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8288000" cy="10287000"/>
  <p:notesSz cx="6858000" cy="9144000"/>
  <p:embeddedFontLst>
    <p:embeddedFont>
      <p:font typeface="Arim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ebo Black" pitchFamily="2" charset="-79"/>
      <p:bold r:id="rId19"/>
    </p:embeddedFont>
    <p:embeddedFont>
      <p:font typeface="Heebo Regular Bold" panose="020B0604020202020204" charset="-79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D146D-3F1B-42CF-BD78-F1FC8675319E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0611-C420-4244-AC39-5F26028D1F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80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spc="163" dirty="0">
                <a:solidFill>
                  <a:srgbClr val="000000"/>
                </a:solidFill>
                <a:latin typeface="Aileron Regular"/>
              </a:rPr>
              <a:t>O fim de vida de um produto,  significa o fim do seu potencial  económico, investimento, esforço,  trabalho e consequências  negativas geradas.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50611-C420-4244-AC39-5F26028D1F7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533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50611-C420-4244-AC39-5F26028D1F7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793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50611-C420-4244-AC39-5F26028D1F7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550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50611-C420-4244-AC39-5F26028D1F7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065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50611-C420-4244-AC39-5F26028D1F7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70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433" r="34273" b="437"/>
          <a:stretch>
            <a:fillRect/>
          </a:stretch>
        </p:blipFill>
        <p:spPr>
          <a:xfrm>
            <a:off x="5712863" y="-665401"/>
            <a:ext cx="12564625" cy="86283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0" y="7065308"/>
            <a:ext cx="3221692" cy="32216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3766180" y="1860728"/>
            <a:ext cx="19571613" cy="9308399"/>
            <a:chOff x="0" y="0"/>
            <a:chExt cx="35276568" cy="146562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656259"/>
            </a:xfrm>
            <a:custGeom>
              <a:avLst/>
              <a:gdLst/>
              <a:ahLst/>
              <a:cxnLst/>
              <a:rect l="l" t="t" r="r" b="b"/>
              <a:pathLst>
                <a:path w="35276569" h="14656259">
                  <a:moveTo>
                    <a:pt x="0" y="0"/>
                  </a:moveTo>
                  <a:lnTo>
                    <a:pt x="35276569" y="0"/>
                  </a:lnTo>
                  <a:lnTo>
                    <a:pt x="35276569" y="14656259"/>
                  </a:lnTo>
                  <a:lnTo>
                    <a:pt x="0" y="146562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56841" y="4016127"/>
            <a:ext cx="10119112" cy="260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1"/>
              </a:lnSpc>
            </a:pPr>
            <a:r>
              <a:rPr lang="pt-PT" sz="7524" dirty="0">
                <a:solidFill>
                  <a:srgbClr val="4E7135"/>
                </a:solidFill>
                <a:latin typeface="Heebo Black" pitchFamily="2" charset="-79"/>
                <a:cs typeface="Heebo Black" pitchFamily="2" charset="-79"/>
              </a:rPr>
              <a:t>Workshop / </a:t>
            </a:r>
            <a:r>
              <a:rPr lang="pt-PT" sz="7524" dirty="0" err="1">
                <a:solidFill>
                  <a:srgbClr val="4E7135"/>
                </a:solidFill>
                <a:latin typeface="Heebo Black" pitchFamily="2" charset="-79"/>
                <a:cs typeface="Heebo Black" pitchFamily="2" charset="-79"/>
              </a:rPr>
              <a:t>Taller</a:t>
            </a:r>
            <a:r>
              <a:rPr lang="pt-PT" sz="7524" dirty="0">
                <a:solidFill>
                  <a:srgbClr val="4E7135"/>
                </a:solidFill>
                <a:latin typeface="Heebo Black" pitchFamily="2" charset="-79"/>
                <a:cs typeface="Heebo Black" pitchFamily="2" charset="-79"/>
              </a:rPr>
              <a:t> 4</a:t>
            </a:r>
          </a:p>
          <a:p>
            <a:pPr>
              <a:lnSpc>
                <a:spcPct val="200000"/>
              </a:lnSpc>
            </a:pPr>
            <a:r>
              <a:rPr lang="pt-PT" sz="1300" dirty="0">
                <a:solidFill>
                  <a:srgbClr val="4E7135"/>
                </a:solidFill>
                <a:latin typeface="Arimo Bold"/>
              </a:rPr>
              <a:t>COMO TRANSITAR PARA UM MODELO DE  ECONOMIA CIRCULAR A PARTIR DAS NOSSAS  DECISÕES DE CONSUMO? </a:t>
            </a:r>
            <a:r>
              <a:rPr lang="es-ES" sz="1300" dirty="0">
                <a:solidFill>
                  <a:srgbClr val="4E7135"/>
                </a:solidFill>
                <a:latin typeface="Arimo Bold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ES" sz="1300" dirty="0">
                <a:solidFill>
                  <a:srgbClr val="4E7135"/>
                </a:solidFill>
                <a:latin typeface="Arimo Bold"/>
              </a:rPr>
              <a:t>¿CÓMO TRANSITAR HACIA UN MODELO DE ECONOMÍA CIRCULAR DESDE NUESTRAS DECISIONES DE CONSUMO?</a:t>
            </a:r>
            <a:r>
              <a:rPr lang="pt-PT" sz="1300" dirty="0">
                <a:solidFill>
                  <a:srgbClr val="4E7135"/>
                </a:solidFill>
                <a:latin typeface="Arimo Bold"/>
              </a:rPr>
              <a:t>  </a:t>
            </a:r>
          </a:p>
          <a:p>
            <a:pPr>
              <a:lnSpc>
                <a:spcPts val="7901"/>
              </a:lnSpc>
            </a:pPr>
            <a:endParaRPr lang="en-US" sz="1200" dirty="0">
              <a:solidFill>
                <a:srgbClr val="4E7135"/>
              </a:solidFill>
              <a:latin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3613" y="7193938"/>
            <a:ext cx="2662995" cy="6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it-IT" sz="1800" spc="36" dirty="0">
                <a:solidFill>
                  <a:srgbClr val="192954"/>
                </a:solidFill>
                <a:latin typeface="Aileron Regular"/>
              </a:rPr>
              <a:t>Itinerario Formativo 1  Consumo sostenible</a:t>
            </a:r>
            <a:endParaRPr lang="en-US" sz="1800" spc="36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4695" y="7193938"/>
            <a:ext cx="2769295" cy="621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Hora das </a:t>
            </a:r>
            <a:r>
              <a:rPr lang="en-US" sz="1800" spc="36" dirty="0" err="1">
                <a:solidFill>
                  <a:srgbClr val="192954"/>
                </a:solidFill>
                <a:latin typeface="Aileron Regular"/>
              </a:rPr>
              <a:t>Palavras</a:t>
            </a: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 e BeeCircular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73482" y="7193938"/>
            <a:ext cx="3221693" cy="621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20-10-2021</a:t>
            </a:r>
          </a:p>
          <a:p>
            <a:pPr>
              <a:lnSpc>
                <a:spcPts val="2520"/>
              </a:lnSpc>
            </a:pPr>
            <a:r>
              <a:rPr lang="de-DE" sz="1800" spc="36" dirty="0">
                <a:solidFill>
                  <a:srgbClr val="192954"/>
                </a:solidFill>
                <a:latin typeface="Aileron Regular"/>
              </a:rPr>
              <a:t>15 h 00 (PT) / 16 : 00  (ES)</a:t>
            </a: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3873" y="1028700"/>
            <a:ext cx="5945470" cy="1103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19999"/>
          </a:blip>
          <a:srcRect l="4446" t="90388" r="2362" b="3169"/>
          <a:stretch>
            <a:fillRect/>
          </a:stretch>
        </p:blipFill>
        <p:spPr>
          <a:xfrm>
            <a:off x="3006013" y="9411450"/>
            <a:ext cx="8787615" cy="8755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1136547" y="3135547"/>
            <a:ext cx="7151453" cy="71514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3E60D65C-7C95-432C-B872-C4BF5ADDE297}"/>
              </a:ext>
            </a:extLst>
          </p:cNvPr>
          <p:cNvSpPr txBox="1"/>
          <p:nvPr/>
        </p:nvSpPr>
        <p:spPr>
          <a:xfrm>
            <a:off x="539278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CEDD992-38F2-491C-AAFA-390D5626BBCE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A40C1C3-3A62-407E-899E-2B19BFF71C5A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854D3962-9DF8-49CE-8C19-DA8179EE4A9E}"/>
              </a:ext>
            </a:extLst>
          </p:cNvPr>
          <p:cNvSpPr txBox="1"/>
          <p:nvPr/>
        </p:nvSpPr>
        <p:spPr>
          <a:xfrm>
            <a:off x="1411272" y="3086100"/>
            <a:ext cx="1546545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spc="163" dirty="0">
                <a:solidFill>
                  <a:srgbClr val="4E7135"/>
                </a:solidFill>
                <a:latin typeface="Aileron Regular"/>
              </a:rPr>
              <a:t>“Never doubt that a small group of thoughtful, committed, citizens can change the world. Indeed, it is the only thing that ever has.”</a:t>
            </a:r>
            <a:endParaRPr lang="pt-PT" sz="7200" spc="163" dirty="0">
              <a:solidFill>
                <a:srgbClr val="4E7135"/>
              </a:solidFill>
              <a:latin typeface="Aileron Regular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D51D18C4-19A9-4965-B99D-9BB9B3BA2D45}"/>
              </a:ext>
            </a:extLst>
          </p:cNvPr>
          <p:cNvSpPr txBox="1"/>
          <p:nvPr/>
        </p:nvSpPr>
        <p:spPr>
          <a:xfrm>
            <a:off x="1600200" y="8251859"/>
            <a:ext cx="15465456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2"/>
              </a:lnSpc>
            </a:pPr>
            <a:r>
              <a:rPr lang="pt-PT" sz="2183" spc="-150" dirty="0">
                <a:latin typeface="Aileron Regular"/>
              </a:rPr>
              <a:t>M a r g a r e t  M e a d  –  A n t r o p ó l o g a  C u l t u r a l</a:t>
            </a:r>
          </a:p>
          <a:p>
            <a:pPr algn="ctr">
              <a:lnSpc>
                <a:spcPts val="3492"/>
              </a:lnSpc>
            </a:pPr>
            <a:r>
              <a:rPr lang="pt-PT" sz="2183" spc="-150" dirty="0">
                <a:latin typeface="Aileron Regular"/>
              </a:rPr>
              <a:t>( 1 9 0 1 - 1 9 7 8 )</a:t>
            </a:r>
          </a:p>
        </p:txBody>
      </p:sp>
    </p:spTree>
    <p:extLst>
      <p:ext uri="{BB962C8B-B14F-4D97-AF65-F5344CB8AC3E}">
        <p14:creationId xmlns:p14="http://schemas.microsoft.com/office/powerpoint/2010/main" val="28505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25676" y="4331970"/>
            <a:ext cx="6833624" cy="4286829"/>
            <a:chOff x="0" y="-114300"/>
            <a:chExt cx="9111499" cy="5715771"/>
          </a:xfrm>
        </p:grpSpPr>
        <p:sp>
          <p:nvSpPr>
            <p:cNvPr id="3" name="TextBox 3"/>
            <p:cNvSpPr txBox="1"/>
            <p:nvPr/>
          </p:nvSpPr>
          <p:spPr>
            <a:xfrm>
              <a:off x="0" y="-114300"/>
              <a:ext cx="9111499" cy="1245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en-US" sz="5600" dirty="0" err="1">
                  <a:solidFill>
                    <a:srgbClr val="FFFFFF"/>
                  </a:solidFill>
                  <a:latin typeface="Heebo Black"/>
                </a:rPr>
                <a:t>Contacto</a:t>
              </a:r>
              <a:endParaRPr lang="en-US" sz="5600" dirty="0">
                <a:solidFill>
                  <a:srgbClr val="FFFFFF"/>
                </a:solidFill>
                <a:latin typeface="Heebo Black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44059"/>
              <a:ext cx="9111499" cy="365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1"/>
                </a:lnSpc>
              </a:pPr>
              <a:r>
                <a:rPr lang="en-US" sz="2300" spc="23" dirty="0">
                  <a:solidFill>
                    <a:srgbClr val="FFFFFF"/>
                  </a:solidFill>
                  <a:latin typeface="Heebo Regular Bold"/>
                </a:rPr>
                <a:t>Mariana Pinto e Costa</a:t>
              </a:r>
            </a:p>
            <a:p>
              <a:pPr>
                <a:lnSpc>
                  <a:spcPts val="3611"/>
                </a:lnSpc>
              </a:pPr>
              <a:r>
                <a:rPr lang="en-US" sz="2300" spc="23" dirty="0">
                  <a:solidFill>
                    <a:srgbClr val="FFFFFF"/>
                  </a:solidFill>
                  <a:latin typeface="Heebo Regular Bold"/>
                </a:rPr>
                <a:t>BeeCircular</a:t>
              </a:r>
            </a:p>
            <a:p>
              <a:pPr>
                <a:lnSpc>
                  <a:spcPts val="3611"/>
                </a:lnSpc>
              </a:pPr>
              <a:r>
                <a:rPr lang="en-US" sz="2300" spc="23" dirty="0">
                  <a:solidFill>
                    <a:srgbClr val="FFFFFF"/>
                  </a:solidFill>
                  <a:latin typeface="Heebo Regular Bold"/>
                </a:rPr>
                <a:t>+351 96 398 38 93</a:t>
              </a:r>
            </a:p>
            <a:p>
              <a:pPr>
                <a:lnSpc>
                  <a:spcPts val="3611"/>
                </a:lnSpc>
              </a:pPr>
              <a:r>
                <a:rPr lang="en-US" sz="2300" spc="23" dirty="0">
                  <a:solidFill>
                    <a:srgbClr val="FFFFFF"/>
                  </a:solidFill>
                  <a:latin typeface="Heebo Regular Bold"/>
                </a:rPr>
                <a:t>www.beecircular.org</a:t>
              </a:r>
            </a:p>
            <a:p>
              <a:pPr>
                <a:lnSpc>
                  <a:spcPts val="3611"/>
                </a:lnSpc>
              </a:pPr>
              <a:r>
                <a:rPr lang="en-US" sz="2300" spc="23" dirty="0">
                  <a:solidFill>
                    <a:srgbClr val="FFFFFF"/>
                  </a:solidFill>
                  <a:latin typeface="Heebo Regular Bold"/>
                </a:rPr>
                <a:t>Beecircular.geral@gmail.com</a:t>
              </a:r>
            </a:p>
            <a:p>
              <a:pPr>
                <a:lnSpc>
                  <a:spcPts val="3611"/>
                </a:lnSpc>
              </a:pPr>
              <a:r>
                <a:rPr lang="en-US" sz="2300" spc="23" dirty="0">
                  <a:solidFill>
                    <a:srgbClr val="FFFFFF"/>
                  </a:solidFill>
                  <a:latin typeface="Heebo Regular Bold"/>
                </a:rPr>
                <a:t>@BeeCircular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62213"/>
            <a:ext cx="7282134" cy="1293699"/>
            <a:chOff x="0" y="0"/>
            <a:chExt cx="2463339" cy="437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3339" cy="437622"/>
            </a:xfrm>
            <a:custGeom>
              <a:avLst/>
              <a:gdLst/>
              <a:ahLst/>
              <a:cxnLst/>
              <a:rect l="l" t="t" r="r" b="b"/>
              <a:pathLst>
                <a:path w="2463339" h="437622">
                  <a:moveTo>
                    <a:pt x="0" y="0"/>
                  </a:moveTo>
                  <a:lnTo>
                    <a:pt x="2463339" y="0"/>
                  </a:lnTo>
                  <a:lnTo>
                    <a:pt x="2463339" y="437622"/>
                  </a:lnTo>
                  <a:lnTo>
                    <a:pt x="0" y="4376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3873" y="1028700"/>
            <a:ext cx="5945470" cy="11035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47329" y="7658100"/>
            <a:ext cx="7996671" cy="755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4"/>
              </a:lnSpc>
            </a:pPr>
            <a:r>
              <a:rPr lang="es-ES" sz="2125" dirty="0">
                <a:solidFill>
                  <a:srgbClr val="FFFFFF"/>
                </a:solidFill>
                <a:latin typeface="Heebo Regular Bold"/>
              </a:rPr>
              <a:t>¿CÓMO TRANSITAR HACIA UN MODELO DE ECONOMÍA CIRCULAR DESDE NUESTRAS DECISIONES DE CONSUMO? </a:t>
            </a:r>
            <a:endParaRPr lang="en-US" sz="2125" dirty="0">
              <a:solidFill>
                <a:srgbClr val="FFFFFF"/>
              </a:solidFill>
              <a:latin typeface="Heebo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04962" y="4460356"/>
            <a:ext cx="17487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2A31B3-43B4-488C-8A17-DDF3AB6310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r="15732" b="3469"/>
          <a:stretch/>
        </p:blipFill>
        <p:spPr>
          <a:xfrm>
            <a:off x="10576097" y="2476500"/>
            <a:ext cx="5562600" cy="703685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67B0C657-59AE-4D31-A5FB-F591C0DB5480}"/>
              </a:ext>
            </a:extLst>
          </p:cNvPr>
          <p:cNvSpPr txBox="1"/>
          <p:nvPr/>
        </p:nvSpPr>
        <p:spPr>
          <a:xfrm>
            <a:off x="1461686" y="4178606"/>
            <a:ext cx="8489898" cy="529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400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Olá</a:t>
            </a:r>
            <a:r>
              <a:rPr lang="en-US" sz="5400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, </a:t>
            </a:r>
            <a:r>
              <a:rPr lang="en-US" sz="5400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eu</a:t>
            </a:r>
            <a:r>
              <a:rPr lang="en-US" sz="5400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sou a Mariana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B8FA3554-2381-4BDC-9FB6-6C70D92E2F67}"/>
              </a:ext>
            </a:extLst>
          </p:cNvPr>
          <p:cNvSpPr txBox="1"/>
          <p:nvPr/>
        </p:nvSpPr>
        <p:spPr>
          <a:xfrm>
            <a:off x="5548819" y="1180502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45F4823C-1EBB-4E7B-AAA5-3E45E5E49521}"/>
              </a:ext>
            </a:extLst>
          </p:cNvPr>
          <p:cNvSpPr txBox="1"/>
          <p:nvPr/>
        </p:nvSpPr>
        <p:spPr>
          <a:xfrm>
            <a:off x="9976269" y="1172960"/>
            <a:ext cx="2411827" cy="39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849BD20-F374-430F-A178-CFE40CDF5333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9CF4F8F-010A-41A9-9EA0-F67650F497E6}"/>
              </a:ext>
            </a:extLst>
          </p:cNvPr>
          <p:cNvSpPr txBox="1"/>
          <p:nvPr/>
        </p:nvSpPr>
        <p:spPr>
          <a:xfrm>
            <a:off x="3200400" y="5730397"/>
            <a:ext cx="8489898" cy="529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defRPr sz="5400">
                <a:solidFill>
                  <a:srgbClr val="4E7135">
                    <a:alpha val="66667"/>
                  </a:srgbClr>
                </a:solidFill>
                <a:latin typeface="Aileron Heavy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  <a:alpha val="66667"/>
                  </a:schemeClr>
                </a:solidFill>
              </a:rPr>
              <a:t>Hola, soy Mariana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95400" y="2954677"/>
            <a:ext cx="7358762" cy="4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000" i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Polinizamos</a:t>
            </a:r>
            <a:r>
              <a:rPr lang="en-US" sz="4000" i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a Economia Circular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6402649-519A-49F0-83D9-EC59DC8D3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16" y="3162300"/>
            <a:ext cx="4717961" cy="5765858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BBDDE1AA-3729-4D32-AABA-F2889EF1AFF0}"/>
              </a:ext>
            </a:extLst>
          </p:cNvPr>
          <p:cNvSpPr txBox="1"/>
          <p:nvPr/>
        </p:nvSpPr>
        <p:spPr>
          <a:xfrm>
            <a:off x="556260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CB112C6-20B8-4D11-A5AB-A11129AB70E2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872ACCC2-6028-4B14-89E1-5BCB99E1E53A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E88FA82-BC53-4B2A-A2FC-A383F757FC3D}"/>
              </a:ext>
            </a:extLst>
          </p:cNvPr>
          <p:cNvSpPr txBox="1"/>
          <p:nvPr/>
        </p:nvSpPr>
        <p:spPr>
          <a:xfrm>
            <a:off x="1295400" y="6438900"/>
            <a:ext cx="6951545" cy="4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000" i="1" dirty="0" err="1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Polinizamos</a:t>
            </a:r>
            <a:r>
              <a:rPr lang="en-US" sz="4000" i="1" dirty="0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 la Economía Circular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C035230-588B-4A4D-ABE0-C14C11B8F334}"/>
              </a:ext>
            </a:extLst>
          </p:cNvPr>
          <p:cNvSpPr txBox="1"/>
          <p:nvPr/>
        </p:nvSpPr>
        <p:spPr>
          <a:xfrm>
            <a:off x="1295400" y="3753552"/>
            <a:ext cx="9982200" cy="220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latin typeface="Aileron Regular"/>
              </a:rPr>
              <a:t>Damos as mãos aos heróis do amanhã, àqueles que querem  realmente fazer a diferença no mundo! Capacitamos, colaboramos e apoiamos PESSOAS, a criarem soluções que  contribuem ativamente para o Desenvolvimento Sustentável e a tornarem- se co- criadoras de um FUTURO e  de mundo que nos possamos orgulhar!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2B86850-6EF9-4E56-804F-EF386032A68F}"/>
              </a:ext>
            </a:extLst>
          </p:cNvPr>
          <p:cNvSpPr txBox="1"/>
          <p:nvPr/>
        </p:nvSpPr>
        <p:spPr>
          <a:xfrm>
            <a:off x="1295400" y="7085217"/>
            <a:ext cx="9982200" cy="220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es-ES" sz="2183" spc="163" dirty="0">
                <a:latin typeface="Aileron Regular"/>
              </a:rPr>
              <a:t>Nos unimos a los héroes del mañana, a los que realmente quieren marcar la diferencia en el mundo. Capacitamos, colaboramos y apoyamos a las PERSONAS para que creen soluciones que contribuyan activamente al Desarrollo Sostenible y se conviertan en cocreadores de un FUTURO y de un mundo del que podamos estar orgullosos.</a:t>
            </a:r>
            <a:endParaRPr lang="pt-PT" sz="2183" spc="163" dirty="0">
              <a:latin typeface="Aileron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839" y="2857500"/>
            <a:ext cx="7772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PT" sz="6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QUAL É A MARCA QUE  QUERES DEIXAR NO  MUNDO?</a:t>
            </a:r>
            <a:endParaRPr lang="en-US" sz="6000" b="1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AC6776AB-F518-497C-8E3B-4BDBD3A1C2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2499" y="2045057"/>
            <a:ext cx="8975501" cy="8263944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04C70635-1294-4040-8EA2-50A8331F0462}"/>
              </a:ext>
            </a:extLst>
          </p:cNvPr>
          <p:cNvSpPr txBox="1"/>
          <p:nvPr/>
        </p:nvSpPr>
        <p:spPr>
          <a:xfrm>
            <a:off x="556260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757C31E-2016-4E01-B874-6540E1DC1D4B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FCEB77D-E3A5-4D47-8519-8A69CE805CDE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DAEDDEB-DA63-43AA-9926-89E64DF51F3A}"/>
              </a:ext>
            </a:extLst>
          </p:cNvPr>
          <p:cNvSpPr txBox="1"/>
          <p:nvPr/>
        </p:nvSpPr>
        <p:spPr>
          <a:xfrm>
            <a:off x="920839" y="6341272"/>
            <a:ext cx="7772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¿CUÁL ES LA MARCA QUE QUIERES DEJAR EN EL MUNDO?</a:t>
            </a:r>
            <a:endParaRPr lang="en-US" sz="6000" b="1" dirty="0">
              <a:solidFill>
                <a:schemeClr val="accent1">
                  <a:lumMod val="75000"/>
                  <a:alpha val="66667"/>
                </a:schemeClr>
              </a:solidFill>
              <a:latin typeface="Aileron Heav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50944" y="6854417"/>
            <a:ext cx="15465456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latin typeface="Aileron Regular"/>
              </a:rPr>
              <a:t>A Economia Circular nasce precisamente da vontade de transferir a perfeição de como os ciclos ocorrem  na natureza, para as nossas sociedades e organizações.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0944" y="5376715"/>
            <a:ext cx="1378905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pt-PT" sz="3000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Na natureza não existe lixo, tudo é aproveitado de  forma cíclica e contínua.</a:t>
            </a:r>
            <a:endParaRPr lang="en-US" sz="3000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C909FD60-7434-4EEB-8741-A31A7BAAE8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0944" y="2250381"/>
            <a:ext cx="15465456" cy="2758429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5EAD0A04-A4BC-47A2-88A6-ED1D781CBC0C}"/>
              </a:ext>
            </a:extLst>
          </p:cNvPr>
          <p:cNvSpPr txBox="1"/>
          <p:nvPr/>
        </p:nvSpPr>
        <p:spPr>
          <a:xfrm>
            <a:off x="556260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FB4686A-987E-4363-9D2E-6D18B56F2B95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B53642A-5A9E-44F1-B5D6-352629D3B504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A6D021D-3913-49AF-A201-9DCFCCA9DA22}"/>
              </a:ext>
            </a:extLst>
          </p:cNvPr>
          <p:cNvSpPr txBox="1"/>
          <p:nvPr/>
        </p:nvSpPr>
        <p:spPr>
          <a:xfrm>
            <a:off x="1450944" y="5958588"/>
            <a:ext cx="1378905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s-ES" sz="3000" dirty="0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En la naturaleza no existen los residuos, todo se utiliza de forma cíclica y continua.</a:t>
            </a:r>
            <a:endParaRPr lang="en-US" sz="3000" dirty="0">
              <a:solidFill>
                <a:schemeClr val="accent1">
                  <a:lumMod val="75000"/>
                  <a:alpha val="66667"/>
                </a:schemeClr>
              </a:solidFill>
              <a:latin typeface="Aileron Heavy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C8E787F-061F-433B-AB23-DD96967E2ECB}"/>
              </a:ext>
            </a:extLst>
          </p:cNvPr>
          <p:cNvSpPr txBox="1"/>
          <p:nvPr/>
        </p:nvSpPr>
        <p:spPr>
          <a:xfrm>
            <a:off x="1450944" y="8147983"/>
            <a:ext cx="15465456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50000"/>
                  </a:schemeClr>
                </a:solidFill>
                <a:latin typeface="Aileron Regular"/>
              </a:rPr>
              <a:t>La Economía Circular nace precisamente de la voluntad de trasladar la perfección de cómo se producen los ciclos en la naturaleza, a nuestras sociedades y organizaciones.</a:t>
            </a:r>
            <a:endParaRPr lang="pt-PT" sz="2183" spc="163" dirty="0">
              <a:solidFill>
                <a:schemeClr val="accent1">
                  <a:lumMod val="50000"/>
                </a:schemeClr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19544" y="4762500"/>
            <a:ext cx="7568277" cy="355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MODELO EM CURSO DESDE A  REVOLUÇÃO INDUSTRIAL </a:t>
            </a: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MODELO VIGENTE DESDE LA REVOLUCIÓN INDUSTRIAL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endParaRPr lang="pt-PT" sz="2183" spc="163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endParaRPr lang="pt-PT" sz="2183" spc="163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CEGO A CAPACIDADE DE  REGENERAÇÃO DA TERRA</a:t>
            </a:r>
            <a:r>
              <a:rPr lang="pt-PT" sz="2183" i="1" spc="163" dirty="0">
                <a:solidFill>
                  <a:srgbClr val="000000"/>
                </a:solidFill>
                <a:latin typeface="Aileron Regular"/>
              </a:rPr>
              <a:t> </a:t>
            </a:r>
            <a:endParaRPr lang="es-ES" sz="2183" i="1" spc="163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CIEGO A LA CAPACIDAD DE REGENERACIÓN DE LA TIERRA 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endParaRPr lang="pt-PT" sz="2183" spc="163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r>
              <a:rPr lang="en-US" sz="2183" spc="163" dirty="0">
                <a:solidFill>
                  <a:srgbClr val="000000"/>
                </a:solidFill>
                <a:latin typeface="Aileron Regular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499" y="3033539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Economia Linear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E60D65C-7C95-432C-B872-C4BF5ADDE297}"/>
              </a:ext>
            </a:extLst>
          </p:cNvPr>
          <p:cNvSpPr txBox="1"/>
          <p:nvPr/>
        </p:nvSpPr>
        <p:spPr>
          <a:xfrm>
            <a:off x="539278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CEDD992-38F2-491C-AAFA-390D5626BBCE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A40C1C3-3A62-407E-899E-2B19BFF71C5A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DABFF905-0504-4372-9708-1DFDA6D3C3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3819" y="2888424"/>
            <a:ext cx="6890480" cy="6477000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780618A1-030D-47DB-93AD-43AF09371F92}"/>
              </a:ext>
            </a:extLst>
          </p:cNvPr>
          <p:cNvSpPr/>
          <p:nvPr/>
        </p:nvSpPr>
        <p:spPr>
          <a:xfrm>
            <a:off x="1431499" y="6538723"/>
            <a:ext cx="588876" cy="813392"/>
          </a:xfrm>
          <a:custGeom>
            <a:avLst/>
            <a:gdLst/>
            <a:ahLst/>
            <a:cxnLst/>
            <a:rect l="l" t="t" r="r" b="b"/>
            <a:pathLst>
              <a:path w="733425" h="1038225">
                <a:moveTo>
                  <a:pt x="270695" y="118461"/>
                </a:moveTo>
                <a:lnTo>
                  <a:pt x="228329" y="118461"/>
                </a:lnTo>
                <a:lnTo>
                  <a:pt x="244331" y="71709"/>
                </a:lnTo>
                <a:lnTo>
                  <a:pt x="274948" y="34126"/>
                </a:lnTo>
                <a:lnTo>
                  <a:pt x="316791" y="9095"/>
                </a:lnTo>
                <a:lnTo>
                  <a:pt x="366469" y="0"/>
                </a:lnTo>
                <a:lnTo>
                  <a:pt x="416148" y="9095"/>
                </a:lnTo>
                <a:lnTo>
                  <a:pt x="457990" y="34126"/>
                </a:lnTo>
                <a:lnTo>
                  <a:pt x="464021" y="41528"/>
                </a:lnTo>
                <a:lnTo>
                  <a:pt x="366469" y="41528"/>
                </a:lnTo>
                <a:lnTo>
                  <a:pt x="333060" y="47373"/>
                </a:lnTo>
                <a:lnTo>
                  <a:pt x="304578" y="63526"/>
                </a:lnTo>
                <a:lnTo>
                  <a:pt x="283098" y="87913"/>
                </a:lnTo>
                <a:lnTo>
                  <a:pt x="270695" y="118461"/>
                </a:lnTo>
                <a:close/>
              </a:path>
              <a:path w="733425" h="1038225">
                <a:moveTo>
                  <a:pt x="504609" y="118461"/>
                </a:moveTo>
                <a:lnTo>
                  <a:pt x="462244" y="118461"/>
                </a:lnTo>
                <a:lnTo>
                  <a:pt x="449840" y="87913"/>
                </a:lnTo>
                <a:lnTo>
                  <a:pt x="428360" y="63526"/>
                </a:lnTo>
                <a:lnTo>
                  <a:pt x="399878" y="47373"/>
                </a:lnTo>
                <a:lnTo>
                  <a:pt x="366469" y="41528"/>
                </a:lnTo>
                <a:lnTo>
                  <a:pt x="464021" y="41528"/>
                </a:lnTo>
                <a:lnTo>
                  <a:pt x="488607" y="71709"/>
                </a:lnTo>
                <a:lnTo>
                  <a:pt x="504609" y="118461"/>
                </a:lnTo>
                <a:close/>
              </a:path>
              <a:path w="733425" h="1038225">
                <a:moveTo>
                  <a:pt x="712121" y="340330"/>
                </a:moveTo>
                <a:lnTo>
                  <a:pt x="20838" y="340330"/>
                </a:lnTo>
                <a:lnTo>
                  <a:pt x="12729" y="338697"/>
                </a:lnTo>
                <a:lnTo>
                  <a:pt x="6105" y="334246"/>
                </a:lnTo>
                <a:lnTo>
                  <a:pt x="1638" y="327645"/>
                </a:lnTo>
                <a:lnTo>
                  <a:pt x="0" y="319565"/>
                </a:lnTo>
                <a:lnTo>
                  <a:pt x="0" y="209742"/>
                </a:lnTo>
                <a:lnTo>
                  <a:pt x="7210" y="174245"/>
                </a:lnTo>
                <a:lnTo>
                  <a:pt x="26861" y="145226"/>
                </a:lnTo>
                <a:lnTo>
                  <a:pt x="55983" y="125645"/>
                </a:lnTo>
                <a:lnTo>
                  <a:pt x="91607" y="118461"/>
                </a:lnTo>
                <a:lnTo>
                  <a:pt x="641353" y="118461"/>
                </a:lnTo>
                <a:lnTo>
                  <a:pt x="676977" y="125645"/>
                </a:lnTo>
                <a:lnTo>
                  <a:pt x="706099" y="145226"/>
                </a:lnTo>
                <a:lnTo>
                  <a:pt x="716097" y="159990"/>
                </a:lnTo>
                <a:lnTo>
                  <a:pt x="91606" y="159990"/>
                </a:lnTo>
                <a:lnTo>
                  <a:pt x="72192" y="163906"/>
                </a:lnTo>
                <a:lnTo>
                  <a:pt x="56319" y="174580"/>
                </a:lnTo>
                <a:lnTo>
                  <a:pt x="45607" y="190396"/>
                </a:lnTo>
                <a:lnTo>
                  <a:pt x="41677" y="209742"/>
                </a:lnTo>
                <a:lnTo>
                  <a:pt x="41677" y="298801"/>
                </a:lnTo>
                <a:lnTo>
                  <a:pt x="732960" y="298801"/>
                </a:lnTo>
                <a:lnTo>
                  <a:pt x="732960" y="319565"/>
                </a:lnTo>
                <a:lnTo>
                  <a:pt x="731322" y="327645"/>
                </a:lnTo>
                <a:lnTo>
                  <a:pt x="726854" y="334246"/>
                </a:lnTo>
                <a:lnTo>
                  <a:pt x="720230" y="338697"/>
                </a:lnTo>
                <a:lnTo>
                  <a:pt x="712121" y="340330"/>
                </a:lnTo>
                <a:close/>
              </a:path>
              <a:path w="733425" h="1038225">
                <a:moveTo>
                  <a:pt x="732960" y="298801"/>
                </a:moveTo>
                <a:lnTo>
                  <a:pt x="691282" y="298801"/>
                </a:lnTo>
                <a:lnTo>
                  <a:pt x="691282" y="209742"/>
                </a:lnTo>
                <a:lnTo>
                  <a:pt x="687352" y="190396"/>
                </a:lnTo>
                <a:lnTo>
                  <a:pt x="676641" y="174580"/>
                </a:lnTo>
                <a:lnTo>
                  <a:pt x="660768" y="163906"/>
                </a:lnTo>
                <a:lnTo>
                  <a:pt x="641353" y="159990"/>
                </a:lnTo>
                <a:lnTo>
                  <a:pt x="716097" y="159990"/>
                </a:lnTo>
                <a:lnTo>
                  <a:pt x="725750" y="174245"/>
                </a:lnTo>
                <a:lnTo>
                  <a:pt x="732960" y="209742"/>
                </a:lnTo>
                <a:lnTo>
                  <a:pt x="732960" y="298801"/>
                </a:lnTo>
                <a:close/>
              </a:path>
              <a:path w="733425" h="1038225">
                <a:moveTo>
                  <a:pt x="548308" y="1038224"/>
                </a:moveTo>
                <a:lnTo>
                  <a:pt x="184651" y="1038224"/>
                </a:lnTo>
                <a:lnTo>
                  <a:pt x="140383" y="1031091"/>
                </a:lnTo>
                <a:lnTo>
                  <a:pt x="101901" y="1011235"/>
                </a:lnTo>
                <a:lnTo>
                  <a:pt x="71534" y="980976"/>
                </a:lnTo>
                <a:lnTo>
                  <a:pt x="51608" y="942632"/>
                </a:lnTo>
                <a:lnTo>
                  <a:pt x="44449" y="898521"/>
                </a:lnTo>
                <a:lnTo>
                  <a:pt x="44449" y="340330"/>
                </a:lnTo>
                <a:lnTo>
                  <a:pt x="86126" y="340330"/>
                </a:lnTo>
                <a:lnTo>
                  <a:pt x="86126" y="898521"/>
                </a:lnTo>
                <a:lnTo>
                  <a:pt x="93881" y="936698"/>
                </a:lnTo>
                <a:lnTo>
                  <a:pt x="115016" y="967908"/>
                </a:lnTo>
                <a:lnTo>
                  <a:pt x="146338" y="988968"/>
                </a:lnTo>
                <a:lnTo>
                  <a:pt x="184651" y="996695"/>
                </a:lnTo>
                <a:lnTo>
                  <a:pt x="645650" y="996695"/>
                </a:lnTo>
                <a:lnTo>
                  <a:pt x="631058" y="1011235"/>
                </a:lnTo>
                <a:lnTo>
                  <a:pt x="592577" y="1031091"/>
                </a:lnTo>
                <a:lnTo>
                  <a:pt x="548308" y="1038224"/>
                </a:lnTo>
                <a:close/>
              </a:path>
              <a:path w="733425" h="1038225">
                <a:moveTo>
                  <a:pt x="645650" y="996695"/>
                </a:moveTo>
                <a:lnTo>
                  <a:pt x="548308" y="996695"/>
                </a:lnTo>
                <a:lnTo>
                  <a:pt x="586622" y="988968"/>
                </a:lnTo>
                <a:lnTo>
                  <a:pt x="617943" y="967908"/>
                </a:lnTo>
                <a:lnTo>
                  <a:pt x="639079" y="936698"/>
                </a:lnTo>
                <a:lnTo>
                  <a:pt x="646833" y="898521"/>
                </a:lnTo>
                <a:lnTo>
                  <a:pt x="646833" y="340330"/>
                </a:lnTo>
                <a:lnTo>
                  <a:pt x="688511" y="340330"/>
                </a:lnTo>
                <a:lnTo>
                  <a:pt x="688511" y="898521"/>
                </a:lnTo>
                <a:lnTo>
                  <a:pt x="681352" y="942632"/>
                </a:lnTo>
                <a:lnTo>
                  <a:pt x="661425" y="980976"/>
                </a:lnTo>
                <a:lnTo>
                  <a:pt x="645650" y="996695"/>
                </a:lnTo>
                <a:close/>
              </a:path>
              <a:path w="733425" h="1038225">
                <a:moveTo>
                  <a:pt x="204948" y="878483"/>
                </a:moveTo>
                <a:lnTo>
                  <a:pt x="196839" y="876851"/>
                </a:lnTo>
                <a:lnTo>
                  <a:pt x="190215" y="872399"/>
                </a:lnTo>
                <a:lnTo>
                  <a:pt x="185748" y="865799"/>
                </a:lnTo>
                <a:lnTo>
                  <a:pt x="184110" y="857719"/>
                </a:lnTo>
                <a:lnTo>
                  <a:pt x="184110" y="421270"/>
                </a:lnTo>
                <a:lnTo>
                  <a:pt x="185748" y="413190"/>
                </a:lnTo>
                <a:lnTo>
                  <a:pt x="190215" y="406589"/>
                </a:lnTo>
                <a:lnTo>
                  <a:pt x="196839" y="402138"/>
                </a:lnTo>
                <a:lnTo>
                  <a:pt x="204948" y="400505"/>
                </a:lnTo>
                <a:lnTo>
                  <a:pt x="213057" y="402138"/>
                </a:lnTo>
                <a:lnTo>
                  <a:pt x="219681" y="406589"/>
                </a:lnTo>
                <a:lnTo>
                  <a:pt x="224149" y="413190"/>
                </a:lnTo>
                <a:lnTo>
                  <a:pt x="225787" y="421270"/>
                </a:lnTo>
                <a:lnTo>
                  <a:pt x="225787" y="857719"/>
                </a:lnTo>
                <a:lnTo>
                  <a:pt x="224149" y="865799"/>
                </a:lnTo>
                <a:lnTo>
                  <a:pt x="219681" y="872399"/>
                </a:lnTo>
                <a:lnTo>
                  <a:pt x="213057" y="876851"/>
                </a:lnTo>
                <a:lnTo>
                  <a:pt x="204948" y="878483"/>
                </a:lnTo>
                <a:close/>
              </a:path>
              <a:path w="733425" h="1038225">
                <a:moveTo>
                  <a:pt x="371783" y="878483"/>
                </a:moveTo>
                <a:lnTo>
                  <a:pt x="363674" y="876851"/>
                </a:lnTo>
                <a:lnTo>
                  <a:pt x="357050" y="872399"/>
                </a:lnTo>
                <a:lnTo>
                  <a:pt x="352583" y="865799"/>
                </a:lnTo>
                <a:lnTo>
                  <a:pt x="350944" y="857719"/>
                </a:lnTo>
                <a:lnTo>
                  <a:pt x="350944" y="421270"/>
                </a:lnTo>
                <a:lnTo>
                  <a:pt x="352583" y="413190"/>
                </a:lnTo>
                <a:lnTo>
                  <a:pt x="357050" y="406589"/>
                </a:lnTo>
                <a:lnTo>
                  <a:pt x="363674" y="402138"/>
                </a:lnTo>
                <a:lnTo>
                  <a:pt x="371783" y="400505"/>
                </a:lnTo>
                <a:lnTo>
                  <a:pt x="379892" y="402138"/>
                </a:lnTo>
                <a:lnTo>
                  <a:pt x="386516" y="406589"/>
                </a:lnTo>
                <a:lnTo>
                  <a:pt x="390983" y="413190"/>
                </a:lnTo>
                <a:lnTo>
                  <a:pt x="392622" y="421270"/>
                </a:lnTo>
                <a:lnTo>
                  <a:pt x="392622" y="857719"/>
                </a:lnTo>
                <a:lnTo>
                  <a:pt x="390983" y="865799"/>
                </a:lnTo>
                <a:lnTo>
                  <a:pt x="386516" y="872399"/>
                </a:lnTo>
                <a:lnTo>
                  <a:pt x="379892" y="876851"/>
                </a:lnTo>
                <a:lnTo>
                  <a:pt x="371783" y="878483"/>
                </a:lnTo>
                <a:close/>
              </a:path>
              <a:path w="733425" h="1038225">
                <a:moveTo>
                  <a:pt x="538639" y="878483"/>
                </a:moveTo>
                <a:lnTo>
                  <a:pt x="530530" y="876851"/>
                </a:lnTo>
                <a:lnTo>
                  <a:pt x="523906" y="872399"/>
                </a:lnTo>
                <a:lnTo>
                  <a:pt x="519439" y="865799"/>
                </a:lnTo>
                <a:lnTo>
                  <a:pt x="517800" y="857719"/>
                </a:lnTo>
                <a:lnTo>
                  <a:pt x="517800" y="421270"/>
                </a:lnTo>
                <a:lnTo>
                  <a:pt x="519439" y="413190"/>
                </a:lnTo>
                <a:lnTo>
                  <a:pt x="523906" y="406589"/>
                </a:lnTo>
                <a:lnTo>
                  <a:pt x="530530" y="402138"/>
                </a:lnTo>
                <a:lnTo>
                  <a:pt x="538639" y="400505"/>
                </a:lnTo>
                <a:lnTo>
                  <a:pt x="546748" y="402138"/>
                </a:lnTo>
                <a:lnTo>
                  <a:pt x="553372" y="406589"/>
                </a:lnTo>
                <a:lnTo>
                  <a:pt x="557839" y="413190"/>
                </a:lnTo>
                <a:lnTo>
                  <a:pt x="559478" y="421270"/>
                </a:lnTo>
                <a:lnTo>
                  <a:pt x="559478" y="857719"/>
                </a:lnTo>
                <a:lnTo>
                  <a:pt x="557839" y="865799"/>
                </a:lnTo>
                <a:lnTo>
                  <a:pt x="553372" y="872399"/>
                </a:lnTo>
                <a:lnTo>
                  <a:pt x="546748" y="876851"/>
                </a:lnTo>
                <a:lnTo>
                  <a:pt x="538639" y="8784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7D50D3D-1D74-4672-8FBD-B68F58006A6B}"/>
              </a:ext>
            </a:extLst>
          </p:cNvPr>
          <p:cNvSpPr/>
          <p:nvPr/>
        </p:nvSpPr>
        <p:spPr>
          <a:xfrm>
            <a:off x="1431499" y="4833687"/>
            <a:ext cx="588876" cy="813392"/>
          </a:xfrm>
          <a:custGeom>
            <a:avLst/>
            <a:gdLst/>
            <a:ahLst/>
            <a:cxnLst/>
            <a:rect l="l" t="t" r="r" b="b"/>
            <a:pathLst>
              <a:path w="733425" h="1038225">
                <a:moveTo>
                  <a:pt x="270695" y="118461"/>
                </a:moveTo>
                <a:lnTo>
                  <a:pt x="228329" y="118461"/>
                </a:lnTo>
                <a:lnTo>
                  <a:pt x="244331" y="71709"/>
                </a:lnTo>
                <a:lnTo>
                  <a:pt x="274948" y="34126"/>
                </a:lnTo>
                <a:lnTo>
                  <a:pt x="316791" y="9095"/>
                </a:lnTo>
                <a:lnTo>
                  <a:pt x="366469" y="0"/>
                </a:lnTo>
                <a:lnTo>
                  <a:pt x="416148" y="9095"/>
                </a:lnTo>
                <a:lnTo>
                  <a:pt x="457990" y="34126"/>
                </a:lnTo>
                <a:lnTo>
                  <a:pt x="464021" y="41528"/>
                </a:lnTo>
                <a:lnTo>
                  <a:pt x="366469" y="41528"/>
                </a:lnTo>
                <a:lnTo>
                  <a:pt x="333060" y="47373"/>
                </a:lnTo>
                <a:lnTo>
                  <a:pt x="304578" y="63526"/>
                </a:lnTo>
                <a:lnTo>
                  <a:pt x="283098" y="87913"/>
                </a:lnTo>
                <a:lnTo>
                  <a:pt x="270695" y="118461"/>
                </a:lnTo>
                <a:close/>
              </a:path>
              <a:path w="733425" h="1038225">
                <a:moveTo>
                  <a:pt x="504609" y="118461"/>
                </a:moveTo>
                <a:lnTo>
                  <a:pt x="462244" y="118461"/>
                </a:lnTo>
                <a:lnTo>
                  <a:pt x="449840" y="87913"/>
                </a:lnTo>
                <a:lnTo>
                  <a:pt x="428360" y="63526"/>
                </a:lnTo>
                <a:lnTo>
                  <a:pt x="399878" y="47373"/>
                </a:lnTo>
                <a:lnTo>
                  <a:pt x="366469" y="41528"/>
                </a:lnTo>
                <a:lnTo>
                  <a:pt x="464021" y="41528"/>
                </a:lnTo>
                <a:lnTo>
                  <a:pt x="488607" y="71709"/>
                </a:lnTo>
                <a:lnTo>
                  <a:pt x="504609" y="118461"/>
                </a:lnTo>
                <a:close/>
              </a:path>
              <a:path w="733425" h="1038225">
                <a:moveTo>
                  <a:pt x="712121" y="340330"/>
                </a:moveTo>
                <a:lnTo>
                  <a:pt x="20838" y="340330"/>
                </a:lnTo>
                <a:lnTo>
                  <a:pt x="12729" y="338697"/>
                </a:lnTo>
                <a:lnTo>
                  <a:pt x="6105" y="334246"/>
                </a:lnTo>
                <a:lnTo>
                  <a:pt x="1638" y="327645"/>
                </a:lnTo>
                <a:lnTo>
                  <a:pt x="0" y="319565"/>
                </a:lnTo>
                <a:lnTo>
                  <a:pt x="0" y="209742"/>
                </a:lnTo>
                <a:lnTo>
                  <a:pt x="7210" y="174245"/>
                </a:lnTo>
                <a:lnTo>
                  <a:pt x="26861" y="145226"/>
                </a:lnTo>
                <a:lnTo>
                  <a:pt x="55983" y="125645"/>
                </a:lnTo>
                <a:lnTo>
                  <a:pt x="91607" y="118461"/>
                </a:lnTo>
                <a:lnTo>
                  <a:pt x="641353" y="118461"/>
                </a:lnTo>
                <a:lnTo>
                  <a:pt x="676977" y="125645"/>
                </a:lnTo>
                <a:lnTo>
                  <a:pt x="706099" y="145226"/>
                </a:lnTo>
                <a:lnTo>
                  <a:pt x="716097" y="159990"/>
                </a:lnTo>
                <a:lnTo>
                  <a:pt x="91606" y="159990"/>
                </a:lnTo>
                <a:lnTo>
                  <a:pt x="72192" y="163906"/>
                </a:lnTo>
                <a:lnTo>
                  <a:pt x="56319" y="174580"/>
                </a:lnTo>
                <a:lnTo>
                  <a:pt x="45607" y="190396"/>
                </a:lnTo>
                <a:lnTo>
                  <a:pt x="41677" y="209742"/>
                </a:lnTo>
                <a:lnTo>
                  <a:pt x="41677" y="298801"/>
                </a:lnTo>
                <a:lnTo>
                  <a:pt x="732960" y="298801"/>
                </a:lnTo>
                <a:lnTo>
                  <a:pt x="732960" y="319565"/>
                </a:lnTo>
                <a:lnTo>
                  <a:pt x="731322" y="327645"/>
                </a:lnTo>
                <a:lnTo>
                  <a:pt x="726854" y="334246"/>
                </a:lnTo>
                <a:lnTo>
                  <a:pt x="720230" y="338697"/>
                </a:lnTo>
                <a:lnTo>
                  <a:pt x="712121" y="340330"/>
                </a:lnTo>
                <a:close/>
              </a:path>
              <a:path w="733425" h="1038225">
                <a:moveTo>
                  <a:pt x="732960" y="298801"/>
                </a:moveTo>
                <a:lnTo>
                  <a:pt x="691282" y="298801"/>
                </a:lnTo>
                <a:lnTo>
                  <a:pt x="691282" y="209742"/>
                </a:lnTo>
                <a:lnTo>
                  <a:pt x="687352" y="190396"/>
                </a:lnTo>
                <a:lnTo>
                  <a:pt x="676641" y="174580"/>
                </a:lnTo>
                <a:lnTo>
                  <a:pt x="660768" y="163906"/>
                </a:lnTo>
                <a:lnTo>
                  <a:pt x="641353" y="159990"/>
                </a:lnTo>
                <a:lnTo>
                  <a:pt x="716097" y="159990"/>
                </a:lnTo>
                <a:lnTo>
                  <a:pt x="725750" y="174245"/>
                </a:lnTo>
                <a:lnTo>
                  <a:pt x="732960" y="209742"/>
                </a:lnTo>
                <a:lnTo>
                  <a:pt x="732960" y="298801"/>
                </a:lnTo>
                <a:close/>
              </a:path>
              <a:path w="733425" h="1038225">
                <a:moveTo>
                  <a:pt x="548308" y="1038224"/>
                </a:moveTo>
                <a:lnTo>
                  <a:pt x="184651" y="1038224"/>
                </a:lnTo>
                <a:lnTo>
                  <a:pt x="140383" y="1031091"/>
                </a:lnTo>
                <a:lnTo>
                  <a:pt x="101901" y="1011235"/>
                </a:lnTo>
                <a:lnTo>
                  <a:pt x="71534" y="980976"/>
                </a:lnTo>
                <a:lnTo>
                  <a:pt x="51608" y="942632"/>
                </a:lnTo>
                <a:lnTo>
                  <a:pt x="44449" y="898521"/>
                </a:lnTo>
                <a:lnTo>
                  <a:pt x="44449" y="340330"/>
                </a:lnTo>
                <a:lnTo>
                  <a:pt x="86126" y="340330"/>
                </a:lnTo>
                <a:lnTo>
                  <a:pt x="86126" y="898521"/>
                </a:lnTo>
                <a:lnTo>
                  <a:pt x="93881" y="936698"/>
                </a:lnTo>
                <a:lnTo>
                  <a:pt x="115016" y="967908"/>
                </a:lnTo>
                <a:lnTo>
                  <a:pt x="146338" y="988968"/>
                </a:lnTo>
                <a:lnTo>
                  <a:pt x="184651" y="996695"/>
                </a:lnTo>
                <a:lnTo>
                  <a:pt x="645650" y="996695"/>
                </a:lnTo>
                <a:lnTo>
                  <a:pt x="631058" y="1011235"/>
                </a:lnTo>
                <a:lnTo>
                  <a:pt x="592577" y="1031091"/>
                </a:lnTo>
                <a:lnTo>
                  <a:pt x="548308" y="1038224"/>
                </a:lnTo>
                <a:close/>
              </a:path>
              <a:path w="733425" h="1038225">
                <a:moveTo>
                  <a:pt x="645650" y="996695"/>
                </a:moveTo>
                <a:lnTo>
                  <a:pt x="548308" y="996695"/>
                </a:lnTo>
                <a:lnTo>
                  <a:pt x="586622" y="988968"/>
                </a:lnTo>
                <a:lnTo>
                  <a:pt x="617943" y="967908"/>
                </a:lnTo>
                <a:lnTo>
                  <a:pt x="639079" y="936698"/>
                </a:lnTo>
                <a:lnTo>
                  <a:pt x="646833" y="898521"/>
                </a:lnTo>
                <a:lnTo>
                  <a:pt x="646833" y="340330"/>
                </a:lnTo>
                <a:lnTo>
                  <a:pt x="688511" y="340330"/>
                </a:lnTo>
                <a:lnTo>
                  <a:pt x="688511" y="898521"/>
                </a:lnTo>
                <a:lnTo>
                  <a:pt x="681352" y="942632"/>
                </a:lnTo>
                <a:lnTo>
                  <a:pt x="661425" y="980976"/>
                </a:lnTo>
                <a:lnTo>
                  <a:pt x="645650" y="996695"/>
                </a:lnTo>
                <a:close/>
              </a:path>
              <a:path w="733425" h="1038225">
                <a:moveTo>
                  <a:pt x="204948" y="878483"/>
                </a:moveTo>
                <a:lnTo>
                  <a:pt x="196839" y="876851"/>
                </a:lnTo>
                <a:lnTo>
                  <a:pt x="190215" y="872399"/>
                </a:lnTo>
                <a:lnTo>
                  <a:pt x="185748" y="865799"/>
                </a:lnTo>
                <a:lnTo>
                  <a:pt x="184110" y="857719"/>
                </a:lnTo>
                <a:lnTo>
                  <a:pt x="184110" y="421270"/>
                </a:lnTo>
                <a:lnTo>
                  <a:pt x="185748" y="413190"/>
                </a:lnTo>
                <a:lnTo>
                  <a:pt x="190215" y="406589"/>
                </a:lnTo>
                <a:lnTo>
                  <a:pt x="196839" y="402138"/>
                </a:lnTo>
                <a:lnTo>
                  <a:pt x="204948" y="400505"/>
                </a:lnTo>
                <a:lnTo>
                  <a:pt x="213057" y="402138"/>
                </a:lnTo>
                <a:lnTo>
                  <a:pt x="219681" y="406589"/>
                </a:lnTo>
                <a:lnTo>
                  <a:pt x="224149" y="413190"/>
                </a:lnTo>
                <a:lnTo>
                  <a:pt x="225787" y="421270"/>
                </a:lnTo>
                <a:lnTo>
                  <a:pt x="225787" y="857719"/>
                </a:lnTo>
                <a:lnTo>
                  <a:pt x="224149" y="865799"/>
                </a:lnTo>
                <a:lnTo>
                  <a:pt x="219681" y="872399"/>
                </a:lnTo>
                <a:lnTo>
                  <a:pt x="213057" y="876851"/>
                </a:lnTo>
                <a:lnTo>
                  <a:pt x="204948" y="878483"/>
                </a:lnTo>
                <a:close/>
              </a:path>
              <a:path w="733425" h="1038225">
                <a:moveTo>
                  <a:pt x="371783" y="878483"/>
                </a:moveTo>
                <a:lnTo>
                  <a:pt x="363674" y="876851"/>
                </a:lnTo>
                <a:lnTo>
                  <a:pt x="357050" y="872399"/>
                </a:lnTo>
                <a:lnTo>
                  <a:pt x="352583" y="865799"/>
                </a:lnTo>
                <a:lnTo>
                  <a:pt x="350944" y="857719"/>
                </a:lnTo>
                <a:lnTo>
                  <a:pt x="350944" y="421270"/>
                </a:lnTo>
                <a:lnTo>
                  <a:pt x="352583" y="413190"/>
                </a:lnTo>
                <a:lnTo>
                  <a:pt x="357050" y="406589"/>
                </a:lnTo>
                <a:lnTo>
                  <a:pt x="363674" y="402138"/>
                </a:lnTo>
                <a:lnTo>
                  <a:pt x="371783" y="400505"/>
                </a:lnTo>
                <a:lnTo>
                  <a:pt x="379892" y="402138"/>
                </a:lnTo>
                <a:lnTo>
                  <a:pt x="386516" y="406589"/>
                </a:lnTo>
                <a:lnTo>
                  <a:pt x="390983" y="413190"/>
                </a:lnTo>
                <a:lnTo>
                  <a:pt x="392622" y="421270"/>
                </a:lnTo>
                <a:lnTo>
                  <a:pt x="392622" y="857719"/>
                </a:lnTo>
                <a:lnTo>
                  <a:pt x="390983" y="865799"/>
                </a:lnTo>
                <a:lnTo>
                  <a:pt x="386516" y="872399"/>
                </a:lnTo>
                <a:lnTo>
                  <a:pt x="379892" y="876851"/>
                </a:lnTo>
                <a:lnTo>
                  <a:pt x="371783" y="878483"/>
                </a:lnTo>
                <a:close/>
              </a:path>
              <a:path w="733425" h="1038225">
                <a:moveTo>
                  <a:pt x="538639" y="878483"/>
                </a:moveTo>
                <a:lnTo>
                  <a:pt x="530530" y="876851"/>
                </a:lnTo>
                <a:lnTo>
                  <a:pt x="523906" y="872399"/>
                </a:lnTo>
                <a:lnTo>
                  <a:pt x="519439" y="865799"/>
                </a:lnTo>
                <a:lnTo>
                  <a:pt x="517800" y="857719"/>
                </a:lnTo>
                <a:lnTo>
                  <a:pt x="517800" y="421270"/>
                </a:lnTo>
                <a:lnTo>
                  <a:pt x="519439" y="413190"/>
                </a:lnTo>
                <a:lnTo>
                  <a:pt x="523906" y="406589"/>
                </a:lnTo>
                <a:lnTo>
                  <a:pt x="530530" y="402138"/>
                </a:lnTo>
                <a:lnTo>
                  <a:pt x="538639" y="400505"/>
                </a:lnTo>
                <a:lnTo>
                  <a:pt x="546748" y="402138"/>
                </a:lnTo>
                <a:lnTo>
                  <a:pt x="553372" y="406589"/>
                </a:lnTo>
                <a:lnTo>
                  <a:pt x="557839" y="413190"/>
                </a:lnTo>
                <a:lnTo>
                  <a:pt x="559478" y="421270"/>
                </a:lnTo>
                <a:lnTo>
                  <a:pt x="559478" y="857719"/>
                </a:lnTo>
                <a:lnTo>
                  <a:pt x="557839" y="865799"/>
                </a:lnTo>
                <a:lnTo>
                  <a:pt x="553372" y="872399"/>
                </a:lnTo>
                <a:lnTo>
                  <a:pt x="546748" y="876851"/>
                </a:lnTo>
                <a:lnTo>
                  <a:pt x="538639" y="8784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CA884C71-5463-4B9E-A6B7-2A24E2F98D89}"/>
              </a:ext>
            </a:extLst>
          </p:cNvPr>
          <p:cNvSpPr txBox="1"/>
          <p:nvPr/>
        </p:nvSpPr>
        <p:spPr>
          <a:xfrm>
            <a:off x="2419544" y="7053666"/>
            <a:ext cx="8019856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endParaRPr lang="pt-PT" sz="2183" spc="163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3492"/>
              </a:lnSpc>
            </a:pPr>
            <a:r>
              <a:rPr lang="en-US" sz="2183" spc="163" dirty="0">
                <a:solidFill>
                  <a:srgbClr val="000000"/>
                </a:solidFill>
                <a:latin typeface="Aileron Regular"/>
              </a:rPr>
              <a:t>  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F4386D0-41A4-43BB-A543-EEF496F9B688}"/>
              </a:ext>
            </a:extLst>
          </p:cNvPr>
          <p:cNvSpPr txBox="1"/>
          <p:nvPr/>
        </p:nvSpPr>
        <p:spPr>
          <a:xfrm>
            <a:off x="5215880" y="3033539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Economía lineal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33600" y="4223145"/>
            <a:ext cx="12347310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“O objetivo da Economia Circular é tornar o  lixo obsoleto”*</a:t>
            </a:r>
          </a:p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"El objetivo de la Economía Circular es hacer obsoleto el residuo"*.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25" y="2449815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Economia circular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E60D65C-7C95-432C-B872-C4BF5ADDE297}"/>
              </a:ext>
            </a:extLst>
          </p:cNvPr>
          <p:cNvSpPr txBox="1"/>
          <p:nvPr/>
        </p:nvSpPr>
        <p:spPr>
          <a:xfrm>
            <a:off x="539278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CEDD992-38F2-491C-AAFA-390D5626BBCE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A40C1C3-3A62-407E-899E-2B19BFF71C5A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F4386D0-41A4-43BB-A543-EEF496F9B688}"/>
              </a:ext>
            </a:extLst>
          </p:cNvPr>
          <p:cNvSpPr txBox="1"/>
          <p:nvPr/>
        </p:nvSpPr>
        <p:spPr>
          <a:xfrm>
            <a:off x="5105400" y="2449815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Economía circular</a:t>
            </a: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AB13863D-CA32-4CEB-AEE7-12FDB7E8D7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6058" y="2705101"/>
            <a:ext cx="6322341" cy="6406160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D1785EDA-3FAC-454C-835C-8AADE2EC567F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rgbClr val="4E713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7194" y="4177454"/>
            <a:ext cx="913411" cy="859402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1E5A83D7-F38C-4234-B538-566146557809}"/>
              </a:ext>
            </a:extLst>
          </p:cNvPr>
          <p:cNvSpPr txBox="1"/>
          <p:nvPr/>
        </p:nvSpPr>
        <p:spPr>
          <a:xfrm>
            <a:off x="2133600" y="5622882"/>
            <a:ext cx="12347310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“Todo o lixo é um erro de design”*</a:t>
            </a:r>
          </a:p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“Toda lo residuo es un error de diseño”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66A4D4D4-37BD-4E9A-AA8B-036644CBFBDC}"/>
              </a:ext>
            </a:extLst>
          </p:cNvPr>
          <p:cNvSpPr txBox="1"/>
          <p:nvPr/>
        </p:nvSpPr>
        <p:spPr>
          <a:xfrm>
            <a:off x="2133600" y="7084442"/>
            <a:ext cx="12347310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Lixo = Nutrientes / Alimento</a:t>
            </a:r>
          </a:p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Residuos = Nutrientes / Alimentos</a:t>
            </a:r>
            <a:endParaRPr lang="pt-PT" sz="2183" spc="163" dirty="0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23" name="object 4">
            <a:extLst>
              <a:ext uri="{FF2B5EF4-FFF2-40B4-BE49-F238E27FC236}">
                <a16:creationId xmlns:a16="http://schemas.microsoft.com/office/drawing/2014/main" id="{4E96F0F2-4969-4A79-9CED-85AE83E7322E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rgbClr val="4E713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7193" y="5653018"/>
            <a:ext cx="913411" cy="859402"/>
          </a:xfrm>
          <a:prstGeom prst="rect">
            <a:avLst/>
          </a:prstGeom>
        </p:spPr>
      </p:pic>
      <p:pic>
        <p:nvPicPr>
          <p:cNvPr id="24" name="object 4">
            <a:extLst>
              <a:ext uri="{FF2B5EF4-FFF2-40B4-BE49-F238E27FC236}">
                <a16:creationId xmlns:a16="http://schemas.microsoft.com/office/drawing/2014/main" id="{089B8125-C4FB-4450-9F66-57D857A0400C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rgbClr val="4E713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2825" y="7089325"/>
            <a:ext cx="913411" cy="859402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57D0FA43-A19E-4824-95BA-CBFD985D9431}"/>
              </a:ext>
            </a:extLst>
          </p:cNvPr>
          <p:cNvSpPr txBox="1"/>
          <p:nvPr/>
        </p:nvSpPr>
        <p:spPr>
          <a:xfrm>
            <a:off x="2133600" y="9726059"/>
            <a:ext cx="12347310" cy="377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1200" spc="163" dirty="0">
                <a:solidFill>
                  <a:srgbClr val="000000"/>
                </a:solidFill>
                <a:latin typeface="Aileron Regular"/>
              </a:rPr>
              <a:t>*ELLEN MACARTHUR FOUNDATION (2018)</a:t>
            </a:r>
          </a:p>
        </p:txBody>
      </p:sp>
    </p:spTree>
    <p:extLst>
      <p:ext uri="{BB962C8B-B14F-4D97-AF65-F5344CB8AC3E}">
        <p14:creationId xmlns:p14="http://schemas.microsoft.com/office/powerpoint/2010/main" val="83183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33600" y="4223145"/>
            <a:ext cx="12347310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Eliminar o lixo e a poluição</a:t>
            </a:r>
          </a:p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Eliminación de la residuos y la contaminación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0600" y="2449815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Economia circular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E60D65C-7C95-432C-B872-C4BF5ADDE297}"/>
              </a:ext>
            </a:extLst>
          </p:cNvPr>
          <p:cNvSpPr txBox="1"/>
          <p:nvPr/>
        </p:nvSpPr>
        <p:spPr>
          <a:xfrm>
            <a:off x="5392780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CEDD992-38F2-491C-AAFA-390D5626BBCE}"/>
              </a:ext>
            </a:extLst>
          </p:cNvPr>
          <p:cNvSpPr txBox="1"/>
          <p:nvPr/>
        </p:nvSpPr>
        <p:spPr>
          <a:xfrm>
            <a:off x="8408573" y="1175739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A40C1C3-3A62-407E-899E-2B19BFF71C5A}"/>
              </a:ext>
            </a:extLst>
          </p:cNvPr>
          <p:cNvSpPr txBox="1"/>
          <p:nvPr/>
        </p:nvSpPr>
        <p:spPr>
          <a:xfrm>
            <a:off x="1135149" y="1175739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F4386D0-41A4-43BB-A543-EEF496F9B688}"/>
              </a:ext>
            </a:extLst>
          </p:cNvPr>
          <p:cNvSpPr txBox="1"/>
          <p:nvPr/>
        </p:nvSpPr>
        <p:spPr>
          <a:xfrm>
            <a:off x="5105400" y="2449815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chemeClr val="accent1">
                    <a:lumMod val="75000"/>
                    <a:alpha val="66667"/>
                  </a:schemeClr>
                </a:solidFill>
                <a:latin typeface="Aileron Heavy"/>
              </a:rPr>
              <a:t>Economía circular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1E5A83D7-F38C-4234-B538-566146557809}"/>
              </a:ext>
            </a:extLst>
          </p:cNvPr>
          <p:cNvSpPr txBox="1"/>
          <p:nvPr/>
        </p:nvSpPr>
        <p:spPr>
          <a:xfrm>
            <a:off x="2133600" y="5622882"/>
            <a:ext cx="8077200" cy="175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Manter os materiais e produtos  a circular na economia pelo</a:t>
            </a:r>
          </a:p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maior período de tempo</a:t>
            </a:r>
          </a:p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Mantener la circulación de materiales y productos en la economía para el mayor período de tiempo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66A4D4D4-37BD-4E9A-AA8B-036644CBFBDC}"/>
              </a:ext>
            </a:extLst>
          </p:cNvPr>
          <p:cNvSpPr txBox="1"/>
          <p:nvPr/>
        </p:nvSpPr>
        <p:spPr>
          <a:xfrm>
            <a:off x="2133600" y="7920301"/>
            <a:ext cx="12347310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2"/>
              </a:lnSpc>
            </a:pPr>
            <a:r>
              <a:rPr lang="pt-PT" sz="2183" spc="163" dirty="0">
                <a:solidFill>
                  <a:srgbClr val="000000"/>
                </a:solidFill>
                <a:latin typeface="Aileron Regular"/>
              </a:rPr>
              <a:t>Regenerar os sistemas naturais e as sociedades</a:t>
            </a:r>
          </a:p>
          <a:p>
            <a:pPr algn="just">
              <a:lnSpc>
                <a:spcPts val="3492"/>
              </a:lnSpc>
            </a:pPr>
            <a:r>
              <a:rPr lang="es-ES" sz="2183" spc="163" dirty="0">
                <a:solidFill>
                  <a:schemeClr val="accent1">
                    <a:lumMod val="75000"/>
                  </a:schemeClr>
                </a:solidFill>
                <a:latin typeface="Aileron Regular"/>
              </a:rPr>
              <a:t>Regenerar los sistemas naturales y las sociedades</a:t>
            </a:r>
            <a:endParaRPr lang="pt-PT" sz="2183" spc="163" dirty="0">
              <a:solidFill>
                <a:schemeClr val="accent1">
                  <a:lumMod val="75000"/>
                </a:schemeClr>
              </a:solidFill>
              <a:latin typeface="Aileron Regular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30280B-AAF2-4B9D-A161-DB616EBA9C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9" t="375"/>
          <a:stretch/>
        </p:blipFill>
        <p:spPr>
          <a:xfrm>
            <a:off x="10867904" y="3231514"/>
            <a:ext cx="6686912" cy="5188586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17BEBC17-913A-45EE-A5C3-A7AC0DB440C3}"/>
              </a:ext>
            </a:extLst>
          </p:cNvPr>
          <p:cNvSpPr txBox="1"/>
          <p:nvPr/>
        </p:nvSpPr>
        <p:spPr>
          <a:xfrm>
            <a:off x="1014211" y="3036347"/>
            <a:ext cx="5223520" cy="4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pt-PT" sz="2800" i="1" dirty="0">
                <a:solidFill>
                  <a:schemeClr val="bg2">
                    <a:lumMod val="50000"/>
                    <a:alpha val="66667"/>
                  </a:schemeClr>
                </a:solidFill>
                <a:latin typeface="Aileron Heavy"/>
              </a:rPr>
              <a:t>Princípios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511EF283-F2FE-451C-A6B4-02B7860ED0D2}"/>
              </a:ext>
            </a:extLst>
          </p:cNvPr>
          <p:cNvSpPr txBox="1"/>
          <p:nvPr/>
        </p:nvSpPr>
        <p:spPr>
          <a:xfrm>
            <a:off x="5105400" y="3036347"/>
            <a:ext cx="5223520" cy="4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s-ES" sz="2800" i="1" dirty="0">
                <a:solidFill>
                  <a:schemeClr val="tx2">
                    <a:lumMod val="60000"/>
                    <a:lumOff val="40000"/>
                    <a:alpha val="66667"/>
                  </a:schemeClr>
                </a:solidFill>
                <a:latin typeface="Aileron Heavy"/>
              </a:rPr>
              <a:t>Principios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667380DD-4BE6-4373-83DD-13D0C40EFA53}"/>
              </a:ext>
            </a:extLst>
          </p:cNvPr>
          <p:cNvSpPr/>
          <p:nvPr/>
        </p:nvSpPr>
        <p:spPr>
          <a:xfrm>
            <a:off x="1122714" y="4324233"/>
            <a:ext cx="635635" cy="657225"/>
          </a:xfrm>
          <a:custGeom>
            <a:avLst/>
            <a:gdLst/>
            <a:ahLst/>
            <a:cxnLst/>
            <a:rect l="l" t="t" r="r" b="b"/>
            <a:pathLst>
              <a:path w="635635" h="657225">
                <a:moveTo>
                  <a:pt x="316781" y="504508"/>
                </a:moveTo>
                <a:lnTo>
                  <a:pt x="204253" y="504508"/>
                </a:lnTo>
                <a:lnTo>
                  <a:pt x="224855" y="460838"/>
                </a:lnTo>
                <a:lnTo>
                  <a:pt x="248369" y="416039"/>
                </a:lnTo>
                <a:lnTo>
                  <a:pt x="274516" y="370627"/>
                </a:lnTo>
                <a:lnTo>
                  <a:pt x="303019" y="325118"/>
                </a:lnTo>
                <a:lnTo>
                  <a:pt x="333598" y="280028"/>
                </a:lnTo>
                <a:lnTo>
                  <a:pt x="365976" y="235875"/>
                </a:lnTo>
                <a:lnTo>
                  <a:pt x="399874" y="193173"/>
                </a:lnTo>
                <a:lnTo>
                  <a:pt x="435014" y="152440"/>
                </a:lnTo>
                <a:lnTo>
                  <a:pt x="471118" y="114192"/>
                </a:lnTo>
                <a:lnTo>
                  <a:pt x="507907" y="78944"/>
                </a:lnTo>
                <a:lnTo>
                  <a:pt x="545104" y="47214"/>
                </a:lnTo>
                <a:lnTo>
                  <a:pt x="582429" y="19518"/>
                </a:lnTo>
                <a:lnTo>
                  <a:pt x="610960" y="0"/>
                </a:lnTo>
                <a:lnTo>
                  <a:pt x="635395" y="32936"/>
                </a:lnTo>
                <a:lnTo>
                  <a:pt x="616287" y="49998"/>
                </a:lnTo>
                <a:lnTo>
                  <a:pt x="594364" y="71087"/>
                </a:lnTo>
                <a:lnTo>
                  <a:pt x="543968" y="124980"/>
                </a:lnTo>
                <a:lnTo>
                  <a:pt x="516442" y="157600"/>
                </a:lnTo>
                <a:lnTo>
                  <a:pt x="487995" y="193881"/>
                </a:lnTo>
                <a:lnTo>
                  <a:pt x="459102" y="233730"/>
                </a:lnTo>
                <a:lnTo>
                  <a:pt x="430235" y="277057"/>
                </a:lnTo>
                <a:lnTo>
                  <a:pt x="401869" y="323768"/>
                </a:lnTo>
                <a:lnTo>
                  <a:pt x="374478" y="373774"/>
                </a:lnTo>
                <a:lnTo>
                  <a:pt x="348534" y="426981"/>
                </a:lnTo>
                <a:lnTo>
                  <a:pt x="324511" y="483298"/>
                </a:lnTo>
                <a:lnTo>
                  <a:pt x="316781" y="504508"/>
                </a:lnTo>
                <a:close/>
              </a:path>
              <a:path w="635635" h="657225">
                <a:moveTo>
                  <a:pt x="223178" y="657212"/>
                </a:moveTo>
                <a:lnTo>
                  <a:pt x="180769" y="636926"/>
                </a:lnTo>
                <a:lnTo>
                  <a:pt x="126917" y="542899"/>
                </a:lnTo>
                <a:lnTo>
                  <a:pt x="93522" y="482519"/>
                </a:lnTo>
                <a:lnTo>
                  <a:pt x="64384" y="434203"/>
                </a:lnTo>
                <a:lnTo>
                  <a:pt x="39392" y="396616"/>
                </a:lnTo>
                <a:lnTo>
                  <a:pt x="18431" y="368424"/>
                </a:lnTo>
                <a:lnTo>
                  <a:pt x="1388" y="348292"/>
                </a:lnTo>
                <a:lnTo>
                  <a:pt x="0" y="345692"/>
                </a:lnTo>
                <a:lnTo>
                  <a:pt x="43803" y="327385"/>
                </a:lnTo>
                <a:lnTo>
                  <a:pt x="103699" y="379707"/>
                </a:lnTo>
                <a:lnTo>
                  <a:pt x="140907" y="419130"/>
                </a:lnTo>
                <a:lnTo>
                  <a:pt x="177517" y="464254"/>
                </a:lnTo>
                <a:lnTo>
                  <a:pt x="184851" y="475956"/>
                </a:lnTo>
                <a:lnTo>
                  <a:pt x="190747" y="485073"/>
                </a:lnTo>
                <a:lnTo>
                  <a:pt x="196713" y="493845"/>
                </a:lnTo>
                <a:lnTo>
                  <a:pt x="204253" y="504508"/>
                </a:lnTo>
                <a:lnTo>
                  <a:pt x="316781" y="504508"/>
                </a:lnTo>
                <a:lnTo>
                  <a:pt x="302884" y="542634"/>
                </a:lnTo>
                <a:lnTo>
                  <a:pt x="284126" y="604897"/>
                </a:lnTo>
                <a:lnTo>
                  <a:pt x="273670" y="624973"/>
                </a:lnTo>
                <a:lnTo>
                  <a:pt x="260461" y="641634"/>
                </a:lnTo>
                <a:lnTo>
                  <a:pt x="243851" y="653005"/>
                </a:lnTo>
                <a:lnTo>
                  <a:pt x="223178" y="657212"/>
                </a:lnTo>
                <a:close/>
              </a:path>
            </a:pathLst>
          </a:custGeom>
          <a:solidFill>
            <a:srgbClr val="99B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8A7896E-50C0-4AE3-A1FB-B3858D3DF4C6}"/>
              </a:ext>
            </a:extLst>
          </p:cNvPr>
          <p:cNvSpPr/>
          <p:nvPr/>
        </p:nvSpPr>
        <p:spPr>
          <a:xfrm>
            <a:off x="1122713" y="6115736"/>
            <a:ext cx="635635" cy="657225"/>
          </a:xfrm>
          <a:custGeom>
            <a:avLst/>
            <a:gdLst/>
            <a:ahLst/>
            <a:cxnLst/>
            <a:rect l="l" t="t" r="r" b="b"/>
            <a:pathLst>
              <a:path w="635635" h="657225">
                <a:moveTo>
                  <a:pt x="316781" y="504508"/>
                </a:moveTo>
                <a:lnTo>
                  <a:pt x="204253" y="504508"/>
                </a:lnTo>
                <a:lnTo>
                  <a:pt x="224855" y="460838"/>
                </a:lnTo>
                <a:lnTo>
                  <a:pt x="248369" y="416039"/>
                </a:lnTo>
                <a:lnTo>
                  <a:pt x="274516" y="370627"/>
                </a:lnTo>
                <a:lnTo>
                  <a:pt x="303019" y="325118"/>
                </a:lnTo>
                <a:lnTo>
                  <a:pt x="333598" y="280028"/>
                </a:lnTo>
                <a:lnTo>
                  <a:pt x="365976" y="235875"/>
                </a:lnTo>
                <a:lnTo>
                  <a:pt x="399874" y="193173"/>
                </a:lnTo>
                <a:lnTo>
                  <a:pt x="435014" y="152440"/>
                </a:lnTo>
                <a:lnTo>
                  <a:pt x="471118" y="114192"/>
                </a:lnTo>
                <a:lnTo>
                  <a:pt x="507907" y="78944"/>
                </a:lnTo>
                <a:lnTo>
                  <a:pt x="545104" y="47214"/>
                </a:lnTo>
                <a:lnTo>
                  <a:pt x="582429" y="19518"/>
                </a:lnTo>
                <a:lnTo>
                  <a:pt x="610960" y="0"/>
                </a:lnTo>
                <a:lnTo>
                  <a:pt x="635395" y="32936"/>
                </a:lnTo>
                <a:lnTo>
                  <a:pt x="616287" y="49998"/>
                </a:lnTo>
                <a:lnTo>
                  <a:pt x="594364" y="71087"/>
                </a:lnTo>
                <a:lnTo>
                  <a:pt x="543968" y="124980"/>
                </a:lnTo>
                <a:lnTo>
                  <a:pt x="516442" y="157600"/>
                </a:lnTo>
                <a:lnTo>
                  <a:pt x="487995" y="193881"/>
                </a:lnTo>
                <a:lnTo>
                  <a:pt x="459102" y="233730"/>
                </a:lnTo>
                <a:lnTo>
                  <a:pt x="430235" y="277057"/>
                </a:lnTo>
                <a:lnTo>
                  <a:pt x="401869" y="323768"/>
                </a:lnTo>
                <a:lnTo>
                  <a:pt x="374478" y="373774"/>
                </a:lnTo>
                <a:lnTo>
                  <a:pt x="348534" y="426981"/>
                </a:lnTo>
                <a:lnTo>
                  <a:pt x="324511" y="483298"/>
                </a:lnTo>
                <a:lnTo>
                  <a:pt x="316781" y="504508"/>
                </a:lnTo>
                <a:close/>
              </a:path>
              <a:path w="635635" h="657225">
                <a:moveTo>
                  <a:pt x="223178" y="657212"/>
                </a:moveTo>
                <a:lnTo>
                  <a:pt x="180769" y="636926"/>
                </a:lnTo>
                <a:lnTo>
                  <a:pt x="126917" y="542899"/>
                </a:lnTo>
                <a:lnTo>
                  <a:pt x="93522" y="482519"/>
                </a:lnTo>
                <a:lnTo>
                  <a:pt x="64384" y="434203"/>
                </a:lnTo>
                <a:lnTo>
                  <a:pt x="39392" y="396616"/>
                </a:lnTo>
                <a:lnTo>
                  <a:pt x="18431" y="368424"/>
                </a:lnTo>
                <a:lnTo>
                  <a:pt x="1388" y="348292"/>
                </a:lnTo>
                <a:lnTo>
                  <a:pt x="0" y="345692"/>
                </a:lnTo>
                <a:lnTo>
                  <a:pt x="43803" y="327385"/>
                </a:lnTo>
                <a:lnTo>
                  <a:pt x="103699" y="379707"/>
                </a:lnTo>
                <a:lnTo>
                  <a:pt x="140907" y="419130"/>
                </a:lnTo>
                <a:lnTo>
                  <a:pt x="177517" y="464254"/>
                </a:lnTo>
                <a:lnTo>
                  <a:pt x="184851" y="475956"/>
                </a:lnTo>
                <a:lnTo>
                  <a:pt x="190747" y="485073"/>
                </a:lnTo>
                <a:lnTo>
                  <a:pt x="196713" y="493845"/>
                </a:lnTo>
                <a:lnTo>
                  <a:pt x="204253" y="504508"/>
                </a:lnTo>
                <a:lnTo>
                  <a:pt x="316781" y="504508"/>
                </a:lnTo>
                <a:lnTo>
                  <a:pt x="302884" y="542634"/>
                </a:lnTo>
                <a:lnTo>
                  <a:pt x="284126" y="604897"/>
                </a:lnTo>
                <a:lnTo>
                  <a:pt x="273670" y="624973"/>
                </a:lnTo>
                <a:lnTo>
                  <a:pt x="260461" y="641634"/>
                </a:lnTo>
                <a:lnTo>
                  <a:pt x="243851" y="653005"/>
                </a:lnTo>
                <a:lnTo>
                  <a:pt x="223178" y="657212"/>
                </a:lnTo>
                <a:close/>
              </a:path>
            </a:pathLst>
          </a:custGeom>
          <a:solidFill>
            <a:srgbClr val="99B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9D57809A-7E8D-4A67-B175-5E6959C987C5}"/>
              </a:ext>
            </a:extLst>
          </p:cNvPr>
          <p:cNvSpPr/>
          <p:nvPr/>
        </p:nvSpPr>
        <p:spPr>
          <a:xfrm>
            <a:off x="1122712" y="8021389"/>
            <a:ext cx="635635" cy="657225"/>
          </a:xfrm>
          <a:custGeom>
            <a:avLst/>
            <a:gdLst/>
            <a:ahLst/>
            <a:cxnLst/>
            <a:rect l="l" t="t" r="r" b="b"/>
            <a:pathLst>
              <a:path w="635635" h="657225">
                <a:moveTo>
                  <a:pt x="316781" y="504508"/>
                </a:moveTo>
                <a:lnTo>
                  <a:pt x="204253" y="504508"/>
                </a:lnTo>
                <a:lnTo>
                  <a:pt x="224855" y="460838"/>
                </a:lnTo>
                <a:lnTo>
                  <a:pt x="248369" y="416039"/>
                </a:lnTo>
                <a:lnTo>
                  <a:pt x="274516" y="370627"/>
                </a:lnTo>
                <a:lnTo>
                  <a:pt x="303019" y="325118"/>
                </a:lnTo>
                <a:lnTo>
                  <a:pt x="333598" y="280028"/>
                </a:lnTo>
                <a:lnTo>
                  <a:pt x="365976" y="235875"/>
                </a:lnTo>
                <a:lnTo>
                  <a:pt x="399874" y="193173"/>
                </a:lnTo>
                <a:lnTo>
                  <a:pt x="435014" y="152440"/>
                </a:lnTo>
                <a:lnTo>
                  <a:pt x="471118" y="114192"/>
                </a:lnTo>
                <a:lnTo>
                  <a:pt x="507907" y="78944"/>
                </a:lnTo>
                <a:lnTo>
                  <a:pt x="545104" y="47214"/>
                </a:lnTo>
                <a:lnTo>
                  <a:pt x="582429" y="19518"/>
                </a:lnTo>
                <a:lnTo>
                  <a:pt x="610960" y="0"/>
                </a:lnTo>
                <a:lnTo>
                  <a:pt x="635395" y="32936"/>
                </a:lnTo>
                <a:lnTo>
                  <a:pt x="616287" y="49998"/>
                </a:lnTo>
                <a:lnTo>
                  <a:pt x="594364" y="71087"/>
                </a:lnTo>
                <a:lnTo>
                  <a:pt x="543968" y="124980"/>
                </a:lnTo>
                <a:lnTo>
                  <a:pt x="516442" y="157600"/>
                </a:lnTo>
                <a:lnTo>
                  <a:pt x="487995" y="193881"/>
                </a:lnTo>
                <a:lnTo>
                  <a:pt x="459102" y="233730"/>
                </a:lnTo>
                <a:lnTo>
                  <a:pt x="430235" y="277057"/>
                </a:lnTo>
                <a:lnTo>
                  <a:pt x="401869" y="323768"/>
                </a:lnTo>
                <a:lnTo>
                  <a:pt x="374478" y="373774"/>
                </a:lnTo>
                <a:lnTo>
                  <a:pt x="348534" y="426981"/>
                </a:lnTo>
                <a:lnTo>
                  <a:pt x="324511" y="483298"/>
                </a:lnTo>
                <a:lnTo>
                  <a:pt x="316781" y="504508"/>
                </a:lnTo>
                <a:close/>
              </a:path>
              <a:path w="635635" h="657225">
                <a:moveTo>
                  <a:pt x="223178" y="657212"/>
                </a:moveTo>
                <a:lnTo>
                  <a:pt x="180769" y="636926"/>
                </a:lnTo>
                <a:lnTo>
                  <a:pt x="126917" y="542899"/>
                </a:lnTo>
                <a:lnTo>
                  <a:pt x="93522" y="482519"/>
                </a:lnTo>
                <a:lnTo>
                  <a:pt x="64384" y="434203"/>
                </a:lnTo>
                <a:lnTo>
                  <a:pt x="39392" y="396616"/>
                </a:lnTo>
                <a:lnTo>
                  <a:pt x="18431" y="368424"/>
                </a:lnTo>
                <a:lnTo>
                  <a:pt x="1388" y="348292"/>
                </a:lnTo>
                <a:lnTo>
                  <a:pt x="0" y="345692"/>
                </a:lnTo>
                <a:lnTo>
                  <a:pt x="43803" y="327385"/>
                </a:lnTo>
                <a:lnTo>
                  <a:pt x="103699" y="379707"/>
                </a:lnTo>
                <a:lnTo>
                  <a:pt x="140907" y="419130"/>
                </a:lnTo>
                <a:lnTo>
                  <a:pt x="177517" y="464254"/>
                </a:lnTo>
                <a:lnTo>
                  <a:pt x="184851" y="475956"/>
                </a:lnTo>
                <a:lnTo>
                  <a:pt x="190747" y="485073"/>
                </a:lnTo>
                <a:lnTo>
                  <a:pt x="196713" y="493845"/>
                </a:lnTo>
                <a:lnTo>
                  <a:pt x="204253" y="504508"/>
                </a:lnTo>
                <a:lnTo>
                  <a:pt x="316781" y="504508"/>
                </a:lnTo>
                <a:lnTo>
                  <a:pt x="302884" y="542634"/>
                </a:lnTo>
                <a:lnTo>
                  <a:pt x="284126" y="604897"/>
                </a:lnTo>
                <a:lnTo>
                  <a:pt x="273670" y="624973"/>
                </a:lnTo>
                <a:lnTo>
                  <a:pt x="260461" y="641634"/>
                </a:lnTo>
                <a:lnTo>
                  <a:pt x="243851" y="653005"/>
                </a:lnTo>
                <a:lnTo>
                  <a:pt x="223178" y="657212"/>
                </a:lnTo>
                <a:close/>
              </a:path>
            </a:pathLst>
          </a:custGeom>
          <a:solidFill>
            <a:srgbClr val="99B83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90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9800" y="343496"/>
            <a:ext cx="3756197" cy="697211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3E60D65C-7C95-432C-B872-C4BF5ADDE297}"/>
              </a:ext>
            </a:extLst>
          </p:cNvPr>
          <p:cNvSpPr txBox="1"/>
          <p:nvPr/>
        </p:nvSpPr>
        <p:spPr>
          <a:xfrm>
            <a:off x="5290007" y="495300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Consumo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sostenible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CEDD992-38F2-491C-AAFA-390D5626BBCE}"/>
              </a:ext>
            </a:extLst>
          </p:cNvPr>
          <p:cNvSpPr txBox="1"/>
          <p:nvPr/>
        </p:nvSpPr>
        <p:spPr>
          <a:xfrm>
            <a:off x="8305800" y="495300"/>
            <a:ext cx="4586707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4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A40C1C3-3A62-407E-899E-2B19BFF71C5A}"/>
              </a:ext>
            </a:extLst>
          </p:cNvPr>
          <p:cNvSpPr txBox="1"/>
          <p:nvPr/>
        </p:nvSpPr>
        <p:spPr>
          <a:xfrm>
            <a:off x="1032376" y="495300"/>
            <a:ext cx="3298663" cy="39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1 </a:t>
            </a:r>
          </a:p>
        </p:txBody>
      </p:sp>
      <p:pic>
        <p:nvPicPr>
          <p:cNvPr id="17" name="object 6">
            <a:extLst>
              <a:ext uri="{FF2B5EF4-FFF2-40B4-BE49-F238E27FC236}">
                <a16:creationId xmlns:a16="http://schemas.microsoft.com/office/drawing/2014/main" id="{0FFA1BB6-7E86-4D7B-9B0B-B85A91D196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5406" y="1597054"/>
            <a:ext cx="12348148" cy="834645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39C31A0F-A25D-46C6-B43A-69C96C370FD9}"/>
              </a:ext>
            </a:extLst>
          </p:cNvPr>
          <p:cNvSpPr txBox="1"/>
          <p:nvPr/>
        </p:nvSpPr>
        <p:spPr>
          <a:xfrm>
            <a:off x="339080" y="1257300"/>
            <a:ext cx="52235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BUTTERFLY DIAGRAM</a:t>
            </a:r>
          </a:p>
        </p:txBody>
      </p:sp>
    </p:spTree>
    <p:extLst>
      <p:ext uri="{BB962C8B-B14F-4D97-AF65-F5344CB8AC3E}">
        <p14:creationId xmlns:p14="http://schemas.microsoft.com/office/powerpoint/2010/main" val="399872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666</Words>
  <Application>Microsoft Office PowerPoint</Application>
  <PresentationFormat>Personalizados</PresentationFormat>
  <Paragraphs>95</Paragraphs>
  <Slides>11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9" baseType="lpstr">
      <vt:lpstr>Calibri</vt:lpstr>
      <vt:lpstr>Heebo Black</vt:lpstr>
      <vt:lpstr>Heebo Regular Bold</vt:lpstr>
      <vt:lpstr>Arimo Bold</vt:lpstr>
      <vt:lpstr>Aileron Regular</vt:lpstr>
      <vt:lpstr>Arial</vt:lpstr>
      <vt:lpstr>Aileron Heavy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identidade corporativo</dc:title>
  <dc:creator>Ester</dc:creator>
  <cp:lastModifiedBy>mariana Pinto e Costa</cp:lastModifiedBy>
  <cp:revision>7</cp:revision>
  <dcterms:created xsi:type="dcterms:W3CDTF">2006-08-16T00:00:00Z</dcterms:created>
  <dcterms:modified xsi:type="dcterms:W3CDTF">2021-10-15T16:55:15Z</dcterms:modified>
  <dc:identifier>DAEhenWST_U</dc:identifier>
</cp:coreProperties>
</file>