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9" r:id="rId4"/>
    <p:sldId id="305" r:id="rId5"/>
    <p:sldId id="258" r:id="rId6"/>
    <p:sldId id="304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8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B5BDF6-11FF-40CF-A049-5CFD8057E6EF}" v="150" dt="2021-11-03T12:12:57.62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1" d="100"/>
          <a:sy n="31" d="100"/>
        </p:scale>
        <p:origin x="832" y="72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ga Almeida" userId="122e51b5-7544-479a-aff6-c29b09439dd8" providerId="ADAL" clId="{16B5BDF6-11FF-40CF-A049-5CFD8057E6EF}"/>
    <pc:docChg chg="undo custSel addSld delSld modSld sldOrd">
      <pc:chgData name="Elga Almeida" userId="122e51b5-7544-479a-aff6-c29b09439dd8" providerId="ADAL" clId="{16B5BDF6-11FF-40CF-A049-5CFD8057E6EF}" dt="2021-11-03T12:13:24.362" v="246" actId="113"/>
      <pc:docMkLst>
        <pc:docMk/>
      </pc:docMkLst>
      <pc:sldChg chg="modSp mod">
        <pc:chgData name="Elga Almeida" userId="122e51b5-7544-479a-aff6-c29b09439dd8" providerId="ADAL" clId="{16B5BDF6-11FF-40CF-A049-5CFD8057E6EF}" dt="2021-11-03T11:59:08.462" v="175" actId="313"/>
        <pc:sldMkLst>
          <pc:docMk/>
          <pc:sldMk cId="0" sldId="256"/>
        </pc:sldMkLst>
        <pc:spChg chg="mod">
          <ac:chgData name="Elga Almeida" userId="122e51b5-7544-479a-aff6-c29b09439dd8" providerId="ADAL" clId="{16B5BDF6-11FF-40CF-A049-5CFD8057E6EF}" dt="2021-11-03T11:59:08.462" v="175" actId="313"/>
          <ac:spMkLst>
            <pc:docMk/>
            <pc:sldMk cId="0" sldId="256"/>
            <ac:spMk id="617" creationId="{00000000-0000-0000-0000-000000000000}"/>
          </ac:spMkLst>
        </pc:spChg>
      </pc:sldChg>
      <pc:sldChg chg="addSp delSp modSp mod modAnim">
        <pc:chgData name="Elga Almeida" userId="122e51b5-7544-479a-aff6-c29b09439dd8" providerId="ADAL" clId="{16B5BDF6-11FF-40CF-A049-5CFD8057E6EF}" dt="2021-11-03T12:13:24.362" v="246" actId="113"/>
        <pc:sldMkLst>
          <pc:docMk/>
          <pc:sldMk cId="0" sldId="257"/>
        </pc:sldMkLst>
        <pc:spChg chg="mod">
          <ac:chgData name="Elga Almeida" userId="122e51b5-7544-479a-aff6-c29b09439dd8" providerId="ADAL" clId="{16B5BDF6-11FF-40CF-A049-5CFD8057E6EF}" dt="2021-11-03T11:46:53.645" v="124" actId="571"/>
          <ac:spMkLst>
            <pc:docMk/>
            <pc:sldMk cId="0" sldId="257"/>
            <ac:spMk id="21" creationId="{98FF2368-5104-43ED-B4E6-C0FB8B2BCBD1}"/>
          </ac:spMkLst>
        </pc:spChg>
        <pc:spChg chg="mod">
          <ac:chgData name="Elga Almeida" userId="122e51b5-7544-479a-aff6-c29b09439dd8" providerId="ADAL" clId="{16B5BDF6-11FF-40CF-A049-5CFD8057E6EF}" dt="2021-11-03T11:46:53.645" v="124" actId="571"/>
          <ac:spMkLst>
            <pc:docMk/>
            <pc:sldMk cId="0" sldId="257"/>
            <ac:spMk id="22" creationId="{522BCB7F-05C5-45B7-AEBA-2B5D204F1127}"/>
          </ac:spMkLst>
        </pc:spChg>
        <pc:spChg chg="mod">
          <ac:chgData name="Elga Almeida" userId="122e51b5-7544-479a-aff6-c29b09439dd8" providerId="ADAL" clId="{16B5BDF6-11FF-40CF-A049-5CFD8057E6EF}" dt="2021-11-03T11:48:24.627" v="166" actId="20577"/>
          <ac:spMkLst>
            <pc:docMk/>
            <pc:sldMk cId="0" sldId="257"/>
            <ac:spMk id="27" creationId="{A6A027C8-B534-4C2C-9A33-5BDD029DB7CB}"/>
          </ac:spMkLst>
        </pc:spChg>
        <pc:spChg chg="mod">
          <ac:chgData name="Elga Almeida" userId="122e51b5-7544-479a-aff6-c29b09439dd8" providerId="ADAL" clId="{16B5BDF6-11FF-40CF-A049-5CFD8057E6EF}" dt="2021-11-03T12:13:24.362" v="246" actId="113"/>
          <ac:spMkLst>
            <pc:docMk/>
            <pc:sldMk cId="0" sldId="257"/>
            <ac:spMk id="28" creationId="{C926B2A0-FC47-4DE8-AB62-BDB753FC0BBE}"/>
          </ac:spMkLst>
        </pc:spChg>
        <pc:spChg chg="mod">
          <ac:chgData name="Elga Almeida" userId="122e51b5-7544-479a-aff6-c29b09439dd8" providerId="ADAL" clId="{16B5BDF6-11FF-40CF-A049-5CFD8057E6EF}" dt="2021-11-03T12:13:20.922" v="245" actId="113"/>
          <ac:spMkLst>
            <pc:docMk/>
            <pc:sldMk cId="0" sldId="257"/>
            <ac:spMk id="624" creationId="{00000000-0000-0000-0000-000000000000}"/>
          </ac:spMkLst>
        </pc:spChg>
        <pc:grpChg chg="add mod">
          <ac:chgData name="Elga Almeida" userId="122e51b5-7544-479a-aff6-c29b09439dd8" providerId="ADAL" clId="{16B5BDF6-11FF-40CF-A049-5CFD8057E6EF}" dt="2021-11-03T11:46:53.645" v="124" actId="571"/>
          <ac:grpSpMkLst>
            <pc:docMk/>
            <pc:sldMk cId="0" sldId="257"/>
            <ac:grpSpMk id="20" creationId="{76B991AE-E05A-42D9-BAC9-49F680D6BA72}"/>
          </ac:grpSpMkLst>
        </pc:grpChg>
        <pc:grpChg chg="add mod">
          <ac:chgData name="Elga Almeida" userId="122e51b5-7544-479a-aff6-c29b09439dd8" providerId="ADAL" clId="{16B5BDF6-11FF-40CF-A049-5CFD8057E6EF}" dt="2021-11-03T11:47:45.349" v="130" actId="1076"/>
          <ac:grpSpMkLst>
            <pc:docMk/>
            <pc:sldMk cId="0" sldId="257"/>
            <ac:grpSpMk id="26" creationId="{A0A5849E-CF00-486D-BF73-5BF2E1CF65BE}"/>
          </ac:grpSpMkLst>
        </pc:grpChg>
        <pc:grpChg chg="mod">
          <ac:chgData name="Elga Almeida" userId="122e51b5-7544-479a-aff6-c29b09439dd8" providerId="ADAL" clId="{16B5BDF6-11FF-40CF-A049-5CFD8057E6EF}" dt="2021-11-03T11:46:23.669" v="120" actId="14100"/>
          <ac:grpSpMkLst>
            <pc:docMk/>
            <pc:sldMk cId="0" sldId="257"/>
            <ac:grpSpMk id="625" creationId="{00000000-0000-0000-0000-000000000000}"/>
          </ac:grpSpMkLst>
        </pc:grpChg>
        <pc:grpChg chg="mod">
          <ac:chgData name="Elga Almeida" userId="122e51b5-7544-479a-aff6-c29b09439dd8" providerId="ADAL" clId="{16B5BDF6-11FF-40CF-A049-5CFD8057E6EF}" dt="2021-11-03T11:46:17.500" v="117" actId="1076"/>
          <ac:grpSpMkLst>
            <pc:docMk/>
            <pc:sldMk cId="0" sldId="257"/>
            <ac:grpSpMk id="628" creationId="{00000000-0000-0000-0000-000000000000}"/>
          </ac:grpSpMkLst>
        </pc:grpChg>
        <pc:picChg chg="add del">
          <ac:chgData name="Elga Almeida" userId="122e51b5-7544-479a-aff6-c29b09439dd8" providerId="ADAL" clId="{16B5BDF6-11FF-40CF-A049-5CFD8057E6EF}" dt="2021-11-03T11:46:48.485" v="123"/>
          <ac:picMkLst>
            <pc:docMk/>
            <pc:sldMk cId="0" sldId="257"/>
            <ac:picMk id="3074" creationId="{029CD6C3-5111-40D3-8555-97B9AF1FE1F9}"/>
          </ac:picMkLst>
        </pc:picChg>
        <pc:picChg chg="add del">
          <ac:chgData name="Elga Almeida" userId="122e51b5-7544-479a-aff6-c29b09439dd8" providerId="ADAL" clId="{16B5BDF6-11FF-40CF-A049-5CFD8057E6EF}" dt="2021-11-03T11:47:23.441" v="126"/>
          <ac:picMkLst>
            <pc:docMk/>
            <pc:sldMk cId="0" sldId="257"/>
            <ac:picMk id="3075" creationId="{9AE88CEA-9BBA-4541-B03E-C057597CDD9A}"/>
          </ac:picMkLst>
        </pc:picChg>
        <pc:picChg chg="add del">
          <ac:chgData name="Elga Almeida" userId="122e51b5-7544-479a-aff6-c29b09439dd8" providerId="ADAL" clId="{16B5BDF6-11FF-40CF-A049-5CFD8057E6EF}" dt="2021-11-03T11:47:33.787" v="128" actId="478"/>
          <ac:picMkLst>
            <pc:docMk/>
            <pc:sldMk cId="0" sldId="257"/>
            <ac:picMk id="3076" creationId="{6267A607-29A4-455F-BDC5-E2E460308702}"/>
          </ac:picMkLst>
        </pc:picChg>
      </pc:sldChg>
      <pc:sldChg chg="addSp delSp mod ord">
        <pc:chgData name="Elga Almeida" userId="122e51b5-7544-479a-aff6-c29b09439dd8" providerId="ADAL" clId="{16B5BDF6-11FF-40CF-A049-5CFD8057E6EF}" dt="2021-11-03T11:45:50.285" v="115"/>
        <pc:sldMkLst>
          <pc:docMk/>
          <pc:sldMk cId="0" sldId="258"/>
        </pc:sldMkLst>
        <pc:spChg chg="add del">
          <ac:chgData name="Elga Almeida" userId="122e51b5-7544-479a-aff6-c29b09439dd8" providerId="ADAL" clId="{16B5BDF6-11FF-40CF-A049-5CFD8057E6EF}" dt="2021-11-03T09:37:32.390" v="21" actId="478"/>
          <ac:spMkLst>
            <pc:docMk/>
            <pc:sldMk cId="0" sldId="258"/>
            <ac:spMk id="639" creationId="{00000000-0000-0000-0000-000000000000}"/>
          </ac:spMkLst>
        </pc:spChg>
      </pc:sldChg>
      <pc:sldChg chg="addSp delSp modSp mod delAnim">
        <pc:chgData name="Elga Almeida" userId="122e51b5-7544-479a-aff6-c29b09439dd8" providerId="ADAL" clId="{16B5BDF6-11FF-40CF-A049-5CFD8057E6EF}" dt="2021-11-03T12:12:57.623" v="243" actId="14100"/>
        <pc:sldMkLst>
          <pc:docMk/>
          <pc:sldMk cId="0" sldId="259"/>
        </pc:sldMkLst>
        <pc:spChg chg="add del">
          <ac:chgData name="Elga Almeida" userId="122e51b5-7544-479a-aff6-c29b09439dd8" providerId="ADAL" clId="{16B5BDF6-11FF-40CF-A049-5CFD8057E6EF}" dt="2021-11-03T09:37:32.134" v="20" actId="478"/>
          <ac:spMkLst>
            <pc:docMk/>
            <pc:sldMk cId="0" sldId="259"/>
            <ac:spMk id="649" creationId="{00000000-0000-0000-0000-000000000000}"/>
          </ac:spMkLst>
        </pc:spChg>
        <pc:spChg chg="del">
          <ac:chgData name="Elga Almeida" userId="122e51b5-7544-479a-aff6-c29b09439dd8" providerId="ADAL" clId="{16B5BDF6-11FF-40CF-A049-5CFD8057E6EF}" dt="2021-11-03T11:32:59.119" v="71" actId="478"/>
          <ac:spMkLst>
            <pc:docMk/>
            <pc:sldMk cId="0" sldId="259"/>
            <ac:spMk id="650" creationId="{00000000-0000-0000-0000-000000000000}"/>
          </ac:spMkLst>
        </pc:spChg>
        <pc:spChg chg="del">
          <ac:chgData name="Elga Almeida" userId="122e51b5-7544-479a-aff6-c29b09439dd8" providerId="ADAL" clId="{16B5BDF6-11FF-40CF-A049-5CFD8057E6EF}" dt="2021-11-03T11:33:00.711" v="72" actId="478"/>
          <ac:spMkLst>
            <pc:docMk/>
            <pc:sldMk cId="0" sldId="259"/>
            <ac:spMk id="652" creationId="{00000000-0000-0000-0000-000000000000}"/>
          </ac:spMkLst>
        </pc:spChg>
        <pc:spChg chg="del mod">
          <ac:chgData name="Elga Almeida" userId="122e51b5-7544-479a-aff6-c29b09439dd8" providerId="ADAL" clId="{16B5BDF6-11FF-40CF-A049-5CFD8057E6EF}" dt="2021-11-03T11:33:05.289" v="76" actId="478"/>
          <ac:spMkLst>
            <pc:docMk/>
            <pc:sldMk cId="0" sldId="259"/>
            <ac:spMk id="653" creationId="{00000000-0000-0000-0000-000000000000}"/>
          </ac:spMkLst>
        </pc:spChg>
        <pc:spChg chg="del">
          <ac:chgData name="Elga Almeida" userId="122e51b5-7544-479a-aff6-c29b09439dd8" providerId="ADAL" clId="{16B5BDF6-11FF-40CF-A049-5CFD8057E6EF}" dt="2021-11-03T11:32:55.784" v="70" actId="478"/>
          <ac:spMkLst>
            <pc:docMk/>
            <pc:sldMk cId="0" sldId="259"/>
            <ac:spMk id="654" creationId="{00000000-0000-0000-0000-000000000000}"/>
          </ac:spMkLst>
        </pc:spChg>
        <pc:grpChg chg="del">
          <ac:chgData name="Elga Almeida" userId="122e51b5-7544-479a-aff6-c29b09439dd8" providerId="ADAL" clId="{16B5BDF6-11FF-40CF-A049-5CFD8057E6EF}" dt="2021-11-03T11:33:01.636" v="73" actId="478"/>
          <ac:grpSpMkLst>
            <pc:docMk/>
            <pc:sldMk cId="0" sldId="259"/>
            <ac:grpSpMk id="645" creationId="{00000000-0000-0000-0000-000000000000}"/>
          </ac:grpSpMkLst>
        </pc:grpChg>
        <pc:grpChg chg="del">
          <ac:chgData name="Elga Almeida" userId="122e51b5-7544-479a-aff6-c29b09439dd8" providerId="ADAL" clId="{16B5BDF6-11FF-40CF-A049-5CFD8057E6EF}" dt="2021-11-03T11:33:03.466" v="74" actId="478"/>
          <ac:grpSpMkLst>
            <pc:docMk/>
            <pc:sldMk cId="0" sldId="259"/>
            <ac:grpSpMk id="648" creationId="{00000000-0000-0000-0000-000000000000}"/>
          </ac:grpSpMkLst>
        </pc:grpChg>
        <pc:picChg chg="add del">
          <ac:chgData name="Elga Almeida" userId="122e51b5-7544-479a-aff6-c29b09439dd8" providerId="ADAL" clId="{16B5BDF6-11FF-40CF-A049-5CFD8057E6EF}" dt="2021-11-03T12:11:53.371" v="231" actId="478"/>
          <ac:picMkLst>
            <pc:docMk/>
            <pc:sldMk cId="0" sldId="259"/>
            <ac:picMk id="2" creationId="{6E64BCA5-7877-406A-BB58-ADF9E0B6143F}"/>
          </ac:picMkLst>
        </pc:picChg>
        <pc:picChg chg="add del mod">
          <ac:chgData name="Elga Almeida" userId="122e51b5-7544-479a-aff6-c29b09439dd8" providerId="ADAL" clId="{16B5BDF6-11FF-40CF-A049-5CFD8057E6EF}" dt="2021-11-03T12:10:28.350" v="227" actId="478"/>
          <ac:picMkLst>
            <pc:docMk/>
            <pc:sldMk cId="0" sldId="259"/>
            <ac:picMk id="1026" creationId="{AC57CEB2-6A97-4A0E-8FCC-B906F2347949}"/>
          </ac:picMkLst>
        </pc:picChg>
        <pc:picChg chg="add mod">
          <ac:chgData name="Elga Almeida" userId="122e51b5-7544-479a-aff6-c29b09439dd8" providerId="ADAL" clId="{16B5BDF6-11FF-40CF-A049-5CFD8057E6EF}" dt="2021-11-03T12:12:57.623" v="243" actId="14100"/>
          <ac:picMkLst>
            <pc:docMk/>
            <pc:sldMk cId="0" sldId="259"/>
            <ac:picMk id="1027" creationId="{176EA00F-8E7D-441C-98BE-7214E70EE0FB}"/>
          </ac:picMkLst>
        </pc:picChg>
        <pc:picChg chg="add del mod">
          <ac:chgData name="Elga Almeida" userId="122e51b5-7544-479a-aff6-c29b09439dd8" providerId="ADAL" clId="{16B5BDF6-11FF-40CF-A049-5CFD8057E6EF}" dt="2021-11-03T12:11:55.296" v="232" actId="478"/>
          <ac:picMkLst>
            <pc:docMk/>
            <pc:sldMk cId="0" sldId="259"/>
            <ac:picMk id="1028" creationId="{A4221818-818E-4BF8-ADA6-19873A3681AE}"/>
          </ac:picMkLst>
        </pc:picChg>
      </pc:sldChg>
      <pc:sldChg chg="addSp delSp mod">
        <pc:chgData name="Elga Almeida" userId="122e51b5-7544-479a-aff6-c29b09439dd8" providerId="ADAL" clId="{16B5BDF6-11FF-40CF-A049-5CFD8057E6EF}" dt="2021-11-03T09:37:31.855" v="19" actId="478"/>
        <pc:sldMkLst>
          <pc:docMk/>
          <pc:sldMk cId="0" sldId="260"/>
        </pc:sldMkLst>
        <pc:spChg chg="add del">
          <ac:chgData name="Elga Almeida" userId="122e51b5-7544-479a-aff6-c29b09439dd8" providerId="ADAL" clId="{16B5BDF6-11FF-40CF-A049-5CFD8057E6EF}" dt="2021-11-03T09:37:31.855" v="19" actId="478"/>
          <ac:spMkLst>
            <pc:docMk/>
            <pc:sldMk cId="0" sldId="260"/>
            <ac:spMk id="656" creationId="{00000000-0000-0000-0000-000000000000}"/>
          </ac:spMkLst>
        </pc:spChg>
      </pc:sldChg>
      <pc:sldChg chg="del">
        <pc:chgData name="Elga Almeida" userId="122e51b5-7544-479a-aff6-c29b09439dd8" providerId="ADAL" clId="{16B5BDF6-11FF-40CF-A049-5CFD8057E6EF}" dt="2021-11-03T11:55:04.760" v="167" actId="47"/>
        <pc:sldMkLst>
          <pc:docMk/>
          <pc:sldMk cId="0" sldId="269"/>
        </pc:sldMkLst>
      </pc:sldChg>
      <pc:sldChg chg="del">
        <pc:chgData name="Elga Almeida" userId="122e51b5-7544-479a-aff6-c29b09439dd8" providerId="ADAL" clId="{16B5BDF6-11FF-40CF-A049-5CFD8057E6EF}" dt="2021-11-03T11:55:12.486" v="168" actId="47"/>
        <pc:sldMkLst>
          <pc:docMk/>
          <pc:sldMk cId="0" sldId="288"/>
        </pc:sldMkLst>
      </pc:sldChg>
      <pc:sldChg chg="modSp mod">
        <pc:chgData name="Elga Almeida" userId="122e51b5-7544-479a-aff6-c29b09439dd8" providerId="ADAL" clId="{16B5BDF6-11FF-40CF-A049-5CFD8057E6EF}" dt="2021-11-03T09:38:23.447" v="67" actId="20577"/>
        <pc:sldMkLst>
          <pc:docMk/>
          <pc:sldMk cId="0" sldId="302"/>
        </pc:sldMkLst>
        <pc:spChg chg="mod">
          <ac:chgData name="Elga Almeida" userId="122e51b5-7544-479a-aff6-c29b09439dd8" providerId="ADAL" clId="{16B5BDF6-11FF-40CF-A049-5CFD8057E6EF}" dt="2021-11-03T09:38:11.601" v="59" actId="20577"/>
          <ac:spMkLst>
            <pc:docMk/>
            <pc:sldMk cId="0" sldId="302"/>
            <ac:spMk id="1367" creationId="{00000000-0000-0000-0000-000000000000}"/>
          </ac:spMkLst>
        </pc:spChg>
        <pc:spChg chg="mod">
          <ac:chgData name="Elga Almeida" userId="122e51b5-7544-479a-aff6-c29b09439dd8" providerId="ADAL" clId="{16B5BDF6-11FF-40CF-A049-5CFD8057E6EF}" dt="2021-11-03T09:38:23.447" v="67" actId="20577"/>
          <ac:spMkLst>
            <pc:docMk/>
            <pc:sldMk cId="0" sldId="302"/>
            <ac:spMk id="1369" creationId="{00000000-0000-0000-0000-000000000000}"/>
          </ac:spMkLst>
        </pc:spChg>
      </pc:sldChg>
      <pc:sldChg chg="add del">
        <pc:chgData name="Elga Almeida" userId="122e51b5-7544-479a-aff6-c29b09439dd8" providerId="ADAL" clId="{16B5BDF6-11FF-40CF-A049-5CFD8057E6EF}" dt="2021-11-03T11:37:50.823" v="99" actId="47"/>
        <pc:sldMkLst>
          <pc:docMk/>
          <pc:sldMk cId="464486798" sldId="303"/>
        </pc:sldMkLst>
      </pc:sldChg>
      <pc:sldChg chg="add">
        <pc:chgData name="Elga Almeida" userId="122e51b5-7544-479a-aff6-c29b09439dd8" providerId="ADAL" clId="{16B5BDF6-11FF-40CF-A049-5CFD8057E6EF}" dt="2021-11-03T11:32:43.986" v="69" actId="2890"/>
        <pc:sldMkLst>
          <pc:docMk/>
          <pc:sldMk cId="3039401517" sldId="304"/>
        </pc:sldMkLst>
      </pc:sldChg>
      <pc:sldChg chg="addSp delSp modSp add mod setBg">
        <pc:chgData name="Elga Almeida" userId="122e51b5-7544-479a-aff6-c29b09439dd8" providerId="ADAL" clId="{16B5BDF6-11FF-40CF-A049-5CFD8057E6EF}" dt="2021-11-03T12:10:16.031" v="226" actId="14100"/>
        <pc:sldMkLst>
          <pc:docMk/>
          <pc:sldMk cId="2570749644" sldId="305"/>
        </pc:sldMkLst>
        <pc:spChg chg="add del mod">
          <ac:chgData name="Elga Almeida" userId="122e51b5-7544-479a-aff6-c29b09439dd8" providerId="ADAL" clId="{16B5BDF6-11FF-40CF-A049-5CFD8057E6EF}" dt="2021-11-03T12:00:24.622" v="179" actId="478"/>
          <ac:spMkLst>
            <pc:docMk/>
            <pc:sldMk cId="2570749644" sldId="305"/>
            <ac:spMk id="2" creationId="{3E4ABA91-E832-4C18-BC97-5F2C2D0D0AF1}"/>
          </ac:spMkLst>
        </pc:spChg>
        <pc:picChg chg="del">
          <ac:chgData name="Elga Almeida" userId="122e51b5-7544-479a-aff6-c29b09439dd8" providerId="ADAL" clId="{16B5BDF6-11FF-40CF-A049-5CFD8057E6EF}" dt="2021-11-03T11:36:36.617" v="89" actId="478"/>
          <ac:picMkLst>
            <pc:docMk/>
            <pc:sldMk cId="2570749644" sldId="305"/>
            <ac:picMk id="1026" creationId="{AC57CEB2-6A97-4A0E-8FCC-B906F2347949}"/>
          </ac:picMkLst>
        </pc:picChg>
        <pc:picChg chg="add del mod">
          <ac:chgData name="Elga Almeida" userId="122e51b5-7544-479a-aff6-c29b09439dd8" providerId="ADAL" clId="{16B5BDF6-11FF-40CF-A049-5CFD8057E6EF}" dt="2021-11-03T12:02:58.108" v="204" actId="478"/>
          <ac:picMkLst>
            <pc:docMk/>
            <pc:sldMk cId="2570749644" sldId="305"/>
            <ac:picMk id="2050" creationId="{4A16DF5B-562A-4F12-B029-2D8BC2514FF9}"/>
          </ac:picMkLst>
        </pc:picChg>
        <pc:picChg chg="add del mod">
          <ac:chgData name="Elga Almeida" userId="122e51b5-7544-479a-aff6-c29b09439dd8" providerId="ADAL" clId="{16B5BDF6-11FF-40CF-A049-5CFD8057E6EF}" dt="2021-11-03T12:08:48.226" v="214" actId="478"/>
          <ac:picMkLst>
            <pc:docMk/>
            <pc:sldMk cId="2570749644" sldId="305"/>
            <ac:picMk id="2051" creationId="{EE641AD0-F46D-46BF-91A8-4046E97E8618}"/>
          </ac:picMkLst>
        </pc:picChg>
        <pc:picChg chg="add mod">
          <ac:chgData name="Elga Almeida" userId="122e51b5-7544-479a-aff6-c29b09439dd8" providerId="ADAL" clId="{16B5BDF6-11FF-40CF-A049-5CFD8057E6EF}" dt="2021-11-03T12:10:16.031" v="226" actId="14100"/>
          <ac:picMkLst>
            <pc:docMk/>
            <pc:sldMk cId="2570749644" sldId="305"/>
            <ac:picMk id="2052" creationId="{83C8C81D-3A55-41B0-9AC1-566A2D421316}"/>
          </ac:picMkLst>
        </pc:picChg>
      </pc:sldChg>
      <pc:sldMasterChg chg="delSldLayout">
        <pc:chgData name="Elga Almeida" userId="122e51b5-7544-479a-aff6-c29b09439dd8" providerId="ADAL" clId="{16B5BDF6-11FF-40CF-A049-5CFD8057E6EF}" dt="2021-11-03T11:55:12.486" v="168" actId="47"/>
        <pc:sldMasterMkLst>
          <pc:docMk/>
          <pc:sldMasterMk cId="0" sldId="2147483648"/>
        </pc:sldMasterMkLst>
        <pc:sldLayoutChg chg="del">
          <pc:chgData name="Elga Almeida" userId="122e51b5-7544-479a-aff6-c29b09439dd8" providerId="ADAL" clId="{16B5BDF6-11FF-40CF-A049-5CFD8057E6EF}" dt="2021-11-03T11:55:04.760" v="167" actId="47"/>
          <pc:sldLayoutMkLst>
            <pc:docMk/>
            <pc:sldMasterMk cId="0" sldId="2147483648"/>
            <pc:sldLayoutMk cId="0" sldId="2147483662"/>
          </pc:sldLayoutMkLst>
        </pc:sldLayoutChg>
        <pc:sldLayoutChg chg="del">
          <pc:chgData name="Elga Almeida" userId="122e51b5-7544-479a-aff6-c29b09439dd8" providerId="ADAL" clId="{16B5BDF6-11FF-40CF-A049-5CFD8057E6EF}" dt="2021-11-03T11:55:12.486" v="168" actId="47"/>
          <pc:sldLayoutMkLst>
            <pc:docMk/>
            <pc:sldMasterMk cId="0" sldId="2147483648"/>
            <pc:sldLayoutMk cId="0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0253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07280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fundo_Prancheta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92" y="707637"/>
            <a:ext cx="4365816" cy="1277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8956" y="621880"/>
            <a:ext cx="2679688" cy="13216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" name="Group 25"/>
          <p:cNvGrpSpPr/>
          <p:nvPr/>
        </p:nvGrpSpPr>
        <p:grpSpPr>
          <a:xfrm>
            <a:off x="0" y="12700"/>
            <a:ext cx="24384000" cy="13703301"/>
            <a:chOff x="0" y="0"/>
            <a:chExt cx="24383999" cy="13703300"/>
          </a:xfrm>
        </p:grpSpPr>
        <p:sp>
          <p:nvSpPr>
            <p:cNvPr id="17" name="Shape 17"/>
            <p:cNvSpPr/>
            <p:nvPr/>
          </p:nvSpPr>
          <p:spPr>
            <a:xfrm>
              <a:off x="12192000" y="2336800"/>
              <a:ext cx="12192000" cy="0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 flipV="1">
              <a:off x="12192000" y="4310379"/>
              <a:ext cx="12192000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 flipV="1">
              <a:off x="12192000" y="6283959"/>
              <a:ext cx="12192000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flipV="1">
              <a:off x="12192000" y="8257540"/>
              <a:ext cx="12192000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 flipV="1">
              <a:off x="12192000" y="10231119"/>
              <a:ext cx="12192000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flipV="1">
              <a:off x="0" y="12204699"/>
              <a:ext cx="24383999" cy="2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flipV="1">
              <a:off x="20320000" y="0"/>
              <a:ext cx="0" cy="13703300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flipV="1">
              <a:off x="22352000" y="2353030"/>
              <a:ext cx="1" cy="7861860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26" name="circulo_Prancheta 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26101" y="1985811"/>
            <a:ext cx="10731799" cy="10555066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. Interio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fundo-0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O Ponto Verde Lab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144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0" y="122174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parad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fundos_Prancheta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 inovação das embalagens tem sempre lugar aqui. E no futuro.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156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. Interio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Fundos-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1 Ecodesign: o primeiro passo para a redução de resíduos.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166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. Interio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Fundos-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1 Ecodesign: o primeiro passo para a redução de resíduos.</a:t>
            </a:r>
          </a:p>
        </p:txBody>
      </p:sp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177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. Interio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Fundos-0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2437858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1 Ecodesign: o primeiro passo para a redução de resíduos.</a:t>
            </a:r>
          </a:p>
        </p:txBody>
      </p:sp>
      <p:sp>
        <p:nvSpPr>
          <p:cNvPr id="197" name="Shape 1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198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. Interio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Fundos-0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objetos-0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1 Ecodesign: o primeiro passo para a redução de resíduos.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210" name="pasted-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. Interior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Fundos-0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objetos-0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1 Ecodesign: o primeiro passo para a redução de resíduos.</a:t>
            </a:r>
          </a:p>
        </p:txBody>
      </p:sp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222" name="pasted-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. Interior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Fundos-0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objetos-0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1 Ecodesign: o primeiro passo para a redução de resíduos.</a:t>
            </a:r>
          </a:p>
        </p:txBody>
      </p:sp>
      <p:sp>
        <p:nvSpPr>
          <p:cNvPr id="233" name="Shape 2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234" name="pasted-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. Interior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Fundos-0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objetos-0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1 Ecodesign: o primeiro passo para a redução de resíduos.</a:t>
            </a:r>
          </a:p>
        </p:txBody>
      </p:sp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246" name="pasted-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. Interior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Fundos-0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24378585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objetos-0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2437858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1 Ecodesign: o primeiro passo para a redução de resíduos.</a:t>
            </a:r>
          </a:p>
        </p:txBody>
      </p:sp>
      <p:sp>
        <p:nvSpPr>
          <p:cNvPr id="257" name="Shape 2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258" name="pasted-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PV-LAV-PPT-Indice-01*_Prancheta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36" name="Shape 36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 inovação das embalagens tem sempre lugar aqui. E no futuro.</a:t>
            </a:r>
          </a:p>
        </p:txBody>
      </p:sp>
      <p:pic>
        <p:nvPicPr>
          <p:cNvPr id="37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" name="Group 46"/>
          <p:cNvGrpSpPr/>
          <p:nvPr/>
        </p:nvGrpSpPr>
        <p:grpSpPr>
          <a:xfrm>
            <a:off x="0" y="12700"/>
            <a:ext cx="24384001" cy="13703301"/>
            <a:chOff x="0" y="0"/>
            <a:chExt cx="24384000" cy="13703300"/>
          </a:xfrm>
        </p:grpSpPr>
        <p:sp>
          <p:nvSpPr>
            <p:cNvPr id="38" name="Shape 38"/>
            <p:cNvSpPr/>
            <p:nvPr/>
          </p:nvSpPr>
          <p:spPr>
            <a:xfrm flipV="1">
              <a:off x="0" y="7733553"/>
              <a:ext cx="24383999" cy="1"/>
            </a:xfrm>
            <a:prstGeom prst="line">
              <a:avLst/>
            </a:prstGeom>
            <a:noFill/>
            <a:ln w="19050" cap="flat">
              <a:solidFill>
                <a:srgbClr val="5E5E5E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39"/>
            <p:cNvSpPr/>
            <p:nvPr/>
          </p:nvSpPr>
          <p:spPr>
            <a:xfrm>
              <a:off x="0" y="1765300"/>
              <a:ext cx="24384001" cy="0"/>
            </a:xfrm>
            <a:prstGeom prst="line">
              <a:avLst/>
            </a:prstGeom>
            <a:noFill/>
            <a:ln w="1905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" name="Shape 40"/>
            <p:cNvSpPr/>
            <p:nvPr/>
          </p:nvSpPr>
          <p:spPr>
            <a:xfrm>
              <a:off x="0" y="1765300"/>
              <a:ext cx="11912601" cy="11912600"/>
            </a:xfrm>
            <a:prstGeom prst="ellipse">
              <a:avLst/>
            </a:prstGeom>
            <a:noFill/>
            <a:ln w="1905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 flipV="1">
              <a:off x="20320000" y="0"/>
              <a:ext cx="0" cy="13703300"/>
            </a:xfrm>
            <a:prstGeom prst="line">
              <a:avLst/>
            </a:prstGeom>
            <a:noFill/>
            <a:ln w="19050" cap="flat">
              <a:solidFill>
                <a:srgbClr val="5E5E5E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 flipV="1">
              <a:off x="11924568" y="1765300"/>
              <a:ext cx="1" cy="11938000"/>
            </a:xfrm>
            <a:prstGeom prst="line">
              <a:avLst/>
            </a:prstGeom>
            <a:noFill/>
            <a:ln w="1905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 flipV="1">
              <a:off x="16122284" y="1765300"/>
              <a:ext cx="1" cy="11938000"/>
            </a:xfrm>
            <a:prstGeom prst="line">
              <a:avLst/>
            </a:prstGeom>
            <a:noFill/>
            <a:ln w="1905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11919680" y="5754308"/>
              <a:ext cx="12464320" cy="1"/>
            </a:xfrm>
            <a:prstGeom prst="line">
              <a:avLst/>
            </a:prstGeom>
            <a:noFill/>
            <a:ln w="1905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11919680" y="9743317"/>
              <a:ext cx="12464320" cy="1"/>
            </a:xfrm>
            <a:prstGeom prst="line">
              <a:avLst/>
            </a:prstGeom>
            <a:noFill/>
            <a:ln w="1905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. Interior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Fundos-0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objetos-0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1 Ecodesign: o primeiro passo para a redução de resíduos.</a:t>
            </a:r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270" name="pasted-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. Interior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fundo_Prancheta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1 Ecodesign: o primeiro passo para a redução de resíduos.</a:t>
            </a:r>
          </a:p>
        </p:txBody>
      </p:sp>
      <p:sp>
        <p:nvSpPr>
          <p:cNvPr id="280" name="Shape 2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281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9" name="Group 289"/>
          <p:cNvGrpSpPr/>
          <p:nvPr/>
        </p:nvGrpSpPr>
        <p:grpSpPr>
          <a:xfrm>
            <a:off x="0" y="12700"/>
            <a:ext cx="24384001" cy="13703301"/>
            <a:chOff x="0" y="0"/>
            <a:chExt cx="24384000" cy="13703300"/>
          </a:xfrm>
        </p:grpSpPr>
        <p:sp>
          <p:nvSpPr>
            <p:cNvPr id="282" name="Shape 282"/>
            <p:cNvSpPr/>
            <p:nvPr/>
          </p:nvSpPr>
          <p:spPr>
            <a:xfrm>
              <a:off x="0" y="1765300"/>
              <a:ext cx="24384001" cy="0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0" y="1765300"/>
              <a:ext cx="11912600" cy="11912600"/>
            </a:xfrm>
            <a:prstGeom prst="ellips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 flipV="1">
              <a:off x="20320000" y="0"/>
              <a:ext cx="0" cy="13703300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 flipV="1">
              <a:off x="11924568" y="1765300"/>
              <a:ext cx="1" cy="11938000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 flipV="1">
              <a:off x="16122284" y="1765300"/>
              <a:ext cx="1" cy="11938000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11919680" y="5754308"/>
              <a:ext cx="12464320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11919680" y="9743317"/>
              <a:ext cx="12464320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parad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. Interior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Fundos_Prancheta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hape 304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305" name="Shape 3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306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. Interior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Fundos-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316" name="Shape 3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317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parado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fundos_Prancheta 1 cópia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 inovação das embalagens tem sempre lugar aqui. E no futuro.</a:t>
            </a:r>
          </a:p>
        </p:txBody>
      </p:sp>
      <p:sp>
        <p:nvSpPr>
          <p:cNvPr id="327" name="Shape 3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328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. Interior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Fundos_Prancheta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hape 336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338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ape 339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4696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Apoio ao financiamento de estudos e projetos de I&amp;D.</a:t>
            </a:r>
          </a:p>
        </p:txBody>
      </p:sp>
      <p:sp>
        <p:nvSpPr>
          <p:cNvPr id="340" name="Shape 340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. Interior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Fundos-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350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hape 351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4696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Apoio ao financiamento de estudos e projetos de I&amp;D.</a:t>
            </a:r>
          </a:p>
        </p:txBody>
      </p:sp>
      <p:sp>
        <p:nvSpPr>
          <p:cNvPr id="352" name="Shape 352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. Interior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Fundos-0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Shape 360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361" name="Shape 3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362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hape 363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FFFF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Apoio ao financiamento de estudos e projetos de I&amp;D.</a:t>
            </a:r>
          </a:p>
        </p:txBody>
      </p:sp>
      <p:sp>
        <p:nvSpPr>
          <p:cNvPr id="364" name="Shape 364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. Interior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Fundos-0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hape 372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374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Shape 375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4696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Apoio ao financiamento de estudos e projetos de I&amp;D.</a:t>
            </a:r>
          </a:p>
        </p:txBody>
      </p:sp>
      <p:sp>
        <p:nvSpPr>
          <p:cNvPr id="376" name="Shape 376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parad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fundo_Prancheta 1 cópia 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 inovação das embalagens tem sempre lugar aqui. E no futuro.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56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. Interior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Fundos-0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objetos-0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"/>
            <a:ext cx="24384001" cy="13714286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Shape 385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386" name="Shape 3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387" name="pasted-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Shape 388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4696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Apoio ao financiamento de estudos e projetos de I&amp;D.</a:t>
            </a:r>
          </a:p>
        </p:txBody>
      </p:sp>
      <p:sp>
        <p:nvSpPr>
          <p:cNvPr id="389" name="Shape 389"/>
          <p:cNvSpPr/>
          <p:nvPr/>
        </p:nvSpPr>
        <p:spPr>
          <a:xfrm>
            <a:off x="0" y="1778000"/>
            <a:ext cx="12195205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0" name="Shape 390"/>
          <p:cNvSpPr/>
          <p:nvPr/>
        </p:nvSpPr>
        <p:spPr>
          <a:xfrm>
            <a:off x="12188794" y="1778000"/>
            <a:ext cx="12195206" cy="0"/>
          </a:xfrm>
          <a:prstGeom prst="line">
            <a:avLst/>
          </a:prstGeom>
          <a:ln w="1905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. Interior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Fundos-0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2437858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Shape 398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399" name="Shape 3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400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Shape 401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4696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Apoio ao financiamento de estudos e projetos de I&amp;D.</a:t>
            </a:r>
          </a:p>
        </p:txBody>
      </p:sp>
      <p:sp>
        <p:nvSpPr>
          <p:cNvPr id="402" name="Shape 402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. Interior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Fundos-0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Shape 422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423" name="Shape 4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424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Shape 425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4696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Apoio ao financiamento de estudos e projetos de I&amp;D.</a:t>
            </a:r>
          </a:p>
        </p:txBody>
      </p:sp>
      <p:sp>
        <p:nvSpPr>
          <p:cNvPr id="426" name="Shape 426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. Interior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Fundos-0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Shape 434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435" name="Shape 4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436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Shape 437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4696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Apoio ao financiamento de estudos e projetos de I&amp;D.</a:t>
            </a:r>
          </a:p>
        </p:txBody>
      </p:sp>
      <p:sp>
        <p:nvSpPr>
          <p:cNvPr id="438" name="Shape 438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453" name="Group 453"/>
          <p:cNvGrpSpPr/>
          <p:nvPr/>
        </p:nvGrpSpPr>
        <p:grpSpPr>
          <a:xfrm>
            <a:off x="12191999" y="1769622"/>
            <a:ext cx="12192001" cy="11946378"/>
            <a:chOff x="0" y="0"/>
            <a:chExt cx="12192000" cy="11946376"/>
          </a:xfrm>
        </p:grpSpPr>
        <p:sp>
          <p:nvSpPr>
            <p:cNvPr id="439" name="Shape 439"/>
            <p:cNvSpPr/>
            <p:nvPr/>
          </p:nvSpPr>
          <p:spPr>
            <a:xfrm flipV="1">
              <a:off x="-1" y="0"/>
              <a:ext cx="2" cy="11946377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0" name="Shape 440"/>
            <p:cNvSpPr/>
            <p:nvPr/>
          </p:nvSpPr>
          <p:spPr>
            <a:xfrm flipV="1">
              <a:off x="1522809" y="0"/>
              <a:ext cx="1" cy="11946377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1" name="Shape 441"/>
            <p:cNvSpPr/>
            <p:nvPr/>
          </p:nvSpPr>
          <p:spPr>
            <a:xfrm flipV="1">
              <a:off x="3045618" y="0"/>
              <a:ext cx="1" cy="11946377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2" name="Shape 442"/>
            <p:cNvSpPr/>
            <p:nvPr/>
          </p:nvSpPr>
          <p:spPr>
            <a:xfrm flipV="1">
              <a:off x="4568428" y="0"/>
              <a:ext cx="1" cy="11946377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3" name="Shape 443"/>
            <p:cNvSpPr/>
            <p:nvPr/>
          </p:nvSpPr>
          <p:spPr>
            <a:xfrm flipV="1">
              <a:off x="6091237" y="0"/>
              <a:ext cx="1" cy="11946377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4" name="Shape 444"/>
            <p:cNvSpPr/>
            <p:nvPr/>
          </p:nvSpPr>
          <p:spPr>
            <a:xfrm flipV="1">
              <a:off x="7614046" y="0"/>
              <a:ext cx="1" cy="11946377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5" name="Shape 445"/>
            <p:cNvSpPr/>
            <p:nvPr/>
          </p:nvSpPr>
          <p:spPr>
            <a:xfrm flipV="1">
              <a:off x="9136856" y="0"/>
              <a:ext cx="1" cy="11946377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6" name="Shape 446"/>
            <p:cNvSpPr/>
            <p:nvPr/>
          </p:nvSpPr>
          <p:spPr>
            <a:xfrm flipV="1">
              <a:off x="10659665" y="0"/>
              <a:ext cx="1" cy="11946377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7" name="Shape 447"/>
            <p:cNvSpPr/>
            <p:nvPr/>
          </p:nvSpPr>
          <p:spPr>
            <a:xfrm>
              <a:off x="0" y="7464390"/>
              <a:ext cx="12192001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8" name="Shape 448"/>
            <p:cNvSpPr/>
            <p:nvPr/>
          </p:nvSpPr>
          <p:spPr>
            <a:xfrm>
              <a:off x="0" y="5973188"/>
              <a:ext cx="12192001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9" name="Shape 449"/>
            <p:cNvSpPr/>
            <p:nvPr/>
          </p:nvSpPr>
          <p:spPr>
            <a:xfrm>
              <a:off x="0" y="10446796"/>
              <a:ext cx="12192001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0" name="Shape 450"/>
            <p:cNvSpPr/>
            <p:nvPr/>
          </p:nvSpPr>
          <p:spPr>
            <a:xfrm>
              <a:off x="0" y="1499579"/>
              <a:ext cx="12192001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1" name="Shape 451"/>
            <p:cNvSpPr/>
            <p:nvPr/>
          </p:nvSpPr>
          <p:spPr>
            <a:xfrm>
              <a:off x="0" y="4481985"/>
              <a:ext cx="12192001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2" name="Shape 452"/>
            <p:cNvSpPr/>
            <p:nvPr/>
          </p:nvSpPr>
          <p:spPr>
            <a:xfrm>
              <a:off x="0" y="2990782"/>
              <a:ext cx="12192001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. Interior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Fundos-0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2437858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Shape 461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462" name="Shape 4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463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Shape 464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4696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Apoio ao financiamento de estudos e projetos de I&amp;D.</a:t>
            </a:r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. Interior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Fundos-1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Shape 472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473" name="Shape 4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474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Shape 475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FFFF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Apoio ao financiamento de estudos e projetos de I&amp;D.</a:t>
            </a:r>
          </a:p>
        </p:txBody>
      </p:sp>
      <p:sp>
        <p:nvSpPr>
          <p:cNvPr id="476" name="Shape 476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. Interior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Fundos-1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Shape 484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486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Shape 487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4696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Apoio ao financiamento de estudos e projetos de I&amp;D.</a:t>
            </a:r>
          </a:p>
        </p:txBody>
      </p:sp>
      <p:sp>
        <p:nvSpPr>
          <p:cNvPr id="488" name="Shape 488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parado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fundos_Prancheta 1 cópia 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57"/>
            <a:ext cx="24384001" cy="13714286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Shape 496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 inovação das embalagens tem sempre lugar aqui. E no futuro.</a:t>
            </a:r>
          </a:p>
        </p:txBody>
      </p:sp>
      <p:sp>
        <p:nvSpPr>
          <p:cNvPr id="497" name="Shape 4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498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. Interior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Fundo_Prancheta 1 cópi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Shape 506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507" name="Shape 5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508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Shape 509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4696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Exemplos de Projetos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. Interior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Fundo_Prancheta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2437858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Shape 517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518" name="Shape 5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519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Shape 520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4696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Exemplos de Projetos</a:t>
            </a:r>
          </a:p>
        </p:txBody>
      </p:sp>
      <p:sp>
        <p:nvSpPr>
          <p:cNvPr id="521" name="Shape 521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. Interi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fundo_1_Prancheta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O Ponto Verde Lab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66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. Interior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Fundo_Prancheta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2437858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Shape 529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530" name="Shape 5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531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Shape 532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4696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Exemplos de Projetos</a:t>
            </a:r>
          </a:p>
        </p:txBody>
      </p:sp>
      <p:sp>
        <p:nvSpPr>
          <p:cNvPr id="533" name="Shape 533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. Interior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Fundo-0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Shape 541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542" name="Shape 5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543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Shape 544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4696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Exemplos de Projetos</a:t>
            </a:r>
          </a:p>
        </p:txBody>
      </p:sp>
      <p:sp>
        <p:nvSpPr>
          <p:cNvPr id="545" name="Shape 545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. Interior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Fundo-0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Shape 553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554" name="Shape 5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555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Shape 556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4696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Exemplos de Projetos</a:t>
            </a:r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. Interior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Fundo-0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24378585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objeto5-0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603034" y="-167294"/>
            <a:ext cx="13776287" cy="9667931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Shape 565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566" name="Shape 5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567" name="pasted-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Shape 568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4696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Exemplos de Projetos</a:t>
            </a:r>
          </a:p>
        </p:txBody>
      </p:sp>
      <p:sp>
        <p:nvSpPr>
          <p:cNvPr id="569" name="Shape 569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. Interior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Fundo-0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Shape 577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MÓDULO 2 Inovação: a melhor solução para mudar o futuro.</a:t>
            </a:r>
          </a:p>
        </p:txBody>
      </p:sp>
      <p:sp>
        <p:nvSpPr>
          <p:cNvPr id="578" name="Shape 5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579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Shape 580"/>
          <p:cNvSpPr/>
          <p:nvPr/>
        </p:nvSpPr>
        <p:spPr>
          <a:xfrm>
            <a:off x="1074234" y="1128618"/>
            <a:ext cx="13729282" cy="601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1900" b="0">
                <a:solidFill>
                  <a:srgbClr val="4696FF"/>
                </a:solidFill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Exemplos de Projetos</a:t>
            </a:r>
          </a:p>
        </p:txBody>
      </p:sp>
      <p:sp>
        <p:nvSpPr>
          <p:cNvPr id="581" name="Shape 581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clus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FUNDO_Prancheta 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92" y="707637"/>
            <a:ext cx="4365816" cy="1277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8956" y="621880"/>
            <a:ext cx="2679688" cy="13216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8" name="Group 598"/>
          <p:cNvGrpSpPr/>
          <p:nvPr/>
        </p:nvGrpSpPr>
        <p:grpSpPr>
          <a:xfrm>
            <a:off x="0" y="12699"/>
            <a:ext cx="24384000" cy="13703302"/>
            <a:chOff x="0" y="0"/>
            <a:chExt cx="24383999" cy="13703300"/>
          </a:xfrm>
        </p:grpSpPr>
        <p:sp>
          <p:nvSpPr>
            <p:cNvPr id="591" name="Shape 591"/>
            <p:cNvSpPr/>
            <p:nvPr/>
          </p:nvSpPr>
          <p:spPr>
            <a:xfrm>
              <a:off x="0" y="2336799"/>
              <a:ext cx="24383999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2" name="Shape 592"/>
            <p:cNvSpPr/>
            <p:nvPr/>
          </p:nvSpPr>
          <p:spPr>
            <a:xfrm flipV="1">
              <a:off x="12192000" y="6283959"/>
              <a:ext cx="12192000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3" name="Shape 593"/>
            <p:cNvSpPr/>
            <p:nvPr/>
          </p:nvSpPr>
          <p:spPr>
            <a:xfrm flipV="1">
              <a:off x="12192000" y="10231119"/>
              <a:ext cx="12192000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4" name="Shape 594"/>
            <p:cNvSpPr/>
            <p:nvPr/>
          </p:nvSpPr>
          <p:spPr>
            <a:xfrm flipV="1">
              <a:off x="12192000" y="2337287"/>
              <a:ext cx="1" cy="11366013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5" name="Shape 595"/>
            <p:cNvSpPr/>
            <p:nvPr/>
          </p:nvSpPr>
          <p:spPr>
            <a:xfrm flipV="1">
              <a:off x="20319999" y="-1"/>
              <a:ext cx="1" cy="10224932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6" name="Shape 596"/>
            <p:cNvSpPr/>
            <p:nvPr/>
          </p:nvSpPr>
          <p:spPr>
            <a:xfrm flipV="1">
              <a:off x="16256000" y="2337287"/>
              <a:ext cx="1" cy="11366013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7" name="Shape 597"/>
            <p:cNvSpPr/>
            <p:nvPr/>
          </p:nvSpPr>
          <p:spPr>
            <a:xfrm>
              <a:off x="729123" y="2574967"/>
              <a:ext cx="10839854" cy="10839853"/>
            </a:xfrm>
            <a:prstGeom prst="ellips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599" name="Shape 599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. Interio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fundo-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2437858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O Ponto Verde Lab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77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91" name="Group 91"/>
          <p:cNvGrpSpPr/>
          <p:nvPr/>
        </p:nvGrpSpPr>
        <p:grpSpPr>
          <a:xfrm>
            <a:off x="1179578" y="7736728"/>
            <a:ext cx="23204422" cy="5979272"/>
            <a:chOff x="0" y="0"/>
            <a:chExt cx="23204421" cy="5979271"/>
          </a:xfrm>
        </p:grpSpPr>
        <p:sp>
          <p:nvSpPr>
            <p:cNvPr id="79" name="Shape 79"/>
            <p:cNvSpPr/>
            <p:nvPr/>
          </p:nvSpPr>
          <p:spPr>
            <a:xfrm>
              <a:off x="0" y="9525"/>
              <a:ext cx="23204421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 flipV="1">
              <a:off x="11012421" y="0"/>
              <a:ext cx="1" cy="5979272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 flipV="1">
              <a:off x="12535230" y="0"/>
              <a:ext cx="1" cy="5979272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 flipV="1">
              <a:off x="14058039" y="0"/>
              <a:ext cx="1" cy="5979272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 flipV="1">
              <a:off x="15580849" y="0"/>
              <a:ext cx="1" cy="5979272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 flipV="1">
              <a:off x="17103657" y="0"/>
              <a:ext cx="1" cy="5979272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 flipV="1">
              <a:off x="18626467" y="0"/>
              <a:ext cx="1" cy="5979272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 flipV="1">
              <a:off x="20149276" y="0"/>
              <a:ext cx="1" cy="5979272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 flipV="1">
              <a:off x="21672085" y="0"/>
              <a:ext cx="1" cy="5979272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11012421" y="1499580"/>
              <a:ext cx="12192000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11012421" y="2989635"/>
              <a:ext cx="12192000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11012421" y="4479690"/>
              <a:ext cx="12192000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92" name="objetos2-0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00782" y="6022687"/>
            <a:ext cx="13380510" cy="7693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. Interio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fundo-0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O Ponto Verde Lab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102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. Interio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fundo-0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2438163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O Ponto Verde Lab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113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. Interio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fundo-0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2437858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O Ponto Verde Lab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123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. Interio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fundo-0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 </a:t>
            </a:r>
            <a:r>
              <a:rPr spc="-76"/>
              <a:t>A inovação das embalagens tem sempre lugar aqui. E no futuro.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O Ponto Verde Lab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133" name="pasted-image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ndos_Prancheta 1 cópia.jpg"/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"/>
            <a:ext cx="24384001" cy="137142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1074234" y="411658"/>
            <a:ext cx="13729282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WORKSHOP</a:t>
            </a:r>
          </a:p>
          <a:p>
            <a:pPr algn="l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 inovação das embalagens tem sempre lugar aqui. E no futuro.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78222" y="423333"/>
            <a:ext cx="372162" cy="406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defRPr sz="18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876" y="431380"/>
            <a:ext cx="1976768" cy="97495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nrope ExtraBold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nrope ExtraBold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nrope ExtraBold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nrope ExtraBold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nrope ExtraBold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nrope ExtraBold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nrope ExtraBold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nrope ExtraBold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nrope Extra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ontoverdelab.pt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27.xml"/><Relationship Id="rId2" Type="http://schemas.openxmlformats.org/officeDocument/2006/relationships/hyperlink" Target="http://pontoverde.pt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slide" Target="slide24.xml"/><Relationship Id="rId4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geral@pontoverdelab.pt?subject=" TargetMode="External"/><Relationship Id="rId2" Type="http://schemas.openxmlformats.org/officeDocument/2006/relationships/hyperlink" Target="mailto:geral@pontoverdelab.pt?subject=Ponto%20Verde%20Lab" TargetMode="Externa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2.png"/><Relationship Id="rId4" Type="http://schemas.openxmlformats.org/officeDocument/2006/relationships/hyperlink" Target="http://pontoverdelab.pt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4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abolseira.com" TargetMode="External"/><Relationship Id="rId3" Type="http://schemas.openxmlformats.org/officeDocument/2006/relationships/image" Target="../media/image142.png"/><Relationship Id="rId7" Type="http://schemas.openxmlformats.org/officeDocument/2006/relationships/hyperlink" Target="http://flowco.pt" TargetMode="External"/><Relationship Id="rId2" Type="http://schemas.openxmlformats.org/officeDocument/2006/relationships/hyperlink" Target="http://centi.pt" TargetMode="Externa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://extrplas.com/pt" TargetMode="External"/><Relationship Id="rId11" Type="http://schemas.openxmlformats.org/officeDocument/2006/relationships/image" Target="../media/image146.png"/><Relationship Id="rId5" Type="http://schemas.openxmlformats.org/officeDocument/2006/relationships/hyperlink" Target="http://extruplas.com/pt" TargetMode="External"/><Relationship Id="rId10" Type="http://schemas.openxmlformats.org/officeDocument/2006/relationships/image" Target="../media/image145.png"/><Relationship Id="rId4" Type="http://schemas.openxmlformats.org/officeDocument/2006/relationships/image" Target="../media/image143.png"/><Relationship Id="rId9" Type="http://schemas.openxmlformats.org/officeDocument/2006/relationships/image" Target="../media/image1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-innovation.com" TargetMode="Externa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geral@pontoverdelab.pt?subject=" TargetMode="External"/><Relationship Id="rId2" Type="http://schemas.openxmlformats.org/officeDocument/2006/relationships/hyperlink" Target="http://pontoverde.pt" TargetMode="Externa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pontoverdelab.p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/>
          <p:nvPr/>
        </p:nvSpPr>
        <p:spPr>
          <a:xfrm>
            <a:off x="1074885" y="5367156"/>
            <a:ext cx="15392598" cy="5493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 dirty="0"/>
              <a:t>A inovação</a:t>
            </a:r>
          </a:p>
          <a:p>
            <a: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 dirty="0"/>
              <a:t>das embalagens</a:t>
            </a:r>
          </a:p>
          <a:p>
            <a: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 dirty="0"/>
              <a:t>tem sempre lugar</a:t>
            </a:r>
          </a:p>
          <a:p>
            <a: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 dirty="0" err="1"/>
              <a:t>aqui</a:t>
            </a:r>
            <a:r>
              <a:rPr dirty="0"/>
              <a:t>.</a:t>
            </a:r>
            <a:r>
              <a:rPr lang="pt-PT" dirty="0"/>
              <a:t> </a:t>
            </a:r>
            <a:endParaRPr dirty="0"/>
          </a:p>
        </p:txBody>
      </p:sp>
      <p:sp>
        <p:nvSpPr>
          <p:cNvPr id="616" name="Shape 616"/>
          <p:cNvSpPr/>
          <p:nvPr/>
        </p:nvSpPr>
        <p:spPr>
          <a:xfrm>
            <a:off x="1074885" y="10600451"/>
            <a:ext cx="15392598" cy="1584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z="9000" spc="-360">
                <a:solidFill>
                  <a:srgbClr val="4696FF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E no futuro.</a:t>
            </a:r>
          </a:p>
        </p:txBody>
      </p:sp>
      <p:sp>
        <p:nvSpPr>
          <p:cNvPr id="617" name="Shape 617"/>
          <p:cNvSpPr/>
          <p:nvPr/>
        </p:nvSpPr>
        <p:spPr>
          <a:xfrm>
            <a:off x="20253483" y="11176698"/>
            <a:ext cx="3268451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r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 dirty="0"/>
              <a:t>WORKSHOP</a:t>
            </a:r>
            <a:r>
              <a:rPr lang="pt-PT" dirty="0"/>
              <a:t> "</a:t>
            </a:r>
            <a:r>
              <a:rPr lang="pt-P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Accionad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ODS”</a:t>
            </a:r>
            <a:r>
              <a:rPr lang="pt-PT" dirty="0"/>
              <a:t> </a:t>
            </a:r>
            <a:endParaRPr dirty="0"/>
          </a:p>
          <a:p>
            <a:pPr algn="r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 lang="pt-PT" dirty="0"/>
              <a:t>20211103</a:t>
            </a:r>
            <a:endParaRPr dirty="0"/>
          </a:p>
        </p:txBody>
      </p:sp>
      <p:pic>
        <p:nvPicPr>
          <p:cNvPr id="618" name="embalagem_Prancheta 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10291" y="1580411"/>
            <a:ext cx="6856433" cy="12135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CFA3183E-A40F-490C-AF9E-83E60C6971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80106" y="144904"/>
            <a:ext cx="9358401" cy="17370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04401 0.000702" pathEditMode="relative">
                                      <p:cBhvr>
                                        <p:cTn id="12" dur="1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401 0.000702 L 0.000234 0.000517" pathEditMode="relative">
                                      <p:cBhvr>
                                        <p:cTn id="15" dur="1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" grpId="0" animBg="1" advAuto="0"/>
      <p:bldP spid="616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roup 687"/>
          <p:cNvGrpSpPr/>
          <p:nvPr/>
        </p:nvGrpSpPr>
        <p:grpSpPr>
          <a:xfrm>
            <a:off x="7021883" y="-2340238"/>
            <a:ext cx="13431102" cy="17552585"/>
            <a:chOff x="0" y="0"/>
            <a:chExt cx="13431101" cy="17552584"/>
          </a:xfrm>
        </p:grpSpPr>
        <p:pic>
          <p:nvPicPr>
            <p:cNvPr id="681" name="objeto5-05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230250"/>
              <a:ext cx="13431102" cy="9396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85" name="Group 685"/>
            <p:cNvGrpSpPr/>
            <p:nvPr/>
          </p:nvGrpSpPr>
          <p:grpSpPr>
            <a:xfrm>
              <a:off x="6727335" y="0"/>
              <a:ext cx="4746131" cy="17552585"/>
              <a:chOff x="0" y="0"/>
              <a:chExt cx="4746129" cy="17552584"/>
            </a:xfrm>
          </p:grpSpPr>
          <p:sp>
            <p:nvSpPr>
              <p:cNvPr id="682" name="Shape 682"/>
              <p:cNvSpPr/>
              <p:nvPr/>
            </p:nvSpPr>
            <p:spPr>
              <a:xfrm>
                <a:off x="0" y="4762719"/>
                <a:ext cx="4746130" cy="4746130"/>
              </a:xfrm>
              <a:prstGeom prst="ellipse">
                <a:avLst/>
              </a:prstGeom>
              <a:noFill/>
              <a:ln w="19050" cap="flat">
                <a:solidFill>
                  <a:srgbClr val="929292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83" name="Shape 683"/>
              <p:cNvSpPr/>
              <p:nvPr/>
            </p:nvSpPr>
            <p:spPr>
              <a:xfrm flipV="1">
                <a:off x="2373064" y="0"/>
                <a:ext cx="1" cy="4765180"/>
              </a:xfrm>
              <a:prstGeom prst="line">
                <a:avLst/>
              </a:prstGeom>
              <a:noFill/>
              <a:ln w="19050" cap="flat">
                <a:solidFill>
                  <a:srgbClr val="929292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84" name="Shape 684"/>
              <p:cNvSpPr/>
              <p:nvPr/>
            </p:nvSpPr>
            <p:spPr>
              <a:xfrm flipV="1">
                <a:off x="2373064" y="9511316"/>
                <a:ext cx="1" cy="8041269"/>
              </a:xfrm>
              <a:prstGeom prst="line">
                <a:avLst/>
              </a:prstGeom>
              <a:noFill/>
              <a:ln w="19050" cap="flat">
                <a:solidFill>
                  <a:srgbClr val="929292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686" name="Shape 686"/>
            <p:cNvSpPr/>
            <p:nvPr/>
          </p:nvSpPr>
          <p:spPr>
            <a:xfrm>
              <a:off x="7454489" y="6240239"/>
              <a:ext cx="3291821" cy="22855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defRPr sz="2200" b="0">
                  <a:latin typeface="Manrope Regular"/>
                  <a:ea typeface="Manrope Regular"/>
                  <a:cs typeface="Manrope Regular"/>
                  <a:sym typeface="Manrope Regular"/>
                </a:defRPr>
              </a:lvl1pPr>
            </a:lstStyle>
            <a:p>
              <a:r>
                <a:t>No Ponto Verde Lab encontra uma área reservada, onde encontrará conteúdos exclusivos.</a:t>
              </a:r>
            </a:p>
          </p:txBody>
        </p:sp>
      </p:grpSp>
      <p:sp>
        <p:nvSpPr>
          <p:cNvPr id="688" name="Shape 688"/>
          <p:cNvSpPr>
            <a:spLocks noGrp="1"/>
          </p:cNvSpPr>
          <p:nvPr>
            <p:ph type="sldNum" sz="quarter" idx="2"/>
          </p:nvPr>
        </p:nvSpPr>
        <p:spPr>
          <a:xfrm>
            <a:off x="693665" y="423333"/>
            <a:ext cx="256719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689" name="Shape 689"/>
          <p:cNvSpPr/>
          <p:nvPr/>
        </p:nvSpPr>
        <p:spPr>
          <a:xfrm>
            <a:off x="1074885" y="10382409"/>
            <a:ext cx="11685215" cy="2045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>
              <a:lnSpc>
                <a:spcPct val="130000"/>
              </a:lnSpc>
              <a:defRPr sz="5200" spc="-208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 dirty="0"/>
              <a:t>Ferramentas de </a:t>
            </a:r>
            <a:r>
              <a:rPr dirty="0" err="1"/>
              <a:t>Circularidade</a:t>
            </a:r>
            <a:endParaRPr dirty="0"/>
          </a:p>
          <a:p>
            <a:pPr algn="l">
              <a:lnSpc>
                <a:spcPct val="130000"/>
              </a:lnSpc>
              <a:defRPr sz="5200" spc="-208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 dirty="0" err="1"/>
              <a:t>Guias</a:t>
            </a:r>
            <a:endParaRPr dirty="0"/>
          </a:p>
        </p:txBody>
      </p:sp>
      <p:sp>
        <p:nvSpPr>
          <p:cNvPr id="690" name="Shape 690"/>
          <p:cNvSpPr/>
          <p:nvPr/>
        </p:nvSpPr>
        <p:spPr>
          <a:xfrm>
            <a:off x="1074885" y="9432211"/>
            <a:ext cx="4506011" cy="731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pc="-119">
                <a:solidFill>
                  <a:srgbClr val="4696FF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3"/>
              </a:defRPr>
            </a:lvl1pPr>
          </a:lstStyle>
          <a:p>
            <a:r>
              <a:rPr>
                <a:hlinkClick r:id="rId3"/>
              </a:rPr>
              <a:t>pontoverdelab.pt</a:t>
            </a:r>
          </a:p>
        </p:txBody>
      </p:sp>
      <p:sp>
        <p:nvSpPr>
          <p:cNvPr id="691" name="Shape 691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92" name="Shape 692"/>
          <p:cNvSpPr/>
          <p:nvPr/>
        </p:nvSpPr>
        <p:spPr>
          <a:xfrm>
            <a:off x="0" y="9249009"/>
            <a:ext cx="11685214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93" name="Shape 693"/>
          <p:cNvSpPr/>
          <p:nvPr/>
        </p:nvSpPr>
        <p:spPr>
          <a:xfrm>
            <a:off x="0" y="10322812"/>
            <a:ext cx="11685214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94" name="Shape 694"/>
          <p:cNvSpPr/>
          <p:nvPr/>
        </p:nvSpPr>
        <p:spPr>
          <a:xfrm>
            <a:off x="0" y="11396615"/>
            <a:ext cx="11685214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95" name="Shape 695"/>
          <p:cNvSpPr/>
          <p:nvPr/>
        </p:nvSpPr>
        <p:spPr>
          <a:xfrm>
            <a:off x="0" y="12470419"/>
            <a:ext cx="11685214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96" name="objetos5-0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08" y="1129233"/>
            <a:ext cx="12893068" cy="7717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7" name="objetos5-05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965241" y="7813094"/>
            <a:ext cx="9338820" cy="5902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000 0.000000 L 0.000050 0.101177" pathEditMode="relative">
                                      <p:cBhvr>
                                        <p:cTn id="14" dur="1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50 0.101177 L 0.000050 -0.044194" pathEditMode="relative">
                                      <p:cBhvr>
                                        <p:cTn id="17" dur="2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50 -0.044194 L 0.000050 0.101177" pathEditMode="relative">
                                      <p:cBhvr>
                                        <p:cTn id="20" dur="2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50 0.101177 L 0.000050 0.002102" pathEditMode="relative">
                                      <p:cBhvr>
                                        <p:cTn id="23" dur="1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" grpId="0" animBg="1" advAuto="0"/>
      <p:bldP spid="697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>
            <a:spLocks noGrp="1"/>
          </p:cNvSpPr>
          <p:nvPr>
            <p:ph type="sldNum" sz="quarter" idx="2"/>
          </p:nvPr>
        </p:nvSpPr>
        <p:spPr>
          <a:xfrm>
            <a:off x="693894" y="423333"/>
            <a:ext cx="256490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700" name="Shape 700"/>
          <p:cNvSpPr/>
          <p:nvPr/>
        </p:nvSpPr>
        <p:spPr>
          <a:xfrm>
            <a:off x="1074885" y="2784824"/>
            <a:ext cx="7735524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Ferramentas de Circularidade</a:t>
            </a:r>
          </a:p>
        </p:txBody>
      </p:sp>
      <p:sp>
        <p:nvSpPr>
          <p:cNvPr id="701" name="Shape 701"/>
          <p:cNvSpPr/>
          <p:nvPr/>
        </p:nvSpPr>
        <p:spPr>
          <a:xfrm>
            <a:off x="1074885" y="3598141"/>
            <a:ext cx="13047279" cy="288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 fontScale="55000" lnSpcReduction="20000"/>
          </a:bodyPr>
          <a:lstStyle/>
          <a:p>
            <a:pPr algn="l" defTabSz="457200">
              <a:lnSpc>
                <a:spcPts val="50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Conheça as três ferramentas desenvolvidas pelo LNEG e pela Universidade Técnica de Viena, exclusivas para os clientes da Sociedade Ponto Verde. </a:t>
            </a:r>
            <a:endParaRPr sz="1200"/>
          </a:p>
          <a:p>
            <a:pPr algn="l">
              <a:lnSpc>
                <a:spcPts val="40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endParaRPr sz="1200"/>
          </a:p>
          <a:p>
            <a:pPr algn="l" defTabSz="457200">
              <a:lnSpc>
                <a:spcPts val="40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Estas ferramentas de circularidade nascem para ajudar a identificar oportunidades</a:t>
            </a:r>
          </a:p>
          <a:p>
            <a:pPr algn="l" defTabSz="457200">
              <a:lnSpc>
                <a:spcPts val="40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de melhoria do perfil ambiental da sua embalagem ou a encontrar novos modelos de negócio</a:t>
            </a:r>
          </a:p>
          <a:p>
            <a:pPr algn="l" defTabSz="457200">
              <a:lnSpc>
                <a:spcPts val="40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para a embalagem/produto.</a:t>
            </a:r>
          </a:p>
        </p:txBody>
      </p:sp>
      <p:sp>
        <p:nvSpPr>
          <p:cNvPr id="702" name="Shape 702"/>
          <p:cNvSpPr/>
          <p:nvPr/>
        </p:nvSpPr>
        <p:spPr>
          <a:xfrm>
            <a:off x="8605985" y="7593890"/>
            <a:ext cx="6155001" cy="706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pc="-119">
                <a:solidFill>
                  <a:srgbClr val="05FAA7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Ferramenta 2</a:t>
            </a:r>
          </a:p>
        </p:txBody>
      </p:sp>
      <p:sp>
        <p:nvSpPr>
          <p:cNvPr id="703" name="Shape 703"/>
          <p:cNvSpPr/>
          <p:nvPr/>
        </p:nvSpPr>
        <p:spPr>
          <a:xfrm>
            <a:off x="8605985" y="8440557"/>
            <a:ext cx="6155001" cy="3226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34340">
              <a:lnSpc>
                <a:spcPts val="3500"/>
              </a:lnSpc>
              <a:defRPr sz="285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Modelos de negócios circulares para embalagens.</a:t>
            </a:r>
            <a:r>
              <a:rPr sz="2090">
                <a:latin typeface="Manrope Regular"/>
                <a:ea typeface="Manrope Regular"/>
                <a:cs typeface="Manrope Regular"/>
                <a:sym typeface="Manrope Regular"/>
              </a:rPr>
              <a:t> </a:t>
            </a:r>
          </a:p>
          <a:p>
            <a:pPr algn="l" defTabSz="784225">
              <a:lnSpc>
                <a:spcPts val="2600"/>
              </a:lnSpc>
              <a:defRPr sz="209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endParaRPr sz="2090">
              <a:latin typeface="Manrope Regular"/>
              <a:ea typeface="Manrope Regular"/>
              <a:cs typeface="Manrope Regular"/>
              <a:sym typeface="Manrope Regular"/>
            </a:endParaRPr>
          </a:p>
          <a:p>
            <a:pPr algn="l" defTabSz="434340">
              <a:lnSpc>
                <a:spcPts val="2600"/>
              </a:lnSpc>
              <a:defRPr sz="209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Ferramenta que ajuda a identificar oportunidades de negócios circulares e fornecer ideias e inspiração ao longo do processo de definição de um Modelo Circular de Negócio. </a:t>
            </a:r>
          </a:p>
        </p:txBody>
      </p:sp>
      <p:sp>
        <p:nvSpPr>
          <p:cNvPr id="704" name="Shape 704"/>
          <p:cNvSpPr/>
          <p:nvPr/>
        </p:nvSpPr>
        <p:spPr>
          <a:xfrm>
            <a:off x="16791396" y="7593890"/>
            <a:ext cx="6155001" cy="706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pc="-119">
                <a:solidFill>
                  <a:srgbClr val="05FAA7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Ferramenta 3</a:t>
            </a:r>
          </a:p>
        </p:txBody>
      </p:sp>
      <p:sp>
        <p:nvSpPr>
          <p:cNvPr id="705" name="Shape 705"/>
          <p:cNvSpPr/>
          <p:nvPr/>
        </p:nvSpPr>
        <p:spPr>
          <a:xfrm>
            <a:off x="16791396" y="8440557"/>
            <a:ext cx="6676246" cy="3226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/>
          <a:p>
            <a:pPr algn="l" defTabSz="457200">
              <a:lnSpc>
                <a:spcPts val="50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Análise ambiental e de circularidade de embalagens.</a:t>
            </a:r>
            <a:r>
              <a:rPr sz="2200">
                <a:latin typeface="Manrope Regular"/>
                <a:ea typeface="Manrope Regular"/>
                <a:cs typeface="Manrope Regular"/>
                <a:sym typeface="Manrope Regular"/>
              </a:rPr>
              <a:t> </a:t>
            </a:r>
          </a:p>
          <a:p>
            <a:pPr algn="l">
              <a:lnSpc>
                <a:spcPts val="40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endParaRPr sz="2200">
              <a:latin typeface="Manrope Regular"/>
              <a:ea typeface="Manrope Regular"/>
              <a:cs typeface="Manrope Regular"/>
              <a:sym typeface="Manrope Regular"/>
            </a:endParaRPr>
          </a:p>
          <a:p>
            <a:pPr algn="l" defTabSz="457200">
              <a:lnSpc>
                <a:spcPts val="40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Ferramenta que quantifica as melhorias potenciais do perfil ambiental (medido em kg CO²) de um determinado produto/embalagem. </a:t>
            </a:r>
          </a:p>
        </p:txBody>
      </p:sp>
      <p:sp>
        <p:nvSpPr>
          <p:cNvPr id="706" name="Shape 706"/>
          <p:cNvSpPr/>
          <p:nvPr/>
        </p:nvSpPr>
        <p:spPr>
          <a:xfrm>
            <a:off x="1074885" y="7593890"/>
            <a:ext cx="6155001" cy="706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pc="-119">
                <a:solidFill>
                  <a:srgbClr val="05FAA7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Ferramenta 1</a:t>
            </a:r>
          </a:p>
        </p:txBody>
      </p:sp>
      <p:sp>
        <p:nvSpPr>
          <p:cNvPr id="707" name="Shape 707"/>
          <p:cNvSpPr/>
          <p:nvPr/>
        </p:nvSpPr>
        <p:spPr>
          <a:xfrm>
            <a:off x="1074885" y="8440557"/>
            <a:ext cx="6676246" cy="3226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/>
          <a:p>
            <a:pPr algn="l" defTabSz="457200">
              <a:lnSpc>
                <a:spcPts val="50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Checklists de design circular</a:t>
            </a:r>
          </a:p>
          <a:p>
            <a:pPr algn="l" defTabSz="457200">
              <a:lnSpc>
                <a:spcPts val="50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de embalagens. </a:t>
            </a:r>
          </a:p>
          <a:p>
            <a:pPr algn="l" defTabSz="457200">
              <a:lnSpc>
                <a:spcPts val="40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endParaRPr/>
          </a:p>
          <a:p>
            <a:pPr algn="l" defTabSz="457200">
              <a:lnSpc>
                <a:spcPts val="40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Ferramenta semi-quantitativa para priorização, avaliação e descoberta de soluções circulares para (re)design de produto e/ou serviço.</a:t>
            </a:r>
          </a:p>
        </p:txBody>
      </p:sp>
      <p:pic>
        <p:nvPicPr>
          <p:cNvPr id="708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4719" y="3498834"/>
            <a:ext cx="6678410" cy="14396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5" name="Group 715"/>
          <p:cNvGrpSpPr/>
          <p:nvPr/>
        </p:nvGrpSpPr>
        <p:grpSpPr>
          <a:xfrm>
            <a:off x="1074885" y="11918240"/>
            <a:ext cx="2058898" cy="540338"/>
            <a:chOff x="0" y="0"/>
            <a:chExt cx="2058896" cy="540337"/>
          </a:xfrm>
        </p:grpSpPr>
        <p:grpSp>
          <p:nvGrpSpPr>
            <p:cNvPr id="712" name="Group 712"/>
            <p:cNvGrpSpPr/>
            <p:nvPr/>
          </p:nvGrpSpPr>
          <p:grpSpPr>
            <a:xfrm>
              <a:off x="0" y="0"/>
              <a:ext cx="2058897" cy="540338"/>
              <a:chOff x="0" y="0"/>
              <a:chExt cx="2058896" cy="540337"/>
            </a:xfrm>
          </p:grpSpPr>
          <p:sp>
            <p:nvSpPr>
              <p:cNvPr id="709" name="Shape 709"/>
              <p:cNvSpPr/>
              <p:nvPr/>
            </p:nvSpPr>
            <p:spPr>
              <a:xfrm>
                <a:off x="0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10" name="Shape 710"/>
              <p:cNvSpPr/>
              <p:nvPr/>
            </p:nvSpPr>
            <p:spPr>
              <a:xfrm>
                <a:off x="270168" y="0"/>
                <a:ext cx="1520818" cy="54033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11" name="Shape 711"/>
              <p:cNvSpPr/>
              <p:nvPr/>
            </p:nvSpPr>
            <p:spPr>
              <a:xfrm>
                <a:off x="1518559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713" name="Shape 713"/>
            <p:cNvSpPr/>
            <p:nvPr/>
          </p:nvSpPr>
          <p:spPr>
            <a:xfrm>
              <a:off x="135466" y="66968"/>
              <a:ext cx="1620075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200"/>
                </a:lnSpc>
                <a:defRPr sz="1800" b="0">
                  <a:solidFill>
                    <a:srgbClr val="05FAA7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Ferramenta</a:t>
              </a:r>
            </a:p>
          </p:txBody>
        </p:sp>
        <p:pic>
          <p:nvPicPr>
            <p:cNvPr id="714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6145" y="133643"/>
              <a:ext cx="273051" cy="27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22" name="Group 722"/>
          <p:cNvGrpSpPr/>
          <p:nvPr/>
        </p:nvGrpSpPr>
        <p:grpSpPr>
          <a:xfrm>
            <a:off x="3310085" y="11918240"/>
            <a:ext cx="1560335" cy="540338"/>
            <a:chOff x="0" y="0"/>
            <a:chExt cx="1560333" cy="540337"/>
          </a:xfrm>
        </p:grpSpPr>
        <p:grpSp>
          <p:nvGrpSpPr>
            <p:cNvPr id="719" name="Group 719"/>
            <p:cNvGrpSpPr/>
            <p:nvPr/>
          </p:nvGrpSpPr>
          <p:grpSpPr>
            <a:xfrm>
              <a:off x="0" y="0"/>
              <a:ext cx="1560334" cy="540338"/>
              <a:chOff x="0" y="0"/>
              <a:chExt cx="1560333" cy="540337"/>
            </a:xfrm>
          </p:grpSpPr>
          <p:sp>
            <p:nvSpPr>
              <p:cNvPr id="716" name="Shape 716"/>
              <p:cNvSpPr/>
              <p:nvPr/>
            </p:nvSpPr>
            <p:spPr>
              <a:xfrm>
                <a:off x="0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17" name="Shape 717"/>
              <p:cNvSpPr/>
              <p:nvPr/>
            </p:nvSpPr>
            <p:spPr>
              <a:xfrm>
                <a:off x="270168" y="0"/>
                <a:ext cx="1016496" cy="54033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18" name="Shape 718"/>
              <p:cNvSpPr/>
              <p:nvPr/>
            </p:nvSpPr>
            <p:spPr>
              <a:xfrm>
                <a:off x="1019996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720" name="Shape 720"/>
            <p:cNvSpPr/>
            <p:nvPr/>
          </p:nvSpPr>
          <p:spPr>
            <a:xfrm>
              <a:off x="127000" y="66968"/>
              <a:ext cx="1113133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200"/>
                </a:lnSpc>
                <a:defRPr sz="1800" b="0">
                  <a:solidFill>
                    <a:srgbClr val="05FAA7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Manual</a:t>
              </a:r>
            </a:p>
          </p:txBody>
        </p:sp>
        <p:pic>
          <p:nvPicPr>
            <p:cNvPr id="721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324" y="168184"/>
              <a:ext cx="203971" cy="203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29" name="Group 729"/>
          <p:cNvGrpSpPr/>
          <p:nvPr/>
        </p:nvGrpSpPr>
        <p:grpSpPr>
          <a:xfrm>
            <a:off x="5046722" y="11918240"/>
            <a:ext cx="1598435" cy="540338"/>
            <a:chOff x="0" y="0"/>
            <a:chExt cx="1598433" cy="540337"/>
          </a:xfrm>
        </p:grpSpPr>
        <p:grpSp>
          <p:nvGrpSpPr>
            <p:cNvPr id="726" name="Group 726"/>
            <p:cNvGrpSpPr/>
            <p:nvPr/>
          </p:nvGrpSpPr>
          <p:grpSpPr>
            <a:xfrm>
              <a:off x="0" y="0"/>
              <a:ext cx="1598434" cy="540338"/>
              <a:chOff x="0" y="0"/>
              <a:chExt cx="1598433" cy="540337"/>
            </a:xfrm>
          </p:grpSpPr>
          <p:sp>
            <p:nvSpPr>
              <p:cNvPr id="723" name="Shape 723"/>
              <p:cNvSpPr/>
              <p:nvPr/>
            </p:nvSpPr>
            <p:spPr>
              <a:xfrm>
                <a:off x="0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24" name="Shape 724"/>
              <p:cNvSpPr/>
              <p:nvPr/>
            </p:nvSpPr>
            <p:spPr>
              <a:xfrm>
                <a:off x="270168" y="0"/>
                <a:ext cx="1043583" cy="54033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25" name="Shape 725"/>
              <p:cNvSpPr/>
              <p:nvPr/>
            </p:nvSpPr>
            <p:spPr>
              <a:xfrm>
                <a:off x="1058096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727" name="Shape 727"/>
            <p:cNvSpPr/>
            <p:nvPr/>
          </p:nvSpPr>
          <p:spPr>
            <a:xfrm>
              <a:off x="127000" y="66968"/>
              <a:ext cx="1113133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200"/>
                </a:lnSpc>
                <a:defRPr sz="1800" b="0">
                  <a:solidFill>
                    <a:srgbClr val="05FAA7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Tutorial</a:t>
              </a:r>
            </a:p>
          </p:txBody>
        </p:sp>
        <p:pic>
          <p:nvPicPr>
            <p:cNvPr id="728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4261" y="133643"/>
              <a:ext cx="273051" cy="27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36" name="Group 736"/>
          <p:cNvGrpSpPr/>
          <p:nvPr/>
        </p:nvGrpSpPr>
        <p:grpSpPr>
          <a:xfrm>
            <a:off x="8676116" y="11918240"/>
            <a:ext cx="2058898" cy="540338"/>
            <a:chOff x="0" y="0"/>
            <a:chExt cx="2058896" cy="540337"/>
          </a:xfrm>
        </p:grpSpPr>
        <p:grpSp>
          <p:nvGrpSpPr>
            <p:cNvPr id="733" name="Group 733"/>
            <p:cNvGrpSpPr/>
            <p:nvPr/>
          </p:nvGrpSpPr>
          <p:grpSpPr>
            <a:xfrm>
              <a:off x="0" y="0"/>
              <a:ext cx="2058897" cy="540338"/>
              <a:chOff x="0" y="0"/>
              <a:chExt cx="2058896" cy="540337"/>
            </a:xfrm>
          </p:grpSpPr>
          <p:sp>
            <p:nvSpPr>
              <p:cNvPr id="730" name="Shape 730"/>
              <p:cNvSpPr/>
              <p:nvPr/>
            </p:nvSpPr>
            <p:spPr>
              <a:xfrm>
                <a:off x="0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31" name="Shape 731"/>
              <p:cNvSpPr/>
              <p:nvPr/>
            </p:nvSpPr>
            <p:spPr>
              <a:xfrm>
                <a:off x="270168" y="0"/>
                <a:ext cx="1520818" cy="54033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32" name="Shape 732"/>
              <p:cNvSpPr/>
              <p:nvPr/>
            </p:nvSpPr>
            <p:spPr>
              <a:xfrm>
                <a:off x="1518559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734" name="Shape 734"/>
            <p:cNvSpPr/>
            <p:nvPr/>
          </p:nvSpPr>
          <p:spPr>
            <a:xfrm>
              <a:off x="135466" y="66968"/>
              <a:ext cx="1620075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200"/>
                </a:lnSpc>
                <a:defRPr sz="1800" b="0">
                  <a:solidFill>
                    <a:srgbClr val="05FAA7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Ferramenta</a:t>
              </a:r>
            </a:p>
          </p:txBody>
        </p:sp>
        <p:pic>
          <p:nvPicPr>
            <p:cNvPr id="735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6145" y="133643"/>
              <a:ext cx="273051" cy="27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43" name="Group 743"/>
          <p:cNvGrpSpPr/>
          <p:nvPr/>
        </p:nvGrpSpPr>
        <p:grpSpPr>
          <a:xfrm>
            <a:off x="10911316" y="11918240"/>
            <a:ext cx="1560335" cy="540338"/>
            <a:chOff x="0" y="0"/>
            <a:chExt cx="1560333" cy="540337"/>
          </a:xfrm>
        </p:grpSpPr>
        <p:grpSp>
          <p:nvGrpSpPr>
            <p:cNvPr id="740" name="Group 740"/>
            <p:cNvGrpSpPr/>
            <p:nvPr/>
          </p:nvGrpSpPr>
          <p:grpSpPr>
            <a:xfrm>
              <a:off x="0" y="0"/>
              <a:ext cx="1560334" cy="540338"/>
              <a:chOff x="0" y="0"/>
              <a:chExt cx="1560333" cy="540337"/>
            </a:xfrm>
          </p:grpSpPr>
          <p:sp>
            <p:nvSpPr>
              <p:cNvPr id="737" name="Shape 737"/>
              <p:cNvSpPr/>
              <p:nvPr/>
            </p:nvSpPr>
            <p:spPr>
              <a:xfrm>
                <a:off x="0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38" name="Shape 738"/>
              <p:cNvSpPr/>
              <p:nvPr/>
            </p:nvSpPr>
            <p:spPr>
              <a:xfrm>
                <a:off x="270168" y="0"/>
                <a:ext cx="1016496" cy="54033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39" name="Shape 739"/>
              <p:cNvSpPr/>
              <p:nvPr/>
            </p:nvSpPr>
            <p:spPr>
              <a:xfrm>
                <a:off x="1019996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741" name="Shape 741"/>
            <p:cNvSpPr/>
            <p:nvPr/>
          </p:nvSpPr>
          <p:spPr>
            <a:xfrm>
              <a:off x="127000" y="66968"/>
              <a:ext cx="1113133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200"/>
                </a:lnSpc>
                <a:defRPr sz="1800" b="0">
                  <a:solidFill>
                    <a:srgbClr val="05FAA7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Manual</a:t>
              </a:r>
            </a:p>
          </p:txBody>
        </p:sp>
        <p:pic>
          <p:nvPicPr>
            <p:cNvPr id="742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324" y="168184"/>
              <a:ext cx="203971" cy="203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0" name="Group 750"/>
          <p:cNvGrpSpPr/>
          <p:nvPr/>
        </p:nvGrpSpPr>
        <p:grpSpPr>
          <a:xfrm>
            <a:off x="12647953" y="11918240"/>
            <a:ext cx="1598435" cy="540338"/>
            <a:chOff x="0" y="0"/>
            <a:chExt cx="1598433" cy="540337"/>
          </a:xfrm>
        </p:grpSpPr>
        <p:grpSp>
          <p:nvGrpSpPr>
            <p:cNvPr id="747" name="Group 747"/>
            <p:cNvGrpSpPr/>
            <p:nvPr/>
          </p:nvGrpSpPr>
          <p:grpSpPr>
            <a:xfrm>
              <a:off x="0" y="0"/>
              <a:ext cx="1598434" cy="540338"/>
              <a:chOff x="0" y="0"/>
              <a:chExt cx="1598433" cy="540337"/>
            </a:xfrm>
          </p:grpSpPr>
          <p:sp>
            <p:nvSpPr>
              <p:cNvPr id="744" name="Shape 744"/>
              <p:cNvSpPr/>
              <p:nvPr/>
            </p:nvSpPr>
            <p:spPr>
              <a:xfrm>
                <a:off x="0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45" name="Shape 745"/>
              <p:cNvSpPr/>
              <p:nvPr/>
            </p:nvSpPr>
            <p:spPr>
              <a:xfrm>
                <a:off x="270168" y="0"/>
                <a:ext cx="1043583" cy="54033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46" name="Shape 746"/>
              <p:cNvSpPr/>
              <p:nvPr/>
            </p:nvSpPr>
            <p:spPr>
              <a:xfrm>
                <a:off x="1058096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748" name="Shape 748"/>
            <p:cNvSpPr/>
            <p:nvPr/>
          </p:nvSpPr>
          <p:spPr>
            <a:xfrm>
              <a:off x="127000" y="66968"/>
              <a:ext cx="1113133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200"/>
                </a:lnSpc>
                <a:defRPr sz="1800" b="0">
                  <a:solidFill>
                    <a:srgbClr val="05FAA7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Tutorial</a:t>
              </a:r>
            </a:p>
          </p:txBody>
        </p:sp>
        <p:pic>
          <p:nvPicPr>
            <p:cNvPr id="749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4261" y="133643"/>
              <a:ext cx="273051" cy="27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7" name="Group 757"/>
          <p:cNvGrpSpPr/>
          <p:nvPr/>
        </p:nvGrpSpPr>
        <p:grpSpPr>
          <a:xfrm>
            <a:off x="16775910" y="11918240"/>
            <a:ext cx="2058898" cy="540338"/>
            <a:chOff x="0" y="0"/>
            <a:chExt cx="2058896" cy="540337"/>
          </a:xfrm>
        </p:grpSpPr>
        <p:grpSp>
          <p:nvGrpSpPr>
            <p:cNvPr id="754" name="Group 754"/>
            <p:cNvGrpSpPr/>
            <p:nvPr/>
          </p:nvGrpSpPr>
          <p:grpSpPr>
            <a:xfrm>
              <a:off x="0" y="0"/>
              <a:ext cx="2058897" cy="540338"/>
              <a:chOff x="0" y="0"/>
              <a:chExt cx="2058896" cy="540337"/>
            </a:xfrm>
          </p:grpSpPr>
          <p:sp>
            <p:nvSpPr>
              <p:cNvPr id="751" name="Shape 751"/>
              <p:cNvSpPr/>
              <p:nvPr/>
            </p:nvSpPr>
            <p:spPr>
              <a:xfrm>
                <a:off x="0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52" name="Shape 752"/>
              <p:cNvSpPr/>
              <p:nvPr/>
            </p:nvSpPr>
            <p:spPr>
              <a:xfrm>
                <a:off x="270168" y="0"/>
                <a:ext cx="1520818" cy="54033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53" name="Shape 753"/>
              <p:cNvSpPr/>
              <p:nvPr/>
            </p:nvSpPr>
            <p:spPr>
              <a:xfrm>
                <a:off x="1518559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755" name="Shape 755"/>
            <p:cNvSpPr/>
            <p:nvPr/>
          </p:nvSpPr>
          <p:spPr>
            <a:xfrm>
              <a:off x="135466" y="66968"/>
              <a:ext cx="1620075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200"/>
                </a:lnSpc>
                <a:defRPr sz="1800" b="0">
                  <a:solidFill>
                    <a:srgbClr val="05FAA7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Ferramenta</a:t>
              </a:r>
            </a:p>
          </p:txBody>
        </p:sp>
        <p:pic>
          <p:nvPicPr>
            <p:cNvPr id="756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6145" y="133643"/>
              <a:ext cx="273051" cy="27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64" name="Group 764"/>
          <p:cNvGrpSpPr/>
          <p:nvPr/>
        </p:nvGrpSpPr>
        <p:grpSpPr>
          <a:xfrm>
            <a:off x="19011110" y="11918240"/>
            <a:ext cx="1560335" cy="540338"/>
            <a:chOff x="0" y="0"/>
            <a:chExt cx="1560333" cy="540337"/>
          </a:xfrm>
        </p:grpSpPr>
        <p:grpSp>
          <p:nvGrpSpPr>
            <p:cNvPr id="761" name="Group 761"/>
            <p:cNvGrpSpPr/>
            <p:nvPr/>
          </p:nvGrpSpPr>
          <p:grpSpPr>
            <a:xfrm>
              <a:off x="0" y="0"/>
              <a:ext cx="1560334" cy="540338"/>
              <a:chOff x="0" y="0"/>
              <a:chExt cx="1560333" cy="540337"/>
            </a:xfrm>
          </p:grpSpPr>
          <p:sp>
            <p:nvSpPr>
              <p:cNvPr id="758" name="Shape 758"/>
              <p:cNvSpPr/>
              <p:nvPr/>
            </p:nvSpPr>
            <p:spPr>
              <a:xfrm>
                <a:off x="0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59" name="Shape 759"/>
              <p:cNvSpPr/>
              <p:nvPr/>
            </p:nvSpPr>
            <p:spPr>
              <a:xfrm>
                <a:off x="270168" y="0"/>
                <a:ext cx="1016496" cy="54033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60" name="Shape 760"/>
              <p:cNvSpPr/>
              <p:nvPr/>
            </p:nvSpPr>
            <p:spPr>
              <a:xfrm>
                <a:off x="1019996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762" name="Shape 762"/>
            <p:cNvSpPr/>
            <p:nvPr/>
          </p:nvSpPr>
          <p:spPr>
            <a:xfrm>
              <a:off x="127000" y="66968"/>
              <a:ext cx="1113133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200"/>
                </a:lnSpc>
                <a:defRPr sz="1800" b="0">
                  <a:solidFill>
                    <a:srgbClr val="05FAA7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Manual</a:t>
              </a:r>
            </a:p>
          </p:txBody>
        </p:sp>
        <p:pic>
          <p:nvPicPr>
            <p:cNvPr id="763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9324" y="168184"/>
              <a:ext cx="203971" cy="203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71" name="Group 771"/>
          <p:cNvGrpSpPr/>
          <p:nvPr/>
        </p:nvGrpSpPr>
        <p:grpSpPr>
          <a:xfrm>
            <a:off x="20747747" y="11918240"/>
            <a:ext cx="1598435" cy="540338"/>
            <a:chOff x="0" y="0"/>
            <a:chExt cx="1598433" cy="540337"/>
          </a:xfrm>
        </p:grpSpPr>
        <p:grpSp>
          <p:nvGrpSpPr>
            <p:cNvPr id="768" name="Group 768"/>
            <p:cNvGrpSpPr/>
            <p:nvPr/>
          </p:nvGrpSpPr>
          <p:grpSpPr>
            <a:xfrm>
              <a:off x="0" y="0"/>
              <a:ext cx="1598434" cy="540338"/>
              <a:chOff x="0" y="0"/>
              <a:chExt cx="1598433" cy="540337"/>
            </a:xfrm>
          </p:grpSpPr>
          <p:sp>
            <p:nvSpPr>
              <p:cNvPr id="765" name="Shape 765"/>
              <p:cNvSpPr/>
              <p:nvPr/>
            </p:nvSpPr>
            <p:spPr>
              <a:xfrm>
                <a:off x="0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66" name="Shape 766"/>
              <p:cNvSpPr/>
              <p:nvPr/>
            </p:nvSpPr>
            <p:spPr>
              <a:xfrm>
                <a:off x="270168" y="0"/>
                <a:ext cx="1043583" cy="54033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67" name="Shape 767"/>
              <p:cNvSpPr/>
              <p:nvPr/>
            </p:nvSpPr>
            <p:spPr>
              <a:xfrm>
                <a:off x="1058096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769" name="Shape 769"/>
            <p:cNvSpPr/>
            <p:nvPr/>
          </p:nvSpPr>
          <p:spPr>
            <a:xfrm>
              <a:off x="127000" y="66968"/>
              <a:ext cx="1113133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200"/>
                </a:lnSpc>
                <a:defRPr sz="1800" b="0">
                  <a:solidFill>
                    <a:srgbClr val="05FAA7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Tutorial</a:t>
              </a:r>
            </a:p>
          </p:txBody>
        </p:sp>
        <p:pic>
          <p:nvPicPr>
            <p:cNvPr id="770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4261" y="133643"/>
              <a:ext cx="273051" cy="273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5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5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5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5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5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25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5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5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25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25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5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25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" grpId="0" animBg="1" advAuto="0"/>
      <p:bldP spid="701" grpId="0" animBg="1" advAuto="0"/>
      <p:bldP spid="702" grpId="0" animBg="1" advAuto="0"/>
      <p:bldP spid="703" grpId="0" animBg="1" advAuto="0"/>
      <p:bldP spid="704" grpId="0" animBg="1" advAuto="0"/>
      <p:bldP spid="705" grpId="0" animBg="1" advAuto="0"/>
      <p:bldP spid="706" grpId="0" animBg="1" advAuto="0"/>
      <p:bldP spid="707" grpId="0" animBg="1" advAuto="0"/>
      <p:bldP spid="715" grpId="0" animBg="1" advAuto="0"/>
      <p:bldP spid="722" grpId="0" animBg="1" advAuto="0"/>
      <p:bldP spid="729" grpId="0" animBg="1" advAuto="0"/>
      <p:bldP spid="736" grpId="0" animBg="1" advAuto="0"/>
      <p:bldP spid="743" grpId="0" animBg="1" advAuto="0"/>
      <p:bldP spid="750" grpId="0" animBg="1" advAuto="0"/>
      <p:bldP spid="757" grpId="0" animBg="1" advAuto="0"/>
      <p:bldP spid="764" grpId="0" animBg="1" advAuto="0"/>
      <p:bldP spid="771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hape 7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774" name="Shape 774"/>
          <p:cNvSpPr/>
          <p:nvPr/>
        </p:nvSpPr>
        <p:spPr>
          <a:xfrm>
            <a:off x="1074885" y="2784824"/>
            <a:ext cx="7735524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Guias</a:t>
            </a:r>
          </a:p>
        </p:txBody>
      </p:sp>
      <p:sp>
        <p:nvSpPr>
          <p:cNvPr id="775" name="Shape 775"/>
          <p:cNvSpPr/>
          <p:nvPr/>
        </p:nvSpPr>
        <p:spPr>
          <a:xfrm>
            <a:off x="1074885" y="3598141"/>
            <a:ext cx="13047279" cy="3603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Rotulagem Ambiental e Alegações Ambientais.</a:t>
            </a:r>
            <a:br/>
            <a:r>
              <a:t>Dez Recomendações para desenhar embalagens mais fáceis de reciclar. Melhoria da reciclabilidade das embalagens - perfumaria e cosmética.</a:t>
            </a:r>
          </a:p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Guia Prático para a Conceção de Embalagens de Plástico. </a:t>
            </a:r>
          </a:p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endParaRPr/>
          </a:p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Entre outros.</a:t>
            </a:r>
          </a:p>
        </p:txBody>
      </p:sp>
      <p:pic>
        <p:nvPicPr>
          <p:cNvPr id="776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723" y="3563600"/>
            <a:ext cx="4826001" cy="1660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guias7-07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930713"/>
            <a:ext cx="6188229" cy="6784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guias7-07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7409" y="6930713"/>
            <a:ext cx="5273784" cy="6784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guias7-07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66152" y="6930713"/>
            <a:ext cx="5153014" cy="6784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0" name="guias7-07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615361" y="6930713"/>
            <a:ext cx="5799729" cy="6784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bola7-07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78802" y="7082710"/>
            <a:ext cx="7114762" cy="6632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32320 0.000000" pathEditMode="relative">
                                      <p:cBhvr>
                                        <p:cTn id="15" dur="10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8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320 0.000000 L 0.548466 0.000000" pathEditMode="relative">
                                      <p:cBhvr>
                                        <p:cTn id="23" dur="75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5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5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8466 0.000000 L 0.762008 0.000000" pathEditMode="relative">
                                      <p:cBhvr>
                                        <p:cTn id="31" dur="75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9" presetClass="entr" fill="hold" grpId="0" nodeType="afterEffect">
                                  <p:stCondLst>
                                    <p:cond delay="5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5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2008 0.000000 L 1.006800 0.000000" pathEditMode="relative">
                                      <p:cBhvr>
                                        <p:cTn id="39" dur="10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fill="hold" grpId="0" nodeType="afterEffect">
                                  <p:stCondLst>
                                    <p:cond delay="8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5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4" grpId="0" animBg="1" advAuto="0"/>
      <p:bldP spid="775" grpId="0" animBg="1" advAuto="0"/>
      <p:bldP spid="777" grpId="0" animBg="1" advAuto="0"/>
      <p:bldP spid="778" grpId="0" animBg="1" advAuto="0"/>
      <p:bldP spid="779" grpId="0" animBg="1" advAuto="0"/>
      <p:bldP spid="780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>
            <a:spLocks noGrp="1"/>
          </p:cNvSpPr>
          <p:nvPr>
            <p:ph type="sldNum" sz="quarter" idx="2"/>
          </p:nvPr>
        </p:nvSpPr>
        <p:spPr>
          <a:xfrm>
            <a:off x="628514" y="423333"/>
            <a:ext cx="321870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784" name="Shape 784"/>
          <p:cNvSpPr/>
          <p:nvPr/>
        </p:nvSpPr>
        <p:spPr>
          <a:xfrm>
            <a:off x="1074885" y="8025690"/>
            <a:ext cx="14887640" cy="4186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90000"/>
              </a:lnSpc>
              <a:defRPr sz="9000" spc="-360">
                <a:solidFill>
                  <a:srgbClr val="05FAA7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Ecodesign:</a:t>
            </a:r>
          </a:p>
          <a:p>
            <a: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o primeiro passo para</a:t>
            </a:r>
          </a:p>
          <a:p>
            <a: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a redução de resíduos.</a:t>
            </a:r>
          </a:p>
        </p:txBody>
      </p:sp>
      <p:sp>
        <p:nvSpPr>
          <p:cNvPr id="785" name="Shape 785"/>
          <p:cNvSpPr/>
          <p:nvPr/>
        </p:nvSpPr>
        <p:spPr>
          <a:xfrm>
            <a:off x="1074885" y="6984290"/>
            <a:ext cx="2841095" cy="731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MÓDULO 1</a:t>
            </a:r>
          </a:p>
        </p:txBody>
      </p:sp>
      <p:sp>
        <p:nvSpPr>
          <p:cNvPr id="786" name="Shape 786"/>
          <p:cNvSpPr/>
          <p:nvPr/>
        </p:nvSpPr>
        <p:spPr>
          <a:xfrm>
            <a:off x="1179578" y="12217400"/>
            <a:ext cx="23204421" cy="0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" grpId="0" animBg="1" advAuto="0"/>
      <p:bldP spid="785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>
            <a:spLocks noGrp="1"/>
          </p:cNvSpPr>
          <p:nvPr>
            <p:ph type="sldNum" sz="quarter" idx="2"/>
          </p:nvPr>
        </p:nvSpPr>
        <p:spPr>
          <a:xfrm>
            <a:off x="594224" y="423333"/>
            <a:ext cx="356160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789" name="Shape 789"/>
          <p:cNvSpPr/>
          <p:nvPr/>
        </p:nvSpPr>
        <p:spPr>
          <a:xfrm>
            <a:off x="1074885" y="2784824"/>
            <a:ext cx="9497033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O que é a prevenção de resíduos?</a:t>
            </a:r>
          </a:p>
        </p:txBody>
      </p:sp>
      <p:sp>
        <p:nvSpPr>
          <p:cNvPr id="790" name="Shape 790"/>
          <p:cNvSpPr/>
          <p:nvPr/>
        </p:nvSpPr>
        <p:spPr>
          <a:xfrm>
            <a:off x="1074885" y="3712441"/>
            <a:ext cx="10969800" cy="1349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>
            <a:lvl1pPr algn="l" defTabSz="457200">
              <a:lnSpc>
                <a:spcPts val="40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A Prevenção de resíduos ocupa o lugar de topo na hierarquia de gestão de resíduos definida pela União Europeia (Diretiva Quadro de Resíduos, art.o 4o), podendo assumir duas formas distintas:</a:t>
            </a:r>
          </a:p>
        </p:txBody>
      </p:sp>
      <p:sp>
        <p:nvSpPr>
          <p:cNvPr id="791" name="Shape 791"/>
          <p:cNvSpPr/>
          <p:nvPr/>
        </p:nvSpPr>
        <p:spPr>
          <a:xfrm>
            <a:off x="1036785" y="7783286"/>
            <a:ext cx="15448607" cy="484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Em qualquer dos casos, pretende-se</a:t>
            </a:r>
          </a:p>
          <a:p>
            <a:pPr algn="l">
              <a:lnSpc>
                <a:spcPct val="80000"/>
              </a:lnSpc>
              <a:defRPr sz="5700" b="0">
                <a:solidFill>
                  <a:srgbClr val="05FAA7"/>
                </a:solidFill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diminuir o impacto no ambiente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dos produtos e dos resíduos a que dão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lugar, promovendo cada vez mais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a </a:t>
            </a:r>
            <a:r>
              <a:rPr>
                <a:solidFill>
                  <a:srgbClr val="4696FF"/>
                </a:solidFill>
              </a:rPr>
              <a:t>economia circular.</a:t>
            </a:r>
          </a:p>
        </p:txBody>
      </p:sp>
      <p:sp>
        <p:nvSpPr>
          <p:cNvPr id="792" name="Shape 792"/>
          <p:cNvSpPr/>
          <p:nvPr/>
        </p:nvSpPr>
        <p:spPr>
          <a:xfrm>
            <a:off x="14642428" y="3844320"/>
            <a:ext cx="7861175" cy="7861175"/>
          </a:xfrm>
          <a:prstGeom prst="ellips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93" name="Shape 793"/>
          <p:cNvSpPr/>
          <p:nvPr/>
        </p:nvSpPr>
        <p:spPr>
          <a:xfrm>
            <a:off x="23066512" y="3844320"/>
            <a:ext cx="7861175" cy="7861175"/>
          </a:xfrm>
          <a:prstGeom prst="ellips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94" name="Shape 794"/>
          <p:cNvSpPr/>
          <p:nvPr/>
        </p:nvSpPr>
        <p:spPr>
          <a:xfrm>
            <a:off x="1074885" y="5251288"/>
            <a:ext cx="10969800" cy="147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40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A prevenção quantitativa</a:t>
            </a:r>
            <a:r>
              <a:t> (redução da quantidade).</a:t>
            </a:r>
          </a:p>
          <a:p>
            <a:pPr algn="l" defTabSz="457200">
              <a:lnSpc>
                <a:spcPts val="40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A prevenção qualitativa </a:t>
            </a:r>
            <a:r>
              <a:t>(redução da perigosidade).</a:t>
            </a:r>
          </a:p>
        </p:txBody>
      </p:sp>
      <p:pic>
        <p:nvPicPr>
          <p:cNvPr id="795" name="objetos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39185" y="2589098"/>
            <a:ext cx="9716041" cy="105960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65781 0.000000" pathEditMode="relative">
                                      <p:cBhvr>
                                        <p:cTn id="6" dur="20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5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781 0.000000 L 0.000156 0.000000" pathEditMode="relative">
                                      <p:cBhvr>
                                        <p:cTn id="18" dur="20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5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56 0.000000 L 0.213698 0.000000" pathEditMode="relative">
                                      <p:cBhvr>
                                        <p:cTn id="26" dur="20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698 0.000000 L 0.000156 0.000000" pathEditMode="relative">
                                      <p:cBhvr>
                                        <p:cTn id="33" dur="20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" grpId="0" animBg="1" advAuto="0"/>
      <p:bldP spid="790" grpId="0" animBg="1" advAuto="0"/>
      <p:bldP spid="791" grpId="0" animBg="1" advAuto="0"/>
      <p:bldP spid="794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objetos-0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95870" y="0"/>
            <a:ext cx="6091952" cy="7751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8" name="objetos-0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91969" y="1903768"/>
            <a:ext cx="6090846" cy="5847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objetos-0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95870" y="7798635"/>
            <a:ext cx="6091952" cy="5917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0" name="objetos-0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91967" y="7798635"/>
            <a:ext cx="6090848" cy="5917365"/>
          </a:xfrm>
          <a:prstGeom prst="rect">
            <a:avLst/>
          </a:prstGeom>
          <a:ln w="12700">
            <a:miter lim="400000"/>
          </a:ln>
        </p:spPr>
      </p:pic>
      <p:sp>
        <p:nvSpPr>
          <p:cNvPr id="801" name="Shape 801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02" name="Shape 802"/>
          <p:cNvSpPr>
            <a:spLocks noGrp="1"/>
          </p:cNvSpPr>
          <p:nvPr>
            <p:ph type="sldNum" sz="quarter" idx="2"/>
          </p:nvPr>
        </p:nvSpPr>
        <p:spPr>
          <a:xfrm>
            <a:off x="597196" y="423333"/>
            <a:ext cx="353188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803" name="Shape 803"/>
          <p:cNvSpPr/>
          <p:nvPr/>
        </p:nvSpPr>
        <p:spPr>
          <a:xfrm>
            <a:off x="1074885" y="2784824"/>
            <a:ext cx="9497033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solidFill>
                  <a:srgbClr val="05FAA7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A quem se destina?</a:t>
            </a:r>
          </a:p>
        </p:txBody>
      </p:sp>
      <p:sp>
        <p:nvSpPr>
          <p:cNvPr id="804" name="Shape 804"/>
          <p:cNvSpPr/>
          <p:nvPr/>
        </p:nvSpPr>
        <p:spPr>
          <a:xfrm>
            <a:off x="1036785" y="3542590"/>
            <a:ext cx="8794023" cy="5926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Destina-se a quem tem responsabilidade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direta ou indireta pela colocação de embalagens no mercado:</a:t>
            </a:r>
          </a:p>
        </p:txBody>
      </p:sp>
      <p:sp>
        <p:nvSpPr>
          <p:cNvPr id="805" name="Shape 805"/>
          <p:cNvSpPr/>
          <p:nvPr/>
        </p:nvSpPr>
        <p:spPr>
          <a:xfrm>
            <a:off x="1074885" y="9966497"/>
            <a:ext cx="8522800" cy="206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Pretende-se também poder chegar aos consumidores, nas escolhas de consumo que efetuam, e à indústria de reciclagem, que é a destinatária dos resíduos separados pelos produtores de resíduos (consumidores).</a:t>
            </a:r>
          </a:p>
        </p:txBody>
      </p:sp>
      <p:sp>
        <p:nvSpPr>
          <p:cNvPr id="806" name="Shape 806"/>
          <p:cNvSpPr/>
          <p:nvPr/>
        </p:nvSpPr>
        <p:spPr>
          <a:xfrm>
            <a:off x="12822759" y="2784824"/>
            <a:ext cx="3858031" cy="2211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Fabricantes de matérias-primas de embalagens</a:t>
            </a:r>
          </a:p>
        </p:txBody>
      </p:sp>
      <p:sp>
        <p:nvSpPr>
          <p:cNvPr id="807" name="Shape 807"/>
          <p:cNvSpPr/>
          <p:nvPr/>
        </p:nvSpPr>
        <p:spPr>
          <a:xfrm>
            <a:off x="18931630" y="2784824"/>
            <a:ext cx="3858031" cy="2211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Fabricantes</a:t>
            </a:r>
          </a:p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de embalagens</a:t>
            </a:r>
          </a:p>
        </p:txBody>
      </p:sp>
      <p:sp>
        <p:nvSpPr>
          <p:cNvPr id="808" name="Shape 808"/>
          <p:cNvSpPr/>
          <p:nvPr/>
        </p:nvSpPr>
        <p:spPr>
          <a:xfrm>
            <a:off x="12822759" y="8486840"/>
            <a:ext cx="3858031" cy="2211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Profissionais</a:t>
            </a:r>
          </a:p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de design</a:t>
            </a:r>
          </a:p>
        </p:txBody>
      </p:sp>
      <p:sp>
        <p:nvSpPr>
          <p:cNvPr id="809" name="Shape 809"/>
          <p:cNvSpPr/>
          <p:nvPr/>
        </p:nvSpPr>
        <p:spPr>
          <a:xfrm>
            <a:off x="18931630" y="8486840"/>
            <a:ext cx="3858031" cy="2211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Embaladores</a:t>
            </a:r>
          </a:p>
        </p:txBody>
      </p:sp>
      <p:sp>
        <p:nvSpPr>
          <p:cNvPr id="810" name="Shape 810"/>
          <p:cNvSpPr/>
          <p:nvPr/>
        </p:nvSpPr>
        <p:spPr>
          <a:xfrm flipV="1">
            <a:off x="12191999" y="6350"/>
            <a:ext cx="1" cy="1370330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11" name="Shape 811"/>
          <p:cNvSpPr/>
          <p:nvPr/>
        </p:nvSpPr>
        <p:spPr>
          <a:xfrm flipV="1">
            <a:off x="18282776" y="1778000"/>
            <a:ext cx="1" cy="1193800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12" name="Shape 812"/>
          <p:cNvSpPr/>
          <p:nvPr/>
        </p:nvSpPr>
        <p:spPr>
          <a:xfrm>
            <a:off x="1179578" y="7746253"/>
            <a:ext cx="23204421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5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5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5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5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" grpId="0" animBg="1" advAuto="0"/>
      <p:bldP spid="804" grpId="0" animBg="1" advAuto="0"/>
      <p:bldP spid="805" grpId="0" animBg="1" advAuto="0"/>
      <p:bldP spid="806" grpId="0" animBg="1" advAuto="0"/>
      <p:bldP spid="807" grpId="0" animBg="1" advAuto="0"/>
      <p:bldP spid="808" grpId="0" animBg="1" advAuto="0"/>
      <p:bldP spid="809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>
            <a:spLocks noGrp="1"/>
          </p:cNvSpPr>
          <p:nvPr>
            <p:ph type="sldNum" sz="quarter" idx="2"/>
          </p:nvPr>
        </p:nvSpPr>
        <p:spPr>
          <a:xfrm>
            <a:off x="597653" y="423333"/>
            <a:ext cx="352731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827" name="Shape 827"/>
          <p:cNvSpPr/>
          <p:nvPr/>
        </p:nvSpPr>
        <p:spPr>
          <a:xfrm>
            <a:off x="1074885" y="2784824"/>
            <a:ext cx="9497033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solidFill>
                  <a:srgbClr val="05FAA7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Pack4Recycling</a:t>
            </a:r>
          </a:p>
        </p:txBody>
      </p:sp>
      <p:sp>
        <p:nvSpPr>
          <p:cNvPr id="828" name="Shape 828"/>
          <p:cNvSpPr/>
          <p:nvPr/>
        </p:nvSpPr>
        <p:spPr>
          <a:xfrm>
            <a:off x="1074885" y="3712441"/>
            <a:ext cx="8863331" cy="288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No Ponto Verde LAB pode encontrar a ferramenta Pack4Recycling, cujos conteúdos pretendem ser um apoio e contributo para minimizar o impacto ambiental das embalagens através da Prevenção e do conceito projetar para reciclagem, tornando 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as embalagens mais fáceis de reciclar. 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endParaRPr/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Poderá obter informações sobre:</a:t>
            </a:r>
          </a:p>
        </p:txBody>
      </p:sp>
      <p:sp>
        <p:nvSpPr>
          <p:cNvPr id="829" name="Shape 829"/>
          <p:cNvSpPr/>
          <p:nvPr/>
        </p:nvSpPr>
        <p:spPr>
          <a:xfrm>
            <a:off x="1036785" y="7021286"/>
            <a:ext cx="8863331" cy="611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Compatibilidade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de materiais;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Análise de reciclabilidade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das embalagens; 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Recomendações ao nível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do ecodesign.</a:t>
            </a:r>
          </a:p>
        </p:txBody>
      </p:sp>
      <p:sp>
        <p:nvSpPr>
          <p:cNvPr id="830" name="Shape 830"/>
          <p:cNvSpPr/>
          <p:nvPr/>
        </p:nvSpPr>
        <p:spPr>
          <a:xfrm flipV="1">
            <a:off x="12191999" y="6350"/>
            <a:ext cx="1" cy="13703300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831" name="objetos-0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05232" y="0"/>
            <a:ext cx="7961222" cy="5886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objetos-0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05232" y="5829501"/>
            <a:ext cx="8740572" cy="4957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33" name="objetos-0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30394" y="2842502"/>
            <a:ext cx="7550899" cy="4713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objetos-0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30394" y="7538070"/>
            <a:ext cx="7550899" cy="4790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5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5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5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5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7" grpId="0" animBg="1" advAuto="0"/>
      <p:bldP spid="828" grpId="0" animBg="1" advAuto="0"/>
      <p:bldP spid="829" grpId="0" animBg="1" advAuto="0"/>
      <p:bldP spid="831" grpId="0" animBg="1" advAuto="0"/>
      <p:bldP spid="832" grpId="0" animBg="1" advAuto="0"/>
      <p:bldP spid="833" grpId="0" animBg="1" advAuto="0"/>
      <p:bldP spid="834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Shape 836"/>
          <p:cNvSpPr>
            <a:spLocks noGrp="1"/>
          </p:cNvSpPr>
          <p:nvPr>
            <p:ph type="sldNum" sz="quarter" idx="2"/>
          </p:nvPr>
        </p:nvSpPr>
        <p:spPr>
          <a:xfrm>
            <a:off x="590109" y="423333"/>
            <a:ext cx="360275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837" name="Shape 837"/>
          <p:cNvSpPr/>
          <p:nvPr/>
        </p:nvSpPr>
        <p:spPr>
          <a:xfrm flipV="1">
            <a:off x="12191999" y="6350"/>
            <a:ext cx="1" cy="1370330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841" name="Group 841"/>
          <p:cNvGrpSpPr/>
          <p:nvPr/>
        </p:nvGrpSpPr>
        <p:grpSpPr>
          <a:xfrm>
            <a:off x="0" y="9249009"/>
            <a:ext cx="12191907" cy="2980111"/>
            <a:chOff x="0" y="0"/>
            <a:chExt cx="12191906" cy="2980110"/>
          </a:xfrm>
        </p:grpSpPr>
        <p:sp>
          <p:nvSpPr>
            <p:cNvPr id="838" name="Shape 838"/>
            <p:cNvSpPr/>
            <p:nvPr/>
          </p:nvSpPr>
          <p:spPr>
            <a:xfrm>
              <a:off x="0" y="0"/>
              <a:ext cx="12191907" cy="0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39" name="Shape 839"/>
            <p:cNvSpPr/>
            <p:nvPr/>
          </p:nvSpPr>
          <p:spPr>
            <a:xfrm>
              <a:off x="0" y="1490054"/>
              <a:ext cx="12191907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40" name="Shape 840"/>
            <p:cNvSpPr/>
            <p:nvPr/>
          </p:nvSpPr>
          <p:spPr>
            <a:xfrm>
              <a:off x="0" y="2980110"/>
              <a:ext cx="12191907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842" name="Shape 842"/>
          <p:cNvSpPr/>
          <p:nvPr/>
        </p:nvSpPr>
        <p:spPr>
          <a:xfrm>
            <a:off x="1074885" y="9185623"/>
            <a:ext cx="11314878" cy="3604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Reduzir</a:t>
            </a:r>
            <a:r>
              <a:rPr sz="6000" spc="-239"/>
              <a:t> </a:t>
            </a:r>
            <a:r>
              <a:t>o</a:t>
            </a:r>
            <a:r>
              <a:rPr sz="6000" spc="-239"/>
              <a:t> </a:t>
            </a:r>
            <a:r>
              <a:t>impacto</a:t>
            </a:r>
          </a:p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ambiental</a:t>
            </a:r>
          </a:p>
        </p:txBody>
      </p:sp>
      <p:sp>
        <p:nvSpPr>
          <p:cNvPr id="843" name="Shape 843"/>
          <p:cNvSpPr/>
          <p:nvPr/>
        </p:nvSpPr>
        <p:spPr>
          <a:xfrm>
            <a:off x="5936508" y="2802466"/>
            <a:ext cx="5803802" cy="288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No Ponto Verde Lab disponibilizamos também </a:t>
            </a: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várias políticas,</a:t>
            </a:r>
            <a:r>
              <a:t> cada uma com medidas específicas, que visam diminuir</a:t>
            </a:r>
            <a:br/>
            <a:r>
              <a:t>o impacto ambiental causado pelos resíduos que são produzidos pelas embalagens.</a:t>
            </a:r>
          </a:p>
        </p:txBody>
      </p:sp>
      <p:sp>
        <p:nvSpPr>
          <p:cNvPr id="844" name="Shape 844"/>
          <p:cNvSpPr/>
          <p:nvPr/>
        </p:nvSpPr>
        <p:spPr>
          <a:xfrm>
            <a:off x="12822759" y="2802466"/>
            <a:ext cx="4693932" cy="2220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Reduzir a presença de metais pesados nas embalagens</a:t>
            </a:r>
            <a:br/>
            <a:r>
              <a:t>(como o chumbo, cádmio, mercúrio e crómio Hexavalente). </a:t>
            </a:r>
          </a:p>
        </p:txBody>
      </p:sp>
      <p:sp>
        <p:nvSpPr>
          <p:cNvPr id="845" name="Shape 845"/>
          <p:cNvSpPr/>
          <p:nvPr/>
        </p:nvSpPr>
        <p:spPr>
          <a:xfrm>
            <a:off x="18931630" y="2802466"/>
            <a:ext cx="4693933" cy="1588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Reduzir ou eliminar superfícies impressas das embalagens. </a:t>
            </a:r>
          </a:p>
        </p:txBody>
      </p:sp>
      <p:sp>
        <p:nvSpPr>
          <p:cNvPr id="846" name="Shape 846"/>
          <p:cNvSpPr/>
          <p:nvPr/>
        </p:nvSpPr>
        <p:spPr>
          <a:xfrm>
            <a:off x="12822759" y="7472962"/>
            <a:ext cx="4693932" cy="201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Substituir por materiais que causem um impacto ambiental menor</a:t>
            </a:r>
            <a:r>
              <a:t> (demonstrável através de Análises de Ciclo do Vida). </a:t>
            </a:r>
          </a:p>
        </p:txBody>
      </p:sp>
      <p:sp>
        <p:nvSpPr>
          <p:cNvPr id="847" name="Shape 847"/>
          <p:cNvSpPr/>
          <p:nvPr/>
        </p:nvSpPr>
        <p:spPr>
          <a:xfrm>
            <a:off x="18931630" y="7472962"/>
            <a:ext cx="4879732" cy="2570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Utilizar embalagens com certificado de gestão sustentável dos recursos naturais e/ou provenientes de fontes renováveis. </a:t>
            </a:r>
          </a:p>
        </p:txBody>
      </p:sp>
      <p:pic>
        <p:nvPicPr>
          <p:cNvPr id="848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292" y="4706756"/>
            <a:ext cx="2958885" cy="21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9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0233" y="4690989"/>
            <a:ext cx="3897009" cy="1895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0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1650" y="9682728"/>
            <a:ext cx="2406168" cy="2112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1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0249" y="9918453"/>
            <a:ext cx="4374325" cy="1895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5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5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5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5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1" grpId="0" animBg="1" advAuto="0"/>
      <p:bldP spid="842" grpId="0" animBg="1" advAuto="0"/>
      <p:bldP spid="843" grpId="0" animBg="1" advAuto="0"/>
      <p:bldP spid="844" grpId="0" animBg="1" advAuto="0"/>
      <p:bldP spid="845" grpId="0" animBg="1" advAuto="0"/>
      <p:bldP spid="846" grpId="0" animBg="1" advAuto="0"/>
      <p:bldP spid="847" grpId="0" animBg="1" advAuto="0"/>
      <p:bldP spid="848" grpId="0" animBg="1" advAuto="0"/>
      <p:bldP spid="849" grpId="0" animBg="1" advAuto="0"/>
      <p:bldP spid="850" grpId="0" animBg="1" advAuto="0"/>
      <p:bldP spid="851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Shape 853"/>
          <p:cNvSpPr>
            <a:spLocks noGrp="1"/>
          </p:cNvSpPr>
          <p:nvPr>
            <p:ph type="sldNum" sz="quarter" idx="2"/>
          </p:nvPr>
        </p:nvSpPr>
        <p:spPr>
          <a:xfrm>
            <a:off x="607940" y="423333"/>
            <a:ext cx="342444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854" name="Shape 854"/>
          <p:cNvSpPr/>
          <p:nvPr/>
        </p:nvSpPr>
        <p:spPr>
          <a:xfrm flipV="1">
            <a:off x="12191999" y="6350"/>
            <a:ext cx="1" cy="1370330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55" name="Shape 855"/>
          <p:cNvSpPr/>
          <p:nvPr/>
        </p:nvSpPr>
        <p:spPr>
          <a:xfrm>
            <a:off x="1074885" y="9185623"/>
            <a:ext cx="11314878" cy="3604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endParaRPr/>
          </a:p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Reduzir o peso</a:t>
            </a:r>
          </a:p>
        </p:txBody>
      </p:sp>
      <p:grpSp>
        <p:nvGrpSpPr>
          <p:cNvPr id="858" name="Group 858"/>
          <p:cNvGrpSpPr/>
          <p:nvPr/>
        </p:nvGrpSpPr>
        <p:grpSpPr>
          <a:xfrm>
            <a:off x="0" y="10739063"/>
            <a:ext cx="12191907" cy="1490057"/>
            <a:chOff x="0" y="0"/>
            <a:chExt cx="12191906" cy="1490055"/>
          </a:xfrm>
        </p:grpSpPr>
        <p:sp>
          <p:nvSpPr>
            <p:cNvPr id="856" name="Shape 856"/>
            <p:cNvSpPr/>
            <p:nvPr/>
          </p:nvSpPr>
          <p:spPr>
            <a:xfrm>
              <a:off x="0" y="0"/>
              <a:ext cx="12191907" cy="0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57" name="Shape 857"/>
            <p:cNvSpPr/>
            <p:nvPr/>
          </p:nvSpPr>
          <p:spPr>
            <a:xfrm>
              <a:off x="0" y="1490055"/>
              <a:ext cx="12191907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859" name="Shape 859"/>
          <p:cNvSpPr/>
          <p:nvPr/>
        </p:nvSpPr>
        <p:spPr>
          <a:xfrm>
            <a:off x="12822759" y="2802466"/>
            <a:ext cx="5183726" cy="288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Reduzir o peso da embalagem através da introdução de melhorias tecnológicas ao nível dos</a:t>
            </a:r>
            <a:br/>
            <a:r>
              <a:t>materiais ou dos processos de embalamento. </a:t>
            </a:r>
          </a:p>
        </p:txBody>
      </p:sp>
      <p:sp>
        <p:nvSpPr>
          <p:cNvPr id="860" name="Shape 860"/>
          <p:cNvSpPr/>
          <p:nvPr/>
        </p:nvSpPr>
        <p:spPr>
          <a:xfrm>
            <a:off x="12822759" y="7472962"/>
            <a:ext cx="4693932" cy="218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Aumentar as unidades</a:t>
            </a:r>
            <a:br/>
            <a:r>
              <a:t>de embalagens primárias por cada embalagem de grupagem. </a:t>
            </a:r>
          </a:p>
        </p:txBody>
      </p:sp>
      <p:sp>
        <p:nvSpPr>
          <p:cNvPr id="861" name="Shape 861"/>
          <p:cNvSpPr/>
          <p:nvPr/>
        </p:nvSpPr>
        <p:spPr>
          <a:xfrm>
            <a:off x="18931630" y="7472962"/>
            <a:ext cx="4476794" cy="218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Aumentar a quantidade de produto contido na embalagem sem alterar as características da mesma. </a:t>
            </a:r>
          </a:p>
        </p:txBody>
      </p:sp>
      <p:pic>
        <p:nvPicPr>
          <p:cNvPr id="86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0383" y="2929196"/>
            <a:ext cx="4459288" cy="183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1576" y="9460559"/>
            <a:ext cx="5019092" cy="234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4804" y="9830854"/>
            <a:ext cx="4354247" cy="19942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5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5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5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5" grpId="0" animBg="1" advAuto="0"/>
      <p:bldP spid="858" grpId="0" animBg="1" advAuto="0"/>
      <p:bldP spid="859" grpId="0" animBg="1" advAuto="0"/>
      <p:bldP spid="860" grpId="0" animBg="1" advAuto="0"/>
      <p:bldP spid="861" grpId="0" animBg="1" advAuto="0"/>
      <p:bldP spid="862" grpId="0" animBg="1" advAuto="0"/>
      <p:bldP spid="863" grpId="0" animBg="1" advAuto="0"/>
      <p:bldP spid="864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070" y="8940907"/>
            <a:ext cx="2843430" cy="3194216"/>
          </a:xfrm>
          <a:prstGeom prst="rect">
            <a:avLst/>
          </a:prstGeom>
          <a:ln w="12700">
            <a:miter lim="400000"/>
          </a:ln>
        </p:spPr>
      </p:pic>
      <p:sp>
        <p:nvSpPr>
          <p:cNvPr id="867" name="Shape 867"/>
          <p:cNvSpPr>
            <a:spLocks noGrp="1"/>
          </p:cNvSpPr>
          <p:nvPr>
            <p:ph type="sldNum" sz="quarter" idx="2"/>
          </p:nvPr>
        </p:nvSpPr>
        <p:spPr>
          <a:xfrm>
            <a:off x="589881" y="423333"/>
            <a:ext cx="360503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868" name="Shape 868"/>
          <p:cNvSpPr/>
          <p:nvPr/>
        </p:nvSpPr>
        <p:spPr>
          <a:xfrm flipV="1">
            <a:off x="12191999" y="6350"/>
            <a:ext cx="1" cy="1370330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69" name="Shape 869"/>
          <p:cNvSpPr/>
          <p:nvPr/>
        </p:nvSpPr>
        <p:spPr>
          <a:xfrm>
            <a:off x="1074885" y="9185623"/>
            <a:ext cx="11314878" cy="3604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endParaRPr/>
          </a:p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Eliminar</a:t>
            </a:r>
          </a:p>
        </p:txBody>
      </p:sp>
      <p:grpSp>
        <p:nvGrpSpPr>
          <p:cNvPr id="872" name="Group 872"/>
          <p:cNvGrpSpPr/>
          <p:nvPr/>
        </p:nvGrpSpPr>
        <p:grpSpPr>
          <a:xfrm>
            <a:off x="0" y="10739063"/>
            <a:ext cx="12191907" cy="1490057"/>
            <a:chOff x="0" y="0"/>
            <a:chExt cx="12191906" cy="1490055"/>
          </a:xfrm>
        </p:grpSpPr>
        <p:sp>
          <p:nvSpPr>
            <p:cNvPr id="870" name="Shape 870"/>
            <p:cNvSpPr/>
            <p:nvPr/>
          </p:nvSpPr>
          <p:spPr>
            <a:xfrm>
              <a:off x="0" y="0"/>
              <a:ext cx="12191907" cy="0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71" name="Shape 871"/>
            <p:cNvSpPr/>
            <p:nvPr/>
          </p:nvSpPr>
          <p:spPr>
            <a:xfrm>
              <a:off x="0" y="1490055"/>
              <a:ext cx="12191907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873" name="Shape 873"/>
          <p:cNvSpPr/>
          <p:nvPr/>
        </p:nvSpPr>
        <p:spPr>
          <a:xfrm>
            <a:off x="12822759" y="2802466"/>
            <a:ext cx="3518810" cy="149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Comercializar produtos a granel. </a:t>
            </a:r>
          </a:p>
        </p:txBody>
      </p:sp>
      <p:sp>
        <p:nvSpPr>
          <p:cNvPr id="874" name="Shape 874"/>
          <p:cNvSpPr/>
          <p:nvPr/>
        </p:nvSpPr>
        <p:spPr>
          <a:xfrm>
            <a:off x="18931630" y="7472962"/>
            <a:ext cx="4476794" cy="149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Eliminar elementos</a:t>
            </a:r>
            <a:br/>
            <a:r>
              <a:t>da embalagem supérfluos.</a:t>
            </a:r>
          </a:p>
        </p:txBody>
      </p:sp>
      <p:pic>
        <p:nvPicPr>
          <p:cNvPr id="875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2113" y="4389935"/>
            <a:ext cx="6550165" cy="1694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5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5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" grpId="0" animBg="1" advAuto="0"/>
      <p:bldP spid="869" grpId="0" animBg="1" advAuto="0"/>
      <p:bldP spid="872" grpId="0" animBg="1" advAuto="0"/>
      <p:bldP spid="873" grpId="0" animBg="1" advAuto="0"/>
      <p:bldP spid="874" grpId="0" animBg="1" advAuto="0"/>
      <p:bldP spid="87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/>
          </p:cNvSpPr>
          <p:nvPr>
            <p:ph type="sldNum" sz="quarter" idx="2"/>
          </p:nvPr>
        </p:nvSpPr>
        <p:spPr>
          <a:xfrm>
            <a:off x="698008" y="423333"/>
            <a:ext cx="252376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621" name="Shape 621"/>
          <p:cNvSpPr/>
          <p:nvPr/>
        </p:nvSpPr>
        <p:spPr>
          <a:xfrm>
            <a:off x="1867616" y="6446297"/>
            <a:ext cx="8173073" cy="1656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90000"/>
              </a:lnSpc>
              <a:defRPr sz="9000" spc="-360">
                <a:solidFill>
                  <a:srgbClr val="4696FF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rPr dirty="0" err="1"/>
              <a:t>índice</a:t>
            </a:r>
            <a:r>
              <a:rPr dirty="0"/>
              <a:t>.</a:t>
            </a:r>
          </a:p>
        </p:txBody>
      </p:sp>
      <p:sp>
        <p:nvSpPr>
          <p:cNvPr id="622" name="Shape 622"/>
          <p:cNvSpPr>
            <a:spLocks noGrp="1"/>
          </p:cNvSpPr>
          <p:nvPr>
            <p:ph type="body" sz="quarter" idx="4294967295"/>
          </p:nvPr>
        </p:nvSpPr>
        <p:spPr>
          <a:xfrm>
            <a:off x="20719277" y="11447958"/>
            <a:ext cx="2814834" cy="895922"/>
          </a:xfrm>
          <a:prstGeom prst="rect">
            <a:avLst/>
          </a:prstGeom>
        </p:spPr>
        <p:txBody>
          <a:bodyPr anchor="t"/>
          <a:lstStyle>
            <a:lvl1pPr marL="0" indent="0" algn="r">
              <a:spcBef>
                <a:spcPts val="0"/>
              </a:spcBef>
              <a:buSzTx/>
              <a:buNone/>
              <a:defRPr sz="1900" b="1">
                <a:solidFill>
                  <a:srgbClr val="05FAA7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2"/>
              </a:defRPr>
            </a:lvl1pPr>
          </a:lstStyle>
          <a:p>
            <a:r>
              <a:rPr>
                <a:hlinkClick r:id="rId2"/>
              </a:rPr>
              <a:t>pontoverde.pt</a:t>
            </a:r>
          </a:p>
        </p:txBody>
      </p:sp>
      <p:grpSp>
        <p:nvGrpSpPr>
          <p:cNvPr id="625" name="Group 625">
            <a:hlinkClick r:id="rId3" action="ppaction://hlinksldjump"/>
          </p:cNvPr>
          <p:cNvGrpSpPr/>
          <p:nvPr/>
        </p:nvGrpSpPr>
        <p:grpSpPr>
          <a:xfrm>
            <a:off x="12357847" y="2828716"/>
            <a:ext cx="3597135" cy="1687976"/>
            <a:chOff x="0" y="0"/>
            <a:chExt cx="3597134" cy="1687975"/>
          </a:xfrm>
        </p:grpSpPr>
        <p:sp>
          <p:nvSpPr>
            <p:cNvPr id="623" name="Shape 623"/>
            <p:cNvSpPr/>
            <p:nvPr/>
          </p:nvSpPr>
          <p:spPr>
            <a:xfrm>
              <a:off x="0" y="0"/>
              <a:ext cx="3331891" cy="414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190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rPr dirty="0" err="1"/>
                <a:t>Pág</a:t>
              </a:r>
              <a:r>
                <a:rPr dirty="0"/>
                <a:t>. 3</a:t>
              </a:r>
            </a:p>
          </p:txBody>
        </p:sp>
        <p:sp>
          <p:nvSpPr>
            <p:cNvPr id="624" name="Shape 624"/>
            <p:cNvSpPr/>
            <p:nvPr/>
          </p:nvSpPr>
          <p:spPr>
            <a:xfrm>
              <a:off x="0" y="490544"/>
              <a:ext cx="3597135" cy="119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>
                <a:defRPr sz="2700" b="0">
                  <a:latin typeface="Manrope Light"/>
                  <a:ea typeface="Manrope Light"/>
                  <a:cs typeface="Manrope Light"/>
                  <a:sym typeface="Manrope Light"/>
                </a:defRPr>
              </a:pPr>
              <a:r>
                <a:rPr lang="pt-PT" dirty="0"/>
                <a:t>A Sociedade Ponto Verde</a:t>
              </a:r>
              <a:endParaRPr dirty="0"/>
            </a:p>
          </p:txBody>
        </p:sp>
      </p:grpSp>
      <p:grpSp>
        <p:nvGrpSpPr>
          <p:cNvPr id="628" name="Group 628">
            <a:hlinkClick r:id="rId4" action="ppaction://hlinksldjump"/>
          </p:cNvPr>
          <p:cNvGrpSpPr/>
          <p:nvPr/>
        </p:nvGrpSpPr>
        <p:grpSpPr>
          <a:xfrm>
            <a:off x="20537192" y="2695435"/>
            <a:ext cx="3597135" cy="2445081"/>
            <a:chOff x="0" y="0"/>
            <a:chExt cx="3597134" cy="2445080"/>
          </a:xfrm>
        </p:grpSpPr>
        <p:sp>
          <p:nvSpPr>
            <p:cNvPr id="626" name="Shape 626"/>
            <p:cNvSpPr/>
            <p:nvPr/>
          </p:nvSpPr>
          <p:spPr>
            <a:xfrm>
              <a:off x="0" y="0"/>
              <a:ext cx="3331891" cy="414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190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Pág. 11</a:t>
              </a:r>
            </a:p>
          </p:txBody>
        </p:sp>
        <p:sp>
          <p:nvSpPr>
            <p:cNvPr id="627" name="Shape 627"/>
            <p:cNvSpPr/>
            <p:nvPr/>
          </p:nvSpPr>
          <p:spPr>
            <a:xfrm>
              <a:off x="0" y="503244"/>
              <a:ext cx="3597135" cy="1941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>
                <a:defRPr sz="2700" spc="-107"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rPr dirty="0"/>
                <a:t>MÓDULO 1</a:t>
              </a:r>
            </a:p>
            <a:p>
              <a:pPr algn="l">
                <a:defRPr sz="2700" b="0">
                  <a:latin typeface="Manrope Light"/>
                  <a:ea typeface="Manrope Light"/>
                  <a:cs typeface="Manrope Light"/>
                  <a:sym typeface="Manrope Light"/>
                </a:defRPr>
              </a:pPr>
              <a:r>
                <a:rPr dirty="0" err="1"/>
                <a:t>Ecodesign</a:t>
              </a:r>
              <a:r>
                <a:rPr dirty="0"/>
                <a:t>: o </a:t>
              </a:r>
              <a:r>
                <a:rPr dirty="0" err="1"/>
                <a:t>primeiro</a:t>
              </a:r>
              <a:endParaRPr dirty="0"/>
            </a:p>
            <a:p>
              <a:pPr algn="l">
                <a:defRPr sz="2700" b="0">
                  <a:latin typeface="Manrope Light"/>
                  <a:ea typeface="Manrope Light"/>
                  <a:cs typeface="Manrope Light"/>
                  <a:sym typeface="Manrope Light"/>
                </a:defRPr>
              </a:pPr>
              <a:r>
                <a:rPr dirty="0" err="1"/>
                <a:t>passo</a:t>
              </a:r>
              <a:r>
                <a:rPr dirty="0"/>
                <a:t> para a </a:t>
              </a:r>
              <a:r>
                <a:rPr dirty="0" err="1"/>
                <a:t>redução</a:t>
              </a:r>
              <a:endParaRPr dirty="0"/>
            </a:p>
            <a:p>
              <a:pPr algn="l">
                <a:defRPr sz="2700" b="0">
                  <a:latin typeface="Manrope Light"/>
                  <a:ea typeface="Manrope Light"/>
                  <a:cs typeface="Manrope Light"/>
                  <a:sym typeface="Manrope Light"/>
                </a:defRPr>
              </a:pPr>
              <a:r>
                <a:rPr dirty="0"/>
                <a:t>de </a:t>
              </a:r>
              <a:r>
                <a:rPr dirty="0" err="1"/>
                <a:t>resíduos</a:t>
              </a:r>
              <a:r>
                <a:rPr dirty="0"/>
                <a:t>.</a:t>
              </a:r>
            </a:p>
          </p:txBody>
        </p:sp>
      </p:grpSp>
      <p:grpSp>
        <p:nvGrpSpPr>
          <p:cNvPr id="631" name="Group 631">
            <a:hlinkClick r:id="rId5" action="ppaction://hlinksldjump"/>
          </p:cNvPr>
          <p:cNvGrpSpPr/>
          <p:nvPr/>
        </p:nvGrpSpPr>
        <p:grpSpPr>
          <a:xfrm>
            <a:off x="16511296" y="6753016"/>
            <a:ext cx="3597135" cy="2774941"/>
            <a:chOff x="0" y="0"/>
            <a:chExt cx="3597134" cy="2774939"/>
          </a:xfrm>
        </p:grpSpPr>
        <p:sp>
          <p:nvSpPr>
            <p:cNvPr id="629" name="Shape 629"/>
            <p:cNvSpPr/>
            <p:nvPr/>
          </p:nvSpPr>
          <p:spPr>
            <a:xfrm>
              <a:off x="0" y="0"/>
              <a:ext cx="3331891" cy="414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190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Pág. 23</a:t>
              </a:r>
            </a:p>
          </p:txBody>
        </p:sp>
        <p:sp>
          <p:nvSpPr>
            <p:cNvPr id="630" name="Shape 630"/>
            <p:cNvSpPr/>
            <p:nvPr/>
          </p:nvSpPr>
          <p:spPr>
            <a:xfrm>
              <a:off x="0" y="503244"/>
              <a:ext cx="3597135" cy="22716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>
                <a:defRPr sz="2700" spc="-107"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MÓDULO 2</a:t>
              </a:r>
            </a:p>
            <a:p>
              <a:pPr algn="l">
                <a:defRPr sz="2700" b="0">
                  <a:latin typeface="Manrope Light"/>
                  <a:ea typeface="Manrope Light"/>
                  <a:cs typeface="Manrope Light"/>
                  <a:sym typeface="Manrope Light"/>
                </a:defRPr>
              </a:pPr>
              <a:r>
                <a:t>Inovação: a melhor</a:t>
              </a:r>
            </a:p>
            <a:p>
              <a:pPr algn="l">
                <a:defRPr sz="2700" b="0">
                  <a:latin typeface="Manrope Light"/>
                  <a:ea typeface="Manrope Light"/>
                  <a:cs typeface="Manrope Light"/>
                  <a:sym typeface="Manrope Light"/>
                </a:defRPr>
              </a:pPr>
              <a:r>
                <a:t>solução para mudar</a:t>
              </a:r>
            </a:p>
            <a:p>
              <a:pPr algn="l">
                <a:defRPr sz="2700" b="0">
                  <a:latin typeface="Manrope Light"/>
                  <a:ea typeface="Manrope Light"/>
                  <a:cs typeface="Manrope Light"/>
                  <a:sym typeface="Manrope Light"/>
                </a:defRPr>
              </a:pPr>
              <a:r>
                <a:t>o futuro.</a:t>
              </a:r>
            </a:p>
          </p:txBody>
        </p:sp>
      </p:grpSp>
      <p:grpSp>
        <p:nvGrpSpPr>
          <p:cNvPr id="634" name="Group 634">
            <a:hlinkClick r:id="rId6" action="ppaction://hlinksldjump"/>
          </p:cNvPr>
          <p:cNvGrpSpPr/>
          <p:nvPr/>
        </p:nvGrpSpPr>
        <p:grpSpPr>
          <a:xfrm>
            <a:off x="16511296" y="10402838"/>
            <a:ext cx="3597135" cy="2445081"/>
            <a:chOff x="0" y="0"/>
            <a:chExt cx="3597134" cy="2445080"/>
          </a:xfrm>
        </p:grpSpPr>
        <p:sp>
          <p:nvSpPr>
            <p:cNvPr id="632" name="Shape 632"/>
            <p:cNvSpPr/>
            <p:nvPr/>
          </p:nvSpPr>
          <p:spPr>
            <a:xfrm>
              <a:off x="0" y="0"/>
              <a:ext cx="3331891" cy="414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190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Pág. 39</a:t>
              </a:r>
            </a:p>
          </p:txBody>
        </p:sp>
        <p:sp>
          <p:nvSpPr>
            <p:cNvPr id="633" name="Shape 633"/>
            <p:cNvSpPr/>
            <p:nvPr/>
          </p:nvSpPr>
          <p:spPr>
            <a:xfrm>
              <a:off x="0" y="503244"/>
              <a:ext cx="3597135" cy="1941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>
                <a:defRPr sz="2700" spc="-107"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MÓDULO 2</a:t>
              </a:r>
            </a:p>
            <a:p>
              <a:pPr algn="l">
                <a:defRPr sz="2700" b="0">
                  <a:latin typeface="Manrope Light"/>
                  <a:ea typeface="Manrope Light"/>
                  <a:cs typeface="Manrope Light"/>
                  <a:sym typeface="Manrope Light"/>
                </a:defRPr>
              </a:pPr>
              <a:r>
                <a:t>Exemplos de projetos</a:t>
              </a:r>
            </a:p>
          </p:txBody>
        </p:sp>
      </p:grpSp>
      <p:grpSp>
        <p:nvGrpSpPr>
          <p:cNvPr id="637" name="Group 637">
            <a:hlinkClick r:id="rId7" action="ppaction://hlinksldjump"/>
          </p:cNvPr>
          <p:cNvGrpSpPr/>
          <p:nvPr/>
        </p:nvGrpSpPr>
        <p:grpSpPr>
          <a:xfrm>
            <a:off x="20669814" y="6753016"/>
            <a:ext cx="3597136" cy="2955561"/>
            <a:chOff x="0" y="0"/>
            <a:chExt cx="3597134" cy="2955559"/>
          </a:xfrm>
        </p:grpSpPr>
        <p:sp>
          <p:nvSpPr>
            <p:cNvPr id="635" name="Shape 635"/>
            <p:cNvSpPr/>
            <p:nvPr/>
          </p:nvSpPr>
          <p:spPr>
            <a:xfrm>
              <a:off x="0" y="0"/>
              <a:ext cx="3331891" cy="414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190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Pág. 26</a:t>
              </a:r>
            </a:p>
          </p:txBody>
        </p:sp>
        <p:sp>
          <p:nvSpPr>
            <p:cNvPr id="636" name="Shape 636"/>
            <p:cNvSpPr/>
            <p:nvPr/>
          </p:nvSpPr>
          <p:spPr>
            <a:xfrm>
              <a:off x="0" y="503244"/>
              <a:ext cx="3597135" cy="2452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>
                <a:defRPr sz="2700" spc="-107"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MÓDULO 2</a:t>
              </a:r>
            </a:p>
            <a:p>
              <a:pPr algn="l">
                <a:defRPr sz="2700" b="0">
                  <a:latin typeface="Manrope Light"/>
                  <a:ea typeface="Manrope Light"/>
                  <a:cs typeface="Manrope Light"/>
                  <a:sym typeface="Manrope Light"/>
                </a:defRPr>
              </a:pPr>
              <a:r>
                <a:t>Apoio ao</a:t>
              </a:r>
            </a:p>
            <a:p>
              <a:pPr algn="l">
                <a:defRPr sz="2700" b="0">
                  <a:latin typeface="Manrope Light"/>
                  <a:ea typeface="Manrope Light"/>
                  <a:cs typeface="Manrope Light"/>
                  <a:sym typeface="Manrope Light"/>
                </a:defRPr>
              </a:pPr>
              <a:r>
                <a:t>financiamento de</a:t>
              </a:r>
            </a:p>
            <a:p>
              <a:pPr algn="l">
                <a:defRPr sz="2700" b="0">
                  <a:latin typeface="Manrope Light"/>
                  <a:ea typeface="Manrope Light"/>
                  <a:cs typeface="Manrope Light"/>
                  <a:sym typeface="Manrope Light"/>
                </a:defRPr>
              </a:pPr>
              <a:r>
                <a:t>estudos e projetos</a:t>
              </a:r>
            </a:p>
            <a:p>
              <a:pPr algn="l">
                <a:defRPr sz="2700" b="0">
                  <a:latin typeface="Manrope Light"/>
                  <a:ea typeface="Manrope Light"/>
                  <a:cs typeface="Manrope Light"/>
                  <a:sym typeface="Manrope Light"/>
                </a:defRPr>
              </a:pPr>
              <a:r>
                <a:t>I&amp;D</a:t>
              </a:r>
            </a:p>
          </p:txBody>
        </p:sp>
      </p:grpSp>
      <p:grpSp>
        <p:nvGrpSpPr>
          <p:cNvPr id="26" name="Group 625">
            <a:hlinkClick r:id="rId3" action="ppaction://hlinksldjump"/>
            <a:extLst>
              <a:ext uri="{FF2B5EF4-FFF2-40B4-BE49-F238E27FC236}">
                <a16:creationId xmlns:a16="http://schemas.microsoft.com/office/drawing/2014/main" id="{A0A5849E-CF00-486D-BF73-5BF2E1CF65BE}"/>
              </a:ext>
            </a:extLst>
          </p:cNvPr>
          <p:cNvGrpSpPr/>
          <p:nvPr/>
        </p:nvGrpSpPr>
        <p:grpSpPr>
          <a:xfrm>
            <a:off x="16667478" y="2870542"/>
            <a:ext cx="3597135" cy="1687976"/>
            <a:chOff x="0" y="0"/>
            <a:chExt cx="3597134" cy="1687975"/>
          </a:xfrm>
        </p:grpSpPr>
        <p:sp>
          <p:nvSpPr>
            <p:cNvPr id="27" name="Shape 623">
              <a:extLst>
                <a:ext uri="{FF2B5EF4-FFF2-40B4-BE49-F238E27FC236}">
                  <a16:creationId xmlns:a16="http://schemas.microsoft.com/office/drawing/2014/main" id="{A6A027C8-B534-4C2C-9A33-5BDD029DB7CB}"/>
                </a:ext>
              </a:extLst>
            </p:cNvPr>
            <p:cNvSpPr/>
            <p:nvPr/>
          </p:nvSpPr>
          <p:spPr>
            <a:xfrm>
              <a:off x="0" y="0"/>
              <a:ext cx="3331891" cy="414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190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rPr dirty="0" err="1"/>
                <a:t>Pág</a:t>
              </a:r>
              <a:r>
                <a:rPr dirty="0"/>
                <a:t>. </a:t>
              </a:r>
              <a:r>
                <a:rPr lang="pt-PT" dirty="0"/>
                <a:t>5</a:t>
              </a:r>
              <a:endParaRPr dirty="0"/>
            </a:p>
          </p:txBody>
        </p:sp>
        <p:sp>
          <p:nvSpPr>
            <p:cNvPr id="28" name="Shape 624">
              <a:extLst>
                <a:ext uri="{FF2B5EF4-FFF2-40B4-BE49-F238E27FC236}">
                  <a16:creationId xmlns:a16="http://schemas.microsoft.com/office/drawing/2014/main" id="{C926B2A0-FC47-4DE8-AB62-BDB753FC0BBE}"/>
                </a:ext>
              </a:extLst>
            </p:cNvPr>
            <p:cNvSpPr/>
            <p:nvPr/>
          </p:nvSpPr>
          <p:spPr>
            <a:xfrm>
              <a:off x="0" y="490544"/>
              <a:ext cx="3597135" cy="119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>
                <a:defRPr sz="2700" b="0">
                  <a:latin typeface="Manrope Light"/>
                  <a:ea typeface="Manrope Light"/>
                  <a:cs typeface="Manrope Light"/>
                  <a:sym typeface="Manrope Light"/>
                </a:defRPr>
              </a:pPr>
              <a:r>
                <a:rPr dirty="0"/>
                <a:t>O Ponto Verde</a:t>
              </a:r>
            </a:p>
            <a:p>
              <a:pPr algn="l">
                <a:defRPr sz="2700" b="0">
                  <a:latin typeface="Manrope Light"/>
                  <a:ea typeface="Manrope Light"/>
                  <a:cs typeface="Manrope Light"/>
                  <a:sym typeface="Manrope Light"/>
                </a:defRPr>
              </a:pPr>
              <a:r>
                <a:rPr dirty="0"/>
                <a:t>Lab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5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5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" grpId="0" animBg="1" advAuto="0"/>
      <p:bldP spid="628" grpId="0" animBg="1" advAuto="0"/>
      <p:bldP spid="631" grpId="0" animBg="1" advAuto="0"/>
      <p:bldP spid="634" grpId="0" animBg="1" advAuto="0"/>
      <p:bldP spid="637" grpId="0" animBg="1" advAuto="0"/>
      <p:bldP spid="26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>
            <a:spLocks noGrp="1"/>
          </p:cNvSpPr>
          <p:nvPr>
            <p:ph type="sldNum" sz="quarter" idx="2"/>
          </p:nvPr>
        </p:nvSpPr>
        <p:spPr>
          <a:xfrm>
            <a:off x="590109" y="423333"/>
            <a:ext cx="360275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grpSp>
        <p:nvGrpSpPr>
          <p:cNvPr id="880" name="Group 880"/>
          <p:cNvGrpSpPr/>
          <p:nvPr/>
        </p:nvGrpSpPr>
        <p:grpSpPr>
          <a:xfrm>
            <a:off x="0" y="10739063"/>
            <a:ext cx="8152680" cy="1490057"/>
            <a:chOff x="0" y="0"/>
            <a:chExt cx="8152679" cy="1490055"/>
          </a:xfrm>
        </p:grpSpPr>
        <p:sp>
          <p:nvSpPr>
            <p:cNvPr id="878" name="Shape 878"/>
            <p:cNvSpPr/>
            <p:nvPr/>
          </p:nvSpPr>
          <p:spPr>
            <a:xfrm>
              <a:off x="0" y="0"/>
              <a:ext cx="8152680" cy="0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79" name="Shape 879"/>
            <p:cNvSpPr/>
            <p:nvPr/>
          </p:nvSpPr>
          <p:spPr>
            <a:xfrm>
              <a:off x="0" y="1490055"/>
              <a:ext cx="8152680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881" name="Shape 881"/>
          <p:cNvSpPr/>
          <p:nvPr/>
        </p:nvSpPr>
        <p:spPr>
          <a:xfrm>
            <a:off x="1074885" y="9185623"/>
            <a:ext cx="11314878" cy="3604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endParaRPr/>
          </a:p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Redesenhar</a:t>
            </a:r>
          </a:p>
        </p:txBody>
      </p:sp>
      <p:sp>
        <p:nvSpPr>
          <p:cNvPr id="882" name="Shape 882"/>
          <p:cNvSpPr/>
          <p:nvPr/>
        </p:nvSpPr>
        <p:spPr>
          <a:xfrm>
            <a:off x="5936508" y="2802466"/>
            <a:ext cx="5471312" cy="2186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Reduzir o volume do produto de modo a utilizar uma menor quantidade de embalagem </a:t>
            </a:r>
            <a:r>
              <a:rPr>
                <a:latin typeface="Manrope Regular"/>
                <a:ea typeface="Manrope Regular"/>
                <a:cs typeface="Manrope Regular"/>
                <a:sym typeface="Manrope Regular"/>
              </a:rPr>
              <a:t>(produtos concentrados, empilhados, desmontados). </a:t>
            </a:r>
          </a:p>
        </p:txBody>
      </p:sp>
      <p:sp>
        <p:nvSpPr>
          <p:cNvPr id="883" name="Shape 883"/>
          <p:cNvSpPr/>
          <p:nvPr/>
        </p:nvSpPr>
        <p:spPr>
          <a:xfrm>
            <a:off x="12822759" y="2802466"/>
            <a:ext cx="4693932" cy="149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Utilizar embalagens de maior capacidade.</a:t>
            </a:r>
          </a:p>
        </p:txBody>
      </p:sp>
      <p:sp>
        <p:nvSpPr>
          <p:cNvPr id="884" name="Shape 884"/>
          <p:cNvSpPr/>
          <p:nvPr/>
        </p:nvSpPr>
        <p:spPr>
          <a:xfrm>
            <a:off x="18931630" y="2802466"/>
            <a:ext cx="4693933" cy="149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Reduzir o peso da embalagem alterando o design.</a:t>
            </a:r>
          </a:p>
        </p:txBody>
      </p:sp>
      <p:sp>
        <p:nvSpPr>
          <p:cNvPr id="885" name="Shape 885"/>
          <p:cNvSpPr/>
          <p:nvPr/>
        </p:nvSpPr>
        <p:spPr>
          <a:xfrm>
            <a:off x="12822759" y="7472962"/>
            <a:ext cx="4500970" cy="149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Otimizar o acondicionamento em paletes.</a:t>
            </a:r>
          </a:p>
        </p:txBody>
      </p:sp>
      <p:sp>
        <p:nvSpPr>
          <p:cNvPr id="886" name="Shape 886"/>
          <p:cNvSpPr/>
          <p:nvPr/>
        </p:nvSpPr>
        <p:spPr>
          <a:xfrm>
            <a:off x="18931630" y="7472962"/>
            <a:ext cx="4578088" cy="1923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Modificar o design da embalagem com vista ao melhor aproveitamento do produto. </a:t>
            </a:r>
          </a:p>
        </p:txBody>
      </p:sp>
      <p:pic>
        <p:nvPicPr>
          <p:cNvPr id="887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894" y="5050457"/>
            <a:ext cx="4967581" cy="2162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8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0859" y="4176041"/>
            <a:ext cx="2561095" cy="2273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9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3530" y="4529070"/>
            <a:ext cx="4704081" cy="1923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0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8055" y="9633059"/>
            <a:ext cx="2196631" cy="2186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1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0198" y="9630049"/>
            <a:ext cx="4248291" cy="2192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5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5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5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5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5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" grpId="0" animBg="1" advAuto="0"/>
      <p:bldP spid="881" grpId="0" animBg="1" advAuto="0"/>
      <p:bldP spid="882" grpId="0" animBg="1" advAuto="0"/>
      <p:bldP spid="883" grpId="0" animBg="1" advAuto="0"/>
      <p:bldP spid="884" grpId="0" animBg="1" advAuto="0"/>
      <p:bldP spid="885" grpId="0" animBg="1" advAuto="0"/>
      <p:bldP spid="886" grpId="0" animBg="1" advAuto="0"/>
      <p:bldP spid="887" grpId="0" animBg="1" advAuto="0"/>
      <p:bldP spid="888" grpId="0" animBg="1" advAuto="0"/>
      <p:bldP spid="889" grpId="0" animBg="1" advAuto="0"/>
      <p:bldP spid="890" grpId="0" animBg="1" advAuto="0"/>
      <p:bldP spid="891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hape 893"/>
          <p:cNvSpPr>
            <a:spLocks noGrp="1"/>
          </p:cNvSpPr>
          <p:nvPr>
            <p:ph type="sldNum" sz="quarter" idx="2"/>
          </p:nvPr>
        </p:nvSpPr>
        <p:spPr>
          <a:xfrm>
            <a:off x="543932" y="423333"/>
            <a:ext cx="406452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894" name="Shape 894"/>
          <p:cNvSpPr/>
          <p:nvPr/>
        </p:nvSpPr>
        <p:spPr>
          <a:xfrm flipV="1">
            <a:off x="12191999" y="6350"/>
            <a:ext cx="1" cy="1370330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95" name="Shape 895"/>
          <p:cNvSpPr/>
          <p:nvPr/>
        </p:nvSpPr>
        <p:spPr>
          <a:xfrm>
            <a:off x="1074885" y="9185623"/>
            <a:ext cx="11314878" cy="3604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endParaRPr/>
          </a:p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Reciclar</a:t>
            </a:r>
          </a:p>
        </p:txBody>
      </p:sp>
      <p:grpSp>
        <p:nvGrpSpPr>
          <p:cNvPr id="898" name="Group 898"/>
          <p:cNvGrpSpPr/>
          <p:nvPr/>
        </p:nvGrpSpPr>
        <p:grpSpPr>
          <a:xfrm>
            <a:off x="0" y="10739063"/>
            <a:ext cx="12191907" cy="1490057"/>
            <a:chOff x="0" y="0"/>
            <a:chExt cx="12191906" cy="1490055"/>
          </a:xfrm>
        </p:grpSpPr>
        <p:sp>
          <p:nvSpPr>
            <p:cNvPr id="896" name="Shape 896"/>
            <p:cNvSpPr/>
            <p:nvPr/>
          </p:nvSpPr>
          <p:spPr>
            <a:xfrm>
              <a:off x="0" y="0"/>
              <a:ext cx="12191907" cy="0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97" name="Shape 897"/>
            <p:cNvSpPr/>
            <p:nvPr/>
          </p:nvSpPr>
          <p:spPr>
            <a:xfrm>
              <a:off x="0" y="1490055"/>
              <a:ext cx="12191907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899" name="Shape 899"/>
          <p:cNvSpPr/>
          <p:nvPr/>
        </p:nvSpPr>
        <p:spPr>
          <a:xfrm>
            <a:off x="12822759" y="2802466"/>
            <a:ext cx="4879732" cy="2025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Utilizar elementos de embalagem cujos materiais sejam compatíveis</a:t>
            </a:r>
            <a:br/>
            <a:r>
              <a:t>para efeitos de reciclagem. </a:t>
            </a:r>
          </a:p>
        </p:txBody>
      </p:sp>
      <p:sp>
        <p:nvSpPr>
          <p:cNvPr id="900" name="Shape 900"/>
          <p:cNvSpPr/>
          <p:nvPr/>
        </p:nvSpPr>
        <p:spPr>
          <a:xfrm>
            <a:off x="18931630" y="2802466"/>
            <a:ext cx="4693933" cy="149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Utilizar materiais provenientes de processos de reciclagem.</a:t>
            </a:r>
          </a:p>
        </p:txBody>
      </p:sp>
      <p:sp>
        <p:nvSpPr>
          <p:cNvPr id="901" name="Shape 901"/>
          <p:cNvSpPr/>
          <p:nvPr/>
        </p:nvSpPr>
        <p:spPr>
          <a:xfrm>
            <a:off x="12822759" y="8996962"/>
            <a:ext cx="4693932" cy="1226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Utilizar materiais facilmente separáveis.</a:t>
            </a:r>
          </a:p>
        </p:txBody>
      </p:sp>
      <p:sp>
        <p:nvSpPr>
          <p:cNvPr id="902" name="Shape 902"/>
          <p:cNvSpPr/>
          <p:nvPr/>
        </p:nvSpPr>
        <p:spPr>
          <a:xfrm>
            <a:off x="18931630" y="7472962"/>
            <a:ext cx="4693933" cy="288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Melhorar as características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das embalagens para facilitar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os processos de recolha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triagem e reciclagem dos resíduos </a:t>
            </a:r>
            <a:r>
              <a:rPr>
                <a:latin typeface="Manrope Regular"/>
                <a:ea typeface="Manrope Regular"/>
                <a:cs typeface="Manrope Regular"/>
                <a:sym typeface="Manrope Regular"/>
              </a:rPr>
              <a:t>(facilidade de espalmar cor, tamanho, colas).</a:t>
            </a:r>
          </a:p>
        </p:txBody>
      </p:sp>
      <p:pic>
        <p:nvPicPr>
          <p:cNvPr id="903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7584" y="4680013"/>
            <a:ext cx="7099301" cy="4330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4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7634" y="3926973"/>
            <a:ext cx="2959901" cy="2906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5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4728" y="10397329"/>
            <a:ext cx="4308540" cy="2025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06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6943" y="10774106"/>
            <a:ext cx="4509364" cy="16781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5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5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5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5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5" grpId="0" animBg="1" advAuto="0"/>
      <p:bldP spid="898" grpId="0" animBg="1" advAuto="0"/>
      <p:bldP spid="899" grpId="0" animBg="1" advAuto="0"/>
      <p:bldP spid="900" grpId="0" animBg="1" advAuto="0"/>
      <p:bldP spid="901" grpId="0" animBg="1" advAuto="0"/>
      <p:bldP spid="902" grpId="0" animBg="1" advAuto="0"/>
      <p:bldP spid="903" grpId="0" animBg="1" advAuto="0"/>
      <p:bldP spid="904" grpId="0" animBg="1" advAuto="0"/>
      <p:bldP spid="905" grpId="0" animBg="1" advAuto="0"/>
      <p:bldP spid="906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Shape 908"/>
          <p:cNvSpPr>
            <a:spLocks noGrp="1"/>
          </p:cNvSpPr>
          <p:nvPr>
            <p:ph type="sldNum" sz="quarter" idx="2"/>
          </p:nvPr>
        </p:nvSpPr>
        <p:spPr>
          <a:xfrm>
            <a:off x="594224" y="423333"/>
            <a:ext cx="356160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 dirty="0"/>
          </a:p>
        </p:txBody>
      </p:sp>
      <p:sp>
        <p:nvSpPr>
          <p:cNvPr id="909" name="Shape 909"/>
          <p:cNvSpPr/>
          <p:nvPr/>
        </p:nvSpPr>
        <p:spPr>
          <a:xfrm flipV="1">
            <a:off x="12191999" y="6350"/>
            <a:ext cx="1" cy="1370330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10" name="Shape 910"/>
          <p:cNvSpPr/>
          <p:nvPr/>
        </p:nvSpPr>
        <p:spPr>
          <a:xfrm>
            <a:off x="1074885" y="9185623"/>
            <a:ext cx="11314878" cy="3604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endParaRPr/>
          </a:p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Reutilizar</a:t>
            </a:r>
          </a:p>
        </p:txBody>
      </p:sp>
      <p:grpSp>
        <p:nvGrpSpPr>
          <p:cNvPr id="913" name="Group 913"/>
          <p:cNvGrpSpPr/>
          <p:nvPr/>
        </p:nvGrpSpPr>
        <p:grpSpPr>
          <a:xfrm>
            <a:off x="0" y="10739063"/>
            <a:ext cx="12191907" cy="1490057"/>
            <a:chOff x="0" y="0"/>
            <a:chExt cx="12191906" cy="1490055"/>
          </a:xfrm>
        </p:grpSpPr>
        <p:sp>
          <p:nvSpPr>
            <p:cNvPr id="911" name="Shape 911"/>
            <p:cNvSpPr/>
            <p:nvPr/>
          </p:nvSpPr>
          <p:spPr>
            <a:xfrm>
              <a:off x="0" y="0"/>
              <a:ext cx="12191907" cy="0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12" name="Shape 912"/>
            <p:cNvSpPr/>
            <p:nvPr/>
          </p:nvSpPr>
          <p:spPr>
            <a:xfrm>
              <a:off x="0" y="1490055"/>
              <a:ext cx="12191907" cy="1"/>
            </a:xfrm>
            <a:prstGeom prst="lin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914" name="Shape 914"/>
          <p:cNvSpPr/>
          <p:nvPr/>
        </p:nvSpPr>
        <p:spPr>
          <a:xfrm>
            <a:off x="12822759" y="2802466"/>
            <a:ext cx="3902495" cy="1731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Substituir as embalagens de utilização única por embalagens reutilizáveis. </a:t>
            </a:r>
          </a:p>
        </p:txBody>
      </p:sp>
      <p:sp>
        <p:nvSpPr>
          <p:cNvPr id="915" name="Shape 915"/>
          <p:cNvSpPr/>
          <p:nvPr/>
        </p:nvSpPr>
        <p:spPr>
          <a:xfrm>
            <a:off x="18931630" y="2802466"/>
            <a:ext cx="4693933" cy="255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Segundo uso: 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utilizar embalagens usadas ou desperdícios de processos de produção para embalar</a:t>
            </a:r>
            <a:br/>
            <a:r>
              <a:t>os produtos. </a:t>
            </a:r>
          </a:p>
        </p:txBody>
      </p:sp>
      <p:sp>
        <p:nvSpPr>
          <p:cNvPr id="916" name="Shape 916"/>
          <p:cNvSpPr/>
          <p:nvPr/>
        </p:nvSpPr>
        <p:spPr>
          <a:xfrm>
            <a:off x="12822759" y="7472962"/>
            <a:ext cx="4693932" cy="2884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Comercializar o produto</a:t>
            </a:r>
            <a:br/>
            <a:r>
              <a:t>em embalagens recarregáveis, minimizando a quantidade de material de embalagem necessária para a recarga. </a:t>
            </a:r>
          </a:p>
        </p:txBody>
      </p:sp>
      <p:sp>
        <p:nvSpPr>
          <p:cNvPr id="917" name="Shape 917"/>
          <p:cNvSpPr/>
          <p:nvPr/>
        </p:nvSpPr>
        <p:spPr>
          <a:xfrm>
            <a:off x="18931630" y="7472962"/>
            <a:ext cx="4049680" cy="2232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Melhorar as características das embalagens reutilizáveis para prolongar a sua vida útil. </a:t>
            </a:r>
          </a:p>
        </p:txBody>
      </p:sp>
      <p:pic>
        <p:nvPicPr>
          <p:cNvPr id="918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9640" y="4364421"/>
            <a:ext cx="3884830" cy="153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4588" y="5078045"/>
            <a:ext cx="6667857" cy="1731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6285" y="9783844"/>
            <a:ext cx="2673072" cy="2661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6298" y="9858552"/>
            <a:ext cx="5305693" cy="2232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5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5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5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5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0" grpId="0" animBg="1" advAuto="0"/>
      <p:bldP spid="913" grpId="0" animBg="1" advAuto="0"/>
      <p:bldP spid="914" grpId="0" animBg="1" advAuto="0"/>
      <p:bldP spid="915" grpId="0" animBg="1" advAuto="0"/>
      <p:bldP spid="916" grpId="0" animBg="1" advAuto="0"/>
      <p:bldP spid="917" grpId="0" animBg="1" advAuto="0"/>
      <p:bldP spid="918" grpId="0" animBg="1" advAuto="0"/>
      <p:bldP spid="919" grpId="0" animBg="1" advAuto="0"/>
      <p:bldP spid="920" grpId="0" animBg="1" advAuto="0"/>
      <p:bldP spid="921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Shape 923"/>
          <p:cNvSpPr>
            <a:spLocks noGrp="1"/>
          </p:cNvSpPr>
          <p:nvPr>
            <p:ph type="sldNum" sz="quarter" idx="2"/>
          </p:nvPr>
        </p:nvSpPr>
        <p:spPr>
          <a:xfrm>
            <a:off x="559934" y="423333"/>
            <a:ext cx="390450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924" name="Shape 924"/>
          <p:cNvSpPr/>
          <p:nvPr/>
        </p:nvSpPr>
        <p:spPr>
          <a:xfrm flipV="1">
            <a:off x="-1" y="7746253"/>
            <a:ext cx="24384000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25" name="Shape 925">
            <a:hlinkClick r:id="rId2"/>
          </p:cNvPr>
          <p:cNvSpPr/>
          <p:nvPr/>
        </p:nvSpPr>
        <p:spPr>
          <a:xfrm>
            <a:off x="3488239" y="11853304"/>
            <a:ext cx="4931827" cy="1197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1900" b="0">
                <a:latin typeface="Manrope Light"/>
                <a:ea typeface="Manrope Light"/>
                <a:cs typeface="Manrope Light"/>
                <a:sym typeface="Manrope Light"/>
                <a:hlinkClick r:id="rId3"/>
              </a:defRPr>
            </a:lvl1pPr>
          </a:lstStyle>
          <a:p>
            <a:r>
              <a:rPr>
                <a:hlinkClick r:id="rId3"/>
              </a:rPr>
              <a:t>geral@pontoverdelab.pt</a:t>
            </a:r>
          </a:p>
        </p:txBody>
      </p:sp>
      <p:sp>
        <p:nvSpPr>
          <p:cNvPr id="926" name="Shape 926"/>
          <p:cNvSpPr/>
          <p:nvPr/>
        </p:nvSpPr>
        <p:spPr>
          <a:xfrm>
            <a:off x="111545" y="6395497"/>
            <a:ext cx="11685215" cy="1656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90000"/>
              </a:lnSpc>
              <a:defRPr sz="9000" spc="-360">
                <a:solidFill>
                  <a:srgbClr val="4696FF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4"/>
              </a:defRPr>
            </a:lvl1pPr>
          </a:lstStyle>
          <a:p>
            <a:r>
              <a:rPr>
                <a:hlinkClick r:id="rId4"/>
              </a:rPr>
              <a:t>pontoverdelab.pt</a:t>
            </a:r>
          </a:p>
        </p:txBody>
      </p:sp>
      <p:pic>
        <p:nvPicPr>
          <p:cNvPr id="927" name="objeto_Prancheta 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92376" y="2402468"/>
            <a:ext cx="10490485" cy="9642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" grpId="0" animBg="1" advAuto="0"/>
      <p:bldP spid="927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Shape 929"/>
          <p:cNvSpPr>
            <a:spLocks noGrp="1"/>
          </p:cNvSpPr>
          <p:nvPr>
            <p:ph type="sldNum" sz="quarter" idx="2"/>
          </p:nvPr>
        </p:nvSpPr>
        <p:spPr>
          <a:xfrm>
            <a:off x="562906" y="423333"/>
            <a:ext cx="387478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930" name="Shape 930"/>
          <p:cNvSpPr/>
          <p:nvPr/>
        </p:nvSpPr>
        <p:spPr>
          <a:xfrm>
            <a:off x="1074885" y="8025690"/>
            <a:ext cx="14887640" cy="4186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 dirty="0">
                <a:solidFill>
                  <a:srgbClr val="4882DF"/>
                </a:solidFill>
              </a:rPr>
              <a:t>Inovação:</a:t>
            </a:r>
          </a:p>
          <a:p>
            <a: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 dirty="0"/>
              <a:t>a melhor solução</a:t>
            </a:r>
          </a:p>
          <a:p>
            <a: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 dirty="0"/>
              <a:t>para mudar o futuro.</a:t>
            </a:r>
          </a:p>
        </p:txBody>
      </p:sp>
      <p:sp>
        <p:nvSpPr>
          <p:cNvPr id="931" name="Shape 931"/>
          <p:cNvSpPr/>
          <p:nvPr/>
        </p:nvSpPr>
        <p:spPr>
          <a:xfrm>
            <a:off x="1074885" y="6984290"/>
            <a:ext cx="2841095" cy="731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MÓDULO 2</a:t>
            </a:r>
          </a:p>
        </p:txBody>
      </p:sp>
      <p:sp>
        <p:nvSpPr>
          <p:cNvPr id="932" name="Shape 932"/>
          <p:cNvSpPr/>
          <p:nvPr/>
        </p:nvSpPr>
        <p:spPr>
          <a:xfrm>
            <a:off x="1179578" y="12217400"/>
            <a:ext cx="23204421" cy="0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" grpId="0" animBg="1" advAuto="0"/>
      <p:bldP spid="931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>
            <a:spLocks noGrp="1"/>
          </p:cNvSpPr>
          <p:nvPr>
            <p:ph type="sldNum" sz="quarter" idx="2"/>
          </p:nvPr>
        </p:nvSpPr>
        <p:spPr>
          <a:xfrm>
            <a:off x="561991" y="423333"/>
            <a:ext cx="388393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935" name="Shape 935"/>
          <p:cNvSpPr/>
          <p:nvPr/>
        </p:nvSpPr>
        <p:spPr>
          <a:xfrm>
            <a:off x="1179578" y="7746253"/>
            <a:ext cx="23204421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36" name="Shape 936"/>
          <p:cNvSpPr/>
          <p:nvPr/>
        </p:nvSpPr>
        <p:spPr>
          <a:xfrm>
            <a:off x="1036785" y="3542590"/>
            <a:ext cx="16857771" cy="3911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rPr dirty="0"/>
              <a:t>Enfrentamos o desafio de metas mais ambiciosas de preparação para reutilização e reciclagem no contexto da transição para uma </a:t>
            </a:r>
            <a:r>
              <a:rPr dirty="0">
                <a:solidFill>
                  <a:srgbClr val="4696FF"/>
                </a:solidFill>
              </a:rPr>
              <a:t>economia circular e </a:t>
            </a:r>
            <a:r>
              <a:rPr dirty="0">
                <a:solidFill>
                  <a:srgbClr val="4882DF"/>
                </a:solidFill>
              </a:rPr>
              <a:t>da neutralidade </a:t>
            </a:r>
            <a:r>
              <a:rPr dirty="0">
                <a:solidFill>
                  <a:srgbClr val="4696FF"/>
                </a:solidFill>
              </a:rPr>
              <a:t>carbónica.</a:t>
            </a:r>
          </a:p>
        </p:txBody>
      </p:sp>
      <p:sp>
        <p:nvSpPr>
          <p:cNvPr id="937" name="Shape 937"/>
          <p:cNvSpPr/>
          <p:nvPr/>
        </p:nvSpPr>
        <p:spPr>
          <a:xfrm>
            <a:off x="1074885" y="8529457"/>
            <a:ext cx="6766215" cy="3911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 Comissão Europeia adotou em dezembro</a:t>
            </a:r>
            <a:br/>
            <a:r>
              <a:t>de 2015, um ambicioso pacote sobre economia circular, com novas propostas legislativas: 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endParaRPr/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endParaRPr/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Diretiva Quadro dos Resíduos;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Diretiva Aterros;</a:t>
            </a:r>
            <a:br/>
            <a:r>
              <a:t>Diretiva Embalagens.</a:t>
            </a:r>
          </a:p>
        </p:txBody>
      </p:sp>
      <p:sp>
        <p:nvSpPr>
          <p:cNvPr id="938" name="Shape 938"/>
          <p:cNvSpPr/>
          <p:nvPr/>
        </p:nvSpPr>
        <p:spPr>
          <a:xfrm>
            <a:off x="8605985" y="8529457"/>
            <a:ext cx="6766215" cy="3911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Portugal adotou o seu Plano de Ação para</a:t>
            </a:r>
            <a:br/>
            <a:r>
              <a:t>a Economia Circular (PAEC) em dezembro de 2017, que entre outras medidas, reforça a hierarquia</a:t>
            </a:r>
            <a:br/>
            <a:r>
              <a:t>de gestão de resíduos: </a:t>
            </a: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redução, reutilização</a:t>
            </a:r>
            <a:br>
              <a:rPr>
                <a:latin typeface="Manrope ExtraBold"/>
                <a:ea typeface="Manrope ExtraBold"/>
                <a:cs typeface="Manrope ExtraBold"/>
                <a:sym typeface="Manrope ExtraBold"/>
              </a:rPr>
            </a:b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e reciclagem,</a:t>
            </a:r>
            <a:r>
              <a:t> no sentido de mitigar os efeitos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das emissões de GEE, que representam no</a:t>
            </a:r>
            <a:br/>
            <a:r>
              <a:t>setor dos resíduos cerca de 10% das emissões</a:t>
            </a:r>
            <a:br/>
            <a:r>
              <a:t>a nível nacional.</a:t>
            </a:r>
          </a:p>
        </p:txBody>
      </p:sp>
      <p:sp>
        <p:nvSpPr>
          <p:cNvPr id="939" name="Shape 939"/>
          <p:cNvSpPr/>
          <p:nvPr/>
        </p:nvSpPr>
        <p:spPr>
          <a:xfrm>
            <a:off x="16537396" y="8529457"/>
            <a:ext cx="6549077" cy="3911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Portugal é um dos estados membros da UE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que têm avançado com estratégias, roteiros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e planos de ação para uma Economia Circular,</a:t>
            </a:r>
            <a:r>
              <a:t> como o Roteiro Neutralidade Carbónica 2050,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com o compromisso de se tornar numa Sociedade Neutra em Carbono, em linha com as ambições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da Comissão Europeia.</a:t>
            </a:r>
          </a:p>
        </p:txBody>
      </p:sp>
      <p:sp>
        <p:nvSpPr>
          <p:cNvPr id="940" name="Shape 940"/>
          <p:cNvSpPr/>
          <p:nvPr/>
        </p:nvSpPr>
        <p:spPr>
          <a:xfrm>
            <a:off x="1179578" y="7746253"/>
            <a:ext cx="6549076" cy="1"/>
          </a:xfrm>
          <a:prstGeom prst="line">
            <a:avLst/>
          </a:prstGeom>
          <a:ln w="50800">
            <a:solidFill>
              <a:srgbClr val="4696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97979 0.000000" pathEditMode="relative">
                                      <p:cBhvr>
                                        <p:cTn id="19" dur="8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979 0.000000 L 0.615687 0.000000" pathEditMode="relative">
                                      <p:cBhvr>
                                        <p:cTn id="27" dur="800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" grpId="0" animBg="1" advAuto="0"/>
      <p:bldP spid="937" grpId="0" animBg="1" advAuto="0"/>
      <p:bldP spid="938" grpId="0" animBg="1" advAuto="0"/>
      <p:bldP spid="939" grpId="0" animBg="1" advAuto="0"/>
      <p:bldP spid="940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4" name="Group 944"/>
          <p:cNvGrpSpPr/>
          <p:nvPr/>
        </p:nvGrpSpPr>
        <p:grpSpPr>
          <a:xfrm>
            <a:off x="12784659" y="4273098"/>
            <a:ext cx="4849264" cy="3510617"/>
            <a:chOff x="0" y="0"/>
            <a:chExt cx="4849262" cy="3510616"/>
          </a:xfrm>
        </p:grpSpPr>
        <p:sp>
          <p:nvSpPr>
            <p:cNvPr id="942" name="Shape 942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943" name="Shape 943"/>
            <p:cNvSpPr/>
            <p:nvPr/>
          </p:nvSpPr>
          <p:spPr>
            <a:xfrm>
              <a:off x="38100" y="1374556"/>
              <a:ext cx="4811163" cy="2136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Metas de recolha seletiva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de garrafas de bebidas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em plástico/ Sistema</a:t>
              </a:r>
              <a:br/>
              <a:r>
                <a:t>de depósito obrigatório 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a partir de 2022</a:t>
              </a:r>
            </a:p>
          </p:txBody>
        </p:sp>
      </p:grpSp>
      <p:grpSp>
        <p:nvGrpSpPr>
          <p:cNvPr id="947" name="Group 947"/>
          <p:cNvGrpSpPr/>
          <p:nvPr/>
        </p:nvGrpSpPr>
        <p:grpSpPr>
          <a:xfrm>
            <a:off x="12784659" y="4273098"/>
            <a:ext cx="4849264" cy="3510617"/>
            <a:chOff x="0" y="0"/>
            <a:chExt cx="4849262" cy="3510616"/>
          </a:xfrm>
        </p:grpSpPr>
        <p:sp>
          <p:nvSpPr>
            <p:cNvPr id="945" name="Shape 945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946" name="Shape 946"/>
            <p:cNvSpPr/>
            <p:nvPr/>
          </p:nvSpPr>
          <p:spPr>
            <a:xfrm>
              <a:off x="38100" y="1374556"/>
              <a:ext cx="4811163" cy="2136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Metas de recolha seletiva</a:t>
              </a:r>
            </a:p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de garrafas de bebidas</a:t>
              </a:r>
            </a:p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em plástico/ Sistema</a:t>
              </a:r>
              <a:br/>
              <a:r>
                <a:t>de depósito obrigatório </a:t>
              </a:r>
            </a:p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a partir de 2022</a:t>
              </a:r>
            </a:p>
          </p:txBody>
        </p:sp>
      </p:grpSp>
      <p:grpSp>
        <p:nvGrpSpPr>
          <p:cNvPr id="950" name="Group 950"/>
          <p:cNvGrpSpPr/>
          <p:nvPr/>
        </p:nvGrpSpPr>
        <p:grpSpPr>
          <a:xfrm>
            <a:off x="12784659" y="9685328"/>
            <a:ext cx="4849264" cy="2530937"/>
            <a:chOff x="0" y="0"/>
            <a:chExt cx="4849262" cy="2530936"/>
          </a:xfrm>
        </p:grpSpPr>
        <p:sp>
          <p:nvSpPr>
            <p:cNvPr id="948" name="Shape 948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949" name="Shape 949"/>
            <p:cNvSpPr/>
            <p:nvPr/>
          </p:nvSpPr>
          <p:spPr>
            <a:xfrm>
              <a:off x="38100" y="1374556"/>
              <a:ext cx="4811163" cy="1156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Eco-modulação das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prestações financeiras</a:t>
              </a:r>
            </a:p>
          </p:txBody>
        </p:sp>
      </p:grpSp>
      <p:grpSp>
        <p:nvGrpSpPr>
          <p:cNvPr id="953" name="Group 953"/>
          <p:cNvGrpSpPr/>
          <p:nvPr/>
        </p:nvGrpSpPr>
        <p:grpSpPr>
          <a:xfrm>
            <a:off x="12784659" y="9685328"/>
            <a:ext cx="4849264" cy="2530937"/>
            <a:chOff x="0" y="0"/>
            <a:chExt cx="4849262" cy="2530936"/>
          </a:xfrm>
        </p:grpSpPr>
        <p:sp>
          <p:nvSpPr>
            <p:cNvPr id="951" name="Shape 951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952" name="Shape 952"/>
            <p:cNvSpPr/>
            <p:nvPr/>
          </p:nvSpPr>
          <p:spPr>
            <a:xfrm>
              <a:off x="38100" y="1374556"/>
              <a:ext cx="4811163" cy="1156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Eco-modulação das</a:t>
              </a:r>
            </a:p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prestações financeiras</a:t>
              </a:r>
            </a:p>
          </p:txBody>
        </p:sp>
      </p:grpSp>
      <p:sp>
        <p:nvSpPr>
          <p:cNvPr id="954" name="Shape 954"/>
          <p:cNvSpPr>
            <a:spLocks noGrp="1"/>
          </p:cNvSpPr>
          <p:nvPr>
            <p:ph type="sldNum" sz="quarter" idx="2"/>
          </p:nvPr>
        </p:nvSpPr>
        <p:spPr>
          <a:xfrm>
            <a:off x="563363" y="423333"/>
            <a:ext cx="387021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955" name="Shape 955"/>
          <p:cNvSpPr/>
          <p:nvPr/>
        </p:nvSpPr>
        <p:spPr>
          <a:xfrm>
            <a:off x="0" y="9249009"/>
            <a:ext cx="8953743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56" name="Shape 956"/>
          <p:cNvSpPr/>
          <p:nvPr/>
        </p:nvSpPr>
        <p:spPr>
          <a:xfrm>
            <a:off x="0" y="10739063"/>
            <a:ext cx="8953743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57" name="Shape 957"/>
          <p:cNvSpPr/>
          <p:nvPr/>
        </p:nvSpPr>
        <p:spPr>
          <a:xfrm>
            <a:off x="0" y="12229119"/>
            <a:ext cx="8953743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58" name="Shape 958"/>
          <p:cNvSpPr/>
          <p:nvPr/>
        </p:nvSpPr>
        <p:spPr>
          <a:xfrm>
            <a:off x="1074885" y="9185623"/>
            <a:ext cx="11314878" cy="3604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O que</a:t>
            </a:r>
          </a:p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nos desafia?</a:t>
            </a:r>
          </a:p>
        </p:txBody>
      </p:sp>
      <p:sp>
        <p:nvSpPr>
          <p:cNvPr id="959" name="Shape 959"/>
          <p:cNvSpPr/>
          <p:nvPr/>
        </p:nvSpPr>
        <p:spPr>
          <a:xfrm flipV="1">
            <a:off x="18282776" y="1778000"/>
            <a:ext cx="1" cy="1193800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962" name="Group 962"/>
          <p:cNvGrpSpPr/>
          <p:nvPr/>
        </p:nvGrpSpPr>
        <p:grpSpPr>
          <a:xfrm>
            <a:off x="12784659" y="1758109"/>
            <a:ext cx="4849264" cy="3085985"/>
            <a:chOff x="0" y="0"/>
            <a:chExt cx="4849262" cy="3085983"/>
          </a:xfrm>
        </p:grpSpPr>
        <p:sp>
          <p:nvSpPr>
            <p:cNvPr id="960" name="Shape 960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961" name="Shape 961"/>
            <p:cNvSpPr/>
            <p:nvPr/>
          </p:nvSpPr>
          <p:spPr>
            <a:xfrm>
              <a:off x="38100" y="1374556"/>
              <a:ext cx="4811163" cy="17114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Aumento das metas de preparação para reutilização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e reciclagem</a:t>
              </a:r>
            </a:p>
          </p:txBody>
        </p:sp>
      </p:grpSp>
      <p:grpSp>
        <p:nvGrpSpPr>
          <p:cNvPr id="965" name="Group 965"/>
          <p:cNvGrpSpPr/>
          <p:nvPr/>
        </p:nvGrpSpPr>
        <p:grpSpPr>
          <a:xfrm>
            <a:off x="18880830" y="2781820"/>
            <a:ext cx="4744733" cy="3826686"/>
            <a:chOff x="0" y="0"/>
            <a:chExt cx="4744731" cy="3826685"/>
          </a:xfrm>
        </p:grpSpPr>
        <p:sp>
          <p:nvSpPr>
            <p:cNvPr id="963" name="Shape 963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964" name="Shape 964"/>
            <p:cNvSpPr/>
            <p:nvPr/>
          </p:nvSpPr>
          <p:spPr>
            <a:xfrm>
              <a:off x="50800" y="1328746"/>
              <a:ext cx="4693932" cy="2497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Cobertura da totalidade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dos custos de gestão dos resíduos gerados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(incluindo deposição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em aterro)</a:t>
              </a:r>
            </a:p>
          </p:txBody>
        </p:sp>
      </p:grpSp>
      <p:grpSp>
        <p:nvGrpSpPr>
          <p:cNvPr id="968" name="Group 968"/>
          <p:cNvGrpSpPr/>
          <p:nvPr/>
        </p:nvGrpSpPr>
        <p:grpSpPr>
          <a:xfrm>
            <a:off x="18880830" y="6071508"/>
            <a:ext cx="4744733" cy="2485128"/>
            <a:chOff x="0" y="0"/>
            <a:chExt cx="4744731" cy="2485126"/>
          </a:xfrm>
        </p:grpSpPr>
        <p:sp>
          <p:nvSpPr>
            <p:cNvPr id="966" name="Shape 966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967" name="Shape 967"/>
            <p:cNvSpPr/>
            <p:nvPr/>
          </p:nvSpPr>
          <p:spPr>
            <a:xfrm>
              <a:off x="50800" y="1328746"/>
              <a:ext cx="4693932" cy="1156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Aumento da taxa</a:t>
              </a:r>
              <a:br/>
              <a:r>
                <a:t>de gestão de resíduos</a:t>
              </a:r>
            </a:p>
          </p:txBody>
        </p:sp>
      </p:grpSp>
      <p:grpSp>
        <p:nvGrpSpPr>
          <p:cNvPr id="971" name="Group 971"/>
          <p:cNvGrpSpPr/>
          <p:nvPr/>
        </p:nvGrpSpPr>
        <p:grpSpPr>
          <a:xfrm>
            <a:off x="12784659" y="7539580"/>
            <a:ext cx="4849264" cy="2530937"/>
            <a:chOff x="0" y="0"/>
            <a:chExt cx="4849262" cy="2530936"/>
          </a:xfrm>
        </p:grpSpPr>
        <p:sp>
          <p:nvSpPr>
            <p:cNvPr id="969" name="Shape 969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970" name="Shape 970"/>
            <p:cNvSpPr/>
            <p:nvPr/>
          </p:nvSpPr>
          <p:spPr>
            <a:xfrm>
              <a:off x="38100" y="1374556"/>
              <a:ext cx="4811163" cy="1156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Metas de incorporação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de material reciclado PET</a:t>
              </a:r>
            </a:p>
          </p:txBody>
        </p:sp>
      </p:grpSp>
      <p:pic>
        <p:nvPicPr>
          <p:cNvPr id="972" name="objeto2-0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4522" y="1917840"/>
            <a:ext cx="4694673" cy="79498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5" name="Group 975"/>
          <p:cNvGrpSpPr/>
          <p:nvPr/>
        </p:nvGrpSpPr>
        <p:grpSpPr>
          <a:xfrm>
            <a:off x="12784659" y="1758109"/>
            <a:ext cx="4849264" cy="3085985"/>
            <a:chOff x="0" y="0"/>
            <a:chExt cx="4849262" cy="3085983"/>
          </a:xfrm>
        </p:grpSpPr>
        <p:sp>
          <p:nvSpPr>
            <p:cNvPr id="973" name="Shape 973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974" name="Shape 974"/>
            <p:cNvSpPr/>
            <p:nvPr/>
          </p:nvSpPr>
          <p:spPr>
            <a:xfrm>
              <a:off x="38100" y="1374556"/>
              <a:ext cx="4811163" cy="17114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Aumento das metas de preparação para reutilização</a:t>
              </a:r>
            </a:p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e reciclagem</a:t>
              </a:r>
            </a:p>
          </p:txBody>
        </p:sp>
      </p:grpSp>
      <p:grpSp>
        <p:nvGrpSpPr>
          <p:cNvPr id="978" name="Group 978"/>
          <p:cNvGrpSpPr/>
          <p:nvPr/>
        </p:nvGrpSpPr>
        <p:grpSpPr>
          <a:xfrm>
            <a:off x="12784659" y="7539580"/>
            <a:ext cx="4849264" cy="2530937"/>
            <a:chOff x="0" y="0"/>
            <a:chExt cx="4849262" cy="2530936"/>
          </a:xfrm>
        </p:grpSpPr>
        <p:sp>
          <p:nvSpPr>
            <p:cNvPr id="976" name="Shape 976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977" name="Shape 977"/>
            <p:cNvSpPr/>
            <p:nvPr/>
          </p:nvSpPr>
          <p:spPr>
            <a:xfrm>
              <a:off x="38100" y="1374556"/>
              <a:ext cx="4811163" cy="1156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Metas de incorporação</a:t>
              </a:r>
            </a:p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de material reciclado PET</a:t>
              </a:r>
            </a:p>
          </p:txBody>
        </p:sp>
      </p:grpSp>
      <p:grpSp>
        <p:nvGrpSpPr>
          <p:cNvPr id="981" name="Group 981"/>
          <p:cNvGrpSpPr/>
          <p:nvPr/>
        </p:nvGrpSpPr>
        <p:grpSpPr>
          <a:xfrm>
            <a:off x="18880830" y="2781820"/>
            <a:ext cx="4744733" cy="3826686"/>
            <a:chOff x="0" y="0"/>
            <a:chExt cx="4744731" cy="3826685"/>
          </a:xfrm>
        </p:grpSpPr>
        <p:sp>
          <p:nvSpPr>
            <p:cNvPr id="979" name="Shape 979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980" name="Shape 980"/>
            <p:cNvSpPr/>
            <p:nvPr/>
          </p:nvSpPr>
          <p:spPr>
            <a:xfrm>
              <a:off x="50800" y="1328746"/>
              <a:ext cx="4693932" cy="2497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Cobertura da totalidade</a:t>
              </a:r>
            </a:p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dos custos de gestão dos resíduos gerados</a:t>
              </a:r>
            </a:p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(incluindo deposição</a:t>
              </a:r>
            </a:p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em aterro)</a:t>
              </a:r>
            </a:p>
          </p:txBody>
        </p:sp>
      </p:grpSp>
      <p:grpSp>
        <p:nvGrpSpPr>
          <p:cNvPr id="984" name="Group 984"/>
          <p:cNvGrpSpPr/>
          <p:nvPr/>
        </p:nvGrpSpPr>
        <p:grpSpPr>
          <a:xfrm>
            <a:off x="18880830" y="6071508"/>
            <a:ext cx="4744733" cy="2485128"/>
            <a:chOff x="0" y="0"/>
            <a:chExt cx="4744731" cy="2485126"/>
          </a:xfrm>
        </p:grpSpPr>
        <p:sp>
          <p:nvSpPr>
            <p:cNvPr id="982" name="Shape 982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983" name="Shape 983"/>
            <p:cNvSpPr/>
            <p:nvPr/>
          </p:nvSpPr>
          <p:spPr>
            <a:xfrm>
              <a:off x="50800" y="1328746"/>
              <a:ext cx="4693932" cy="1156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Aumento da taxa</a:t>
              </a:r>
              <a:br/>
              <a:r>
                <a:t>de gestão de resíduos</a:t>
              </a:r>
            </a:p>
          </p:txBody>
        </p:sp>
      </p:grpSp>
      <p:grpSp>
        <p:nvGrpSpPr>
          <p:cNvPr id="987" name="Group 987"/>
          <p:cNvGrpSpPr/>
          <p:nvPr/>
        </p:nvGrpSpPr>
        <p:grpSpPr>
          <a:xfrm>
            <a:off x="18880830" y="8222703"/>
            <a:ext cx="4744733" cy="3826686"/>
            <a:chOff x="0" y="0"/>
            <a:chExt cx="4744731" cy="3826684"/>
          </a:xfrm>
        </p:grpSpPr>
        <p:sp>
          <p:nvSpPr>
            <p:cNvPr id="985" name="Shape 985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986" name="Shape 986"/>
            <p:cNvSpPr/>
            <p:nvPr/>
          </p:nvSpPr>
          <p:spPr>
            <a:xfrm>
              <a:off x="50800" y="1328746"/>
              <a:ext cx="4693932" cy="2497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Ampliação</a:t>
              </a:r>
              <a:br/>
              <a:r>
                <a:t>da responsabilidade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alargada do produtor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a todas as embalagens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(urbano e não urbano)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a partir de 2022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97895 0.000000" pathEditMode="relative">
                                      <p:cBhvr>
                                        <p:cTn id="6" dur="20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895 0.000000 L 0.010395 0.000000" pathEditMode="relative">
                                      <p:cBhvr>
                                        <p:cTn id="14" dur="20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5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5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5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25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5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395 0.000000 L 0.197895 0.000000" pathEditMode="relative">
                                      <p:cBhvr>
                                        <p:cTn id="73" dur="15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25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" grpId="0" animBg="1" advAuto="0"/>
      <p:bldP spid="944" grpId="1" animBg="1" advAuto="0"/>
      <p:bldP spid="947" grpId="0" animBg="1" advAuto="0"/>
      <p:bldP spid="950" grpId="0" animBg="1" advAuto="0"/>
      <p:bldP spid="950" grpId="1" animBg="1" advAuto="0"/>
      <p:bldP spid="953" grpId="0" animBg="1" advAuto="0"/>
      <p:bldP spid="962" grpId="0" animBg="1" advAuto="0"/>
      <p:bldP spid="962" grpId="1" animBg="1" advAuto="0"/>
      <p:bldP spid="965" grpId="0" animBg="1" advAuto="0"/>
      <p:bldP spid="965" grpId="1" animBg="1" advAuto="0"/>
      <p:bldP spid="968" grpId="0" animBg="1" advAuto="0"/>
      <p:bldP spid="968" grpId="1" animBg="1" advAuto="0"/>
      <p:bldP spid="971" grpId="0" animBg="1" advAuto="0"/>
      <p:bldP spid="971" grpId="1" animBg="1" advAuto="0"/>
      <p:bldP spid="975" grpId="0" animBg="1" advAuto="0"/>
      <p:bldP spid="978" grpId="0" animBg="1" advAuto="0"/>
      <p:bldP spid="981" grpId="0" animBg="1" advAuto="0"/>
      <p:bldP spid="984" grpId="0" animBg="1" advAuto="0"/>
      <p:bldP spid="987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Shape 989"/>
          <p:cNvSpPr>
            <a:spLocks noGrp="1"/>
          </p:cNvSpPr>
          <p:nvPr>
            <p:ph type="sldNum" sz="quarter" idx="2"/>
          </p:nvPr>
        </p:nvSpPr>
        <p:spPr>
          <a:xfrm>
            <a:off x="555819" y="423333"/>
            <a:ext cx="394565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990" name="Shape 990"/>
          <p:cNvSpPr/>
          <p:nvPr/>
        </p:nvSpPr>
        <p:spPr>
          <a:xfrm>
            <a:off x="1074885" y="9998423"/>
            <a:ext cx="2841095" cy="731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MÓDULO 2</a:t>
            </a:r>
          </a:p>
        </p:txBody>
      </p:sp>
      <p:sp>
        <p:nvSpPr>
          <p:cNvPr id="991" name="Shape 991"/>
          <p:cNvSpPr/>
          <p:nvPr/>
        </p:nvSpPr>
        <p:spPr>
          <a:xfrm>
            <a:off x="12763119" y="3902423"/>
            <a:ext cx="10835083" cy="5567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Apoio ao</a:t>
            </a:r>
          </a:p>
          <a:p>
            <a: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financiamento</a:t>
            </a:r>
          </a:p>
          <a:p>
            <a: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de </a:t>
            </a:r>
            <a:r>
              <a:rPr>
                <a:solidFill>
                  <a:srgbClr val="4696FF"/>
                </a:solidFill>
              </a:rPr>
              <a:t>estudos</a:t>
            </a:r>
          </a:p>
          <a:p>
            <a:pPr algn="l">
              <a:lnSpc>
                <a:spcPct val="90000"/>
              </a:lnSpc>
              <a:defRPr sz="9000" spc="-360">
                <a:solidFill>
                  <a:srgbClr val="4696FF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e projetos I&amp;D</a:t>
            </a:r>
          </a:p>
        </p:txBody>
      </p:sp>
      <p:sp>
        <p:nvSpPr>
          <p:cNvPr id="992" name="Shape 992"/>
          <p:cNvSpPr/>
          <p:nvPr/>
        </p:nvSpPr>
        <p:spPr>
          <a:xfrm>
            <a:off x="1074885" y="10654590"/>
            <a:ext cx="7176028" cy="1221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Inovação: a melhor solução</a:t>
            </a:r>
          </a:p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para mudar o futuro.</a:t>
            </a:r>
          </a:p>
        </p:txBody>
      </p:sp>
      <p:sp>
        <p:nvSpPr>
          <p:cNvPr id="993" name="Shape 993"/>
          <p:cNvSpPr/>
          <p:nvPr/>
        </p:nvSpPr>
        <p:spPr>
          <a:xfrm>
            <a:off x="12830852" y="10654590"/>
            <a:ext cx="7620924" cy="138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Apoiamos e financiamos projetos que possam contribuir de forma singular para o </a:t>
            </a: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conhecimento,</a:t>
            </a:r>
            <a:r>
              <a:t> para a </a:t>
            </a: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inovação</a:t>
            </a:r>
            <a:r>
              <a:t> e para o </a:t>
            </a: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crescimento sustentável.</a:t>
            </a:r>
          </a:p>
        </p:txBody>
      </p:sp>
      <p:sp>
        <p:nvSpPr>
          <p:cNvPr id="994" name="Shape 994"/>
          <p:cNvSpPr/>
          <p:nvPr/>
        </p:nvSpPr>
        <p:spPr>
          <a:xfrm>
            <a:off x="1179578" y="12217400"/>
            <a:ext cx="23204421" cy="0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9" presetClass="entr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0" grpId="0" animBg="1" advAuto="0"/>
      <p:bldP spid="991" grpId="0" animBg="1" advAuto="0"/>
      <p:bldP spid="992" grpId="0" animBg="1" advAuto="0"/>
      <p:bldP spid="993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SPV-LAB-PPT-Sep_4-00*_Prancheta 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336592" y="2292380"/>
            <a:ext cx="8504450" cy="10530778"/>
          </a:xfrm>
          <a:prstGeom prst="rect">
            <a:avLst/>
          </a:prstGeom>
          <a:ln w="12700">
            <a:miter lim="400000"/>
          </a:ln>
        </p:spPr>
      </p:pic>
      <p:sp>
        <p:nvSpPr>
          <p:cNvPr id="997" name="Shape 997"/>
          <p:cNvSpPr>
            <a:spLocks noGrp="1"/>
          </p:cNvSpPr>
          <p:nvPr>
            <p:ph type="sldNum" sz="quarter" idx="2"/>
          </p:nvPr>
        </p:nvSpPr>
        <p:spPr>
          <a:xfrm>
            <a:off x="573650" y="423333"/>
            <a:ext cx="376734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998" name="Shape 998"/>
          <p:cNvSpPr/>
          <p:nvPr/>
        </p:nvSpPr>
        <p:spPr>
          <a:xfrm>
            <a:off x="1036785" y="3542590"/>
            <a:ext cx="15670671" cy="5642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Através do </a:t>
            </a:r>
            <a:r>
              <a:rPr>
                <a:solidFill>
                  <a:srgbClr val="4696FF"/>
                </a:solidFill>
              </a:rPr>
              <a:t>Apoio aos Estudos e Projetos</a:t>
            </a:r>
          </a:p>
          <a:p>
            <a:pPr algn="l">
              <a:lnSpc>
                <a:spcPct val="80000"/>
              </a:lnSpc>
              <a:defRPr sz="5700" b="0">
                <a:solidFill>
                  <a:srgbClr val="4696FF"/>
                </a:solidFill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de Investigação &amp; Desenvolvimento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rPr>
                <a:solidFill>
                  <a:srgbClr val="4696FF"/>
                </a:solidFill>
              </a:rPr>
              <a:t>e Inovação,</a:t>
            </a:r>
            <a:r>
              <a:t> desenvolvemos novas soluções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de Embalagens, promovemos a economia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circular e melhoramos os processos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de produção e logística.</a:t>
            </a:r>
          </a:p>
        </p:txBody>
      </p:sp>
      <p:sp>
        <p:nvSpPr>
          <p:cNvPr id="999" name="Shape 999"/>
          <p:cNvSpPr/>
          <p:nvPr/>
        </p:nvSpPr>
        <p:spPr>
          <a:xfrm>
            <a:off x="1074885" y="10439591"/>
            <a:ext cx="9755790" cy="1520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Inovamos para benefício de fabricantes, embaladores/ importadores, municípios, recicladores e os demais intervenientes nos processos que envolvem a gestão de embalagens e dos resíduos de embalagem.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26247 0.000000" pathEditMode="relative">
                                      <p:cBhvr>
                                        <p:cTn id="6" dur="125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247 0.000000 L -0.003961 0.000000" pathEditMode="relative">
                                      <p:cBhvr>
                                        <p:cTn id="14" dur="125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5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 animBg="1" advAuto="0"/>
      <p:bldP spid="999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469" y="4176772"/>
            <a:ext cx="11594618" cy="8074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objetos-0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"/>
            <a:ext cx="24384000" cy="13714286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Shape 1003"/>
          <p:cNvSpPr>
            <a:spLocks noGrp="1"/>
          </p:cNvSpPr>
          <p:nvPr>
            <p:ph type="sldNum" sz="quarter" idx="2"/>
          </p:nvPr>
        </p:nvSpPr>
        <p:spPr>
          <a:xfrm>
            <a:off x="555591" y="423333"/>
            <a:ext cx="394793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1004" name="Shape 1004"/>
          <p:cNvSpPr/>
          <p:nvPr/>
        </p:nvSpPr>
        <p:spPr>
          <a:xfrm>
            <a:off x="12822759" y="2784824"/>
            <a:ext cx="7580972" cy="1319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pc="-119">
                <a:solidFill>
                  <a:srgbClr val="4696FF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Objetivos</a:t>
            </a:r>
          </a:p>
        </p:txBody>
      </p:sp>
      <p:sp>
        <p:nvSpPr>
          <p:cNvPr id="1005" name="Shape 1005"/>
          <p:cNvSpPr/>
          <p:nvPr/>
        </p:nvSpPr>
        <p:spPr>
          <a:xfrm>
            <a:off x="12822759" y="4121429"/>
            <a:ext cx="10261719" cy="1319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lvl1pPr>
          </a:lstStyle>
          <a:p>
            <a:r>
              <a:t>Promover ID&amp;I como motor da transição para uma economia circular.</a:t>
            </a:r>
          </a:p>
        </p:txBody>
      </p:sp>
      <p:sp>
        <p:nvSpPr>
          <p:cNvPr id="1006" name="Shape 1006"/>
          <p:cNvSpPr/>
          <p:nvPr/>
        </p:nvSpPr>
        <p:spPr>
          <a:xfrm>
            <a:off x="1074885" y="2510366"/>
            <a:ext cx="9029150" cy="6184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Linha de financiamento de Projetos de I&amp;DI</a:t>
            </a:r>
          </a:p>
        </p:txBody>
      </p:sp>
      <p:sp>
        <p:nvSpPr>
          <p:cNvPr id="1007" name="Shape 1007"/>
          <p:cNvSpPr/>
          <p:nvPr/>
        </p:nvSpPr>
        <p:spPr>
          <a:xfrm>
            <a:off x="12822759" y="5569390"/>
            <a:ext cx="10261719" cy="1768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Parceria com o cliente para o conhecimento:</a:t>
            </a:r>
          </a:p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melhor embalagem, mais reciclagem, melhor uso eficiente  de recursos.</a:t>
            </a:r>
          </a:p>
        </p:txBody>
      </p:sp>
      <p:sp>
        <p:nvSpPr>
          <p:cNvPr id="1008" name="Shape 1008"/>
          <p:cNvSpPr/>
          <p:nvPr/>
        </p:nvSpPr>
        <p:spPr>
          <a:xfrm>
            <a:off x="12822759" y="7466572"/>
            <a:ext cx="10261719" cy="974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lvl1pPr>
          </a:lstStyle>
          <a:p>
            <a:r>
              <a:t>Dar cumprimento às condições da licença.</a:t>
            </a:r>
          </a:p>
        </p:txBody>
      </p:sp>
      <p:pic>
        <p:nvPicPr>
          <p:cNvPr id="1009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777" y="2172220"/>
            <a:ext cx="8915401" cy="3479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5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5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5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5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" grpId="0" animBg="1" advAuto="0"/>
      <p:bldP spid="1004" grpId="0" animBg="1" advAuto="0"/>
      <p:bldP spid="1005" grpId="0" animBg="1" advAuto="0"/>
      <p:bldP spid="1006" grpId="0" animBg="1" advAuto="0"/>
      <p:bldP spid="1007" grpId="0" animBg="1" advAuto="0"/>
      <p:bldP spid="1008" grpId="0" animBg="1" advAuto="0"/>
      <p:bldP spid="1009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>
            <a:spLocks noGrp="1"/>
          </p:cNvSpPr>
          <p:nvPr>
            <p:ph type="sldNum" sz="quarter" idx="2"/>
          </p:nvPr>
        </p:nvSpPr>
        <p:spPr>
          <a:xfrm>
            <a:off x="695494" y="423333"/>
            <a:ext cx="254890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651" name="bola_Prancheta 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945378" y="4741345"/>
            <a:ext cx="11006896" cy="8974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7" name="Picture 3" descr="Uma imagem com texto&#10;&#10;Descrição gerada automaticamente">
            <a:extLst>
              <a:ext uri="{FF2B5EF4-FFF2-40B4-BE49-F238E27FC236}">
                <a16:creationId xmlns:a16="http://schemas.microsoft.com/office/drawing/2014/main" id="{176EA00F-8E7D-441C-98BE-7214E70EE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4" r="31039"/>
          <a:stretch/>
        </p:blipFill>
        <p:spPr bwMode="auto">
          <a:xfrm>
            <a:off x="8467344" y="3731877"/>
            <a:ext cx="11996929" cy="9088079"/>
          </a:xfrm>
          <a:prstGeom prst="round2DiagRect">
            <a:avLst>
              <a:gd name="adj1" fmla="val 16667"/>
              <a:gd name="adj2" fmla="val 62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833271 0.000000" pathEditMode="relative">
                                      <p:cBhvr>
                                        <p:cTn id="6" dur="2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33271 0.000000 L 1.128583 0.000000" pathEditMode="relative">
                                      <p:cBhvr>
                                        <p:cTn id="10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hape 1011"/>
          <p:cNvSpPr>
            <a:spLocks noGrp="1"/>
          </p:cNvSpPr>
          <p:nvPr>
            <p:ph type="sldNum" sz="quarter" idx="2"/>
          </p:nvPr>
        </p:nvSpPr>
        <p:spPr>
          <a:xfrm>
            <a:off x="555819" y="423333"/>
            <a:ext cx="394565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1012" name="Shape 1012"/>
          <p:cNvSpPr/>
          <p:nvPr/>
        </p:nvSpPr>
        <p:spPr>
          <a:xfrm>
            <a:off x="1074886" y="5368073"/>
            <a:ext cx="5785646" cy="252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z="5200" spc="-208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Prevenção</a:t>
            </a:r>
          </a:p>
        </p:txBody>
      </p:sp>
      <p:sp>
        <p:nvSpPr>
          <p:cNvPr id="1013" name="Shape 1013"/>
          <p:cNvSpPr/>
          <p:nvPr/>
        </p:nvSpPr>
        <p:spPr>
          <a:xfrm>
            <a:off x="1074885" y="2784824"/>
            <a:ext cx="9497033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solidFill>
                  <a:srgbClr val="FFFFFF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Temas-chave</a:t>
            </a:r>
          </a:p>
        </p:txBody>
      </p:sp>
      <p:sp>
        <p:nvSpPr>
          <p:cNvPr id="1014" name="Shape 1014"/>
          <p:cNvSpPr/>
          <p:nvPr/>
        </p:nvSpPr>
        <p:spPr>
          <a:xfrm>
            <a:off x="1074885" y="8148457"/>
            <a:ext cx="6766215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Redução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Reciclabilidade</a:t>
            </a:r>
          </a:p>
        </p:txBody>
      </p:sp>
      <p:sp>
        <p:nvSpPr>
          <p:cNvPr id="1015" name="Shape 1015"/>
          <p:cNvSpPr/>
          <p:nvPr/>
        </p:nvSpPr>
        <p:spPr>
          <a:xfrm>
            <a:off x="8605985" y="8148457"/>
            <a:ext cx="6766215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Substituição matérias-primas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Novos produtos</a:t>
            </a:r>
          </a:p>
        </p:txBody>
      </p:sp>
      <p:sp>
        <p:nvSpPr>
          <p:cNvPr id="1016" name="Shape 1016"/>
          <p:cNvSpPr/>
          <p:nvPr/>
        </p:nvSpPr>
        <p:spPr>
          <a:xfrm>
            <a:off x="16537396" y="8148457"/>
            <a:ext cx="6549077" cy="3911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Implementação Diretiva SUP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Embalagem vs. DesperdÍcIo Alimentar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Embalagem de uso único vs. biodegradável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Impacto da recolha seletiva de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biorresíduos na recolha de embalagens</a:t>
            </a:r>
          </a:p>
        </p:txBody>
      </p:sp>
      <p:sp>
        <p:nvSpPr>
          <p:cNvPr id="1017" name="Shape 1017"/>
          <p:cNvSpPr/>
          <p:nvPr/>
        </p:nvSpPr>
        <p:spPr>
          <a:xfrm>
            <a:off x="-3933015" y="3844320"/>
            <a:ext cx="7861174" cy="7861175"/>
          </a:xfrm>
          <a:prstGeom prst="ellipse">
            <a:avLst/>
          </a:prstGeom>
          <a:ln w="19050">
            <a:solidFill>
              <a:srgbClr val="5E5E5E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18" name="Shape 1018"/>
          <p:cNvSpPr/>
          <p:nvPr/>
        </p:nvSpPr>
        <p:spPr>
          <a:xfrm>
            <a:off x="8605985" y="5368073"/>
            <a:ext cx="5785646" cy="268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z="5200" spc="-208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Incorporação Materiais Reciclados</a:t>
            </a:r>
          </a:p>
        </p:txBody>
      </p:sp>
      <p:sp>
        <p:nvSpPr>
          <p:cNvPr id="1019" name="Shape 1019"/>
          <p:cNvSpPr/>
          <p:nvPr/>
        </p:nvSpPr>
        <p:spPr>
          <a:xfrm>
            <a:off x="16537396" y="5368073"/>
            <a:ext cx="5785647" cy="268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z="5200" spc="-208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Temas Emergentes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24837 0.000000" pathEditMode="relative">
                                      <p:cBhvr>
                                        <p:cTn id="11" dur="5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5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837 0.000000 L 0.442545 0.000000" pathEditMode="relative">
                                      <p:cBhvr>
                                        <p:cTn id="23" dur="8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5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5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2545 0.000000 L 0.786295 0.000000" pathEditMode="relative">
                                      <p:cBhvr>
                                        <p:cTn id="35" dur="8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9" presetClass="entr" fill="hold" grpId="0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5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"/>
                            </p:stCondLst>
                            <p:childTnLst>
                              <p:par>
                                <p:cTn id="4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5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" grpId="0" animBg="1" advAuto="0"/>
      <p:bldP spid="1013" grpId="0" animBg="1" advAuto="0"/>
      <p:bldP spid="1014" grpId="0" animBg="1" advAuto="0"/>
      <p:bldP spid="1015" grpId="0" animBg="1" advAuto="0"/>
      <p:bldP spid="1016" grpId="0" animBg="1" advAuto="0"/>
      <p:bldP spid="1018" grpId="0" animBg="1" advAuto="0"/>
      <p:bldP spid="1019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Shape 1021"/>
          <p:cNvSpPr/>
          <p:nvPr/>
        </p:nvSpPr>
        <p:spPr>
          <a:xfrm>
            <a:off x="3217124" y="7746253"/>
            <a:ext cx="21166877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22" name="Shape 1022"/>
          <p:cNvSpPr/>
          <p:nvPr/>
        </p:nvSpPr>
        <p:spPr>
          <a:xfrm>
            <a:off x="3591144" y="13129829"/>
            <a:ext cx="20792858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023" name="objetos-0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110843"/>
            <a:ext cx="6494685" cy="6605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4" name="objetos-0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110843"/>
            <a:ext cx="9423931" cy="6605157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Shape 1025"/>
          <p:cNvSpPr>
            <a:spLocks noGrp="1"/>
          </p:cNvSpPr>
          <p:nvPr>
            <p:ph type="sldNum" sz="quarter" idx="2"/>
          </p:nvPr>
        </p:nvSpPr>
        <p:spPr>
          <a:xfrm>
            <a:off x="546904" y="423333"/>
            <a:ext cx="403480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1026" name="Shape 1026"/>
          <p:cNvSpPr/>
          <p:nvPr/>
        </p:nvSpPr>
        <p:spPr>
          <a:xfrm>
            <a:off x="1074885" y="2510366"/>
            <a:ext cx="9029150" cy="3636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Que projetos incentivamos?</a:t>
            </a:r>
          </a:p>
        </p:txBody>
      </p:sp>
      <p:sp>
        <p:nvSpPr>
          <p:cNvPr id="1027" name="Shape 1027"/>
          <p:cNvSpPr/>
          <p:nvPr/>
        </p:nvSpPr>
        <p:spPr>
          <a:xfrm flipV="1">
            <a:off x="18282776" y="1778000"/>
            <a:ext cx="1" cy="1193800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1030" name="Group 1030"/>
          <p:cNvGrpSpPr/>
          <p:nvPr/>
        </p:nvGrpSpPr>
        <p:grpSpPr>
          <a:xfrm>
            <a:off x="12784659" y="3803198"/>
            <a:ext cx="4007124" cy="3637617"/>
            <a:chOff x="0" y="0"/>
            <a:chExt cx="4007123" cy="3637616"/>
          </a:xfrm>
        </p:grpSpPr>
        <p:sp>
          <p:nvSpPr>
            <p:cNvPr id="1028" name="Shape 1028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029" name="Shape 1029"/>
            <p:cNvSpPr/>
            <p:nvPr/>
          </p:nvSpPr>
          <p:spPr>
            <a:xfrm>
              <a:off x="38100" y="1501556"/>
              <a:ext cx="3969024" cy="2136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Prevenção, ecodesign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e análise de ciclo de vida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de embalagens</a:t>
              </a:r>
            </a:p>
          </p:txBody>
        </p:sp>
      </p:grpSp>
      <p:grpSp>
        <p:nvGrpSpPr>
          <p:cNvPr id="1033" name="Group 1033"/>
          <p:cNvGrpSpPr/>
          <p:nvPr/>
        </p:nvGrpSpPr>
        <p:grpSpPr>
          <a:xfrm>
            <a:off x="18880830" y="3803198"/>
            <a:ext cx="4019824" cy="3637617"/>
            <a:chOff x="0" y="0"/>
            <a:chExt cx="4019823" cy="3637616"/>
          </a:xfrm>
        </p:grpSpPr>
        <p:sp>
          <p:nvSpPr>
            <p:cNvPr id="1031" name="Shape 1031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032" name="Shape 1032"/>
            <p:cNvSpPr/>
            <p:nvPr/>
          </p:nvSpPr>
          <p:spPr>
            <a:xfrm>
              <a:off x="50800" y="1501556"/>
              <a:ext cx="3969024" cy="2136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Desenvolvimento e testes de novas embalagens</a:t>
              </a:r>
              <a:br/>
              <a:r>
                <a:t>de materiais alternativos</a:t>
              </a:r>
            </a:p>
          </p:txBody>
        </p:sp>
      </p:grpSp>
      <p:grpSp>
        <p:nvGrpSpPr>
          <p:cNvPr id="1036" name="Group 1036"/>
          <p:cNvGrpSpPr/>
          <p:nvPr/>
        </p:nvGrpSpPr>
        <p:grpSpPr>
          <a:xfrm>
            <a:off x="12784659" y="8809733"/>
            <a:ext cx="4007124" cy="3637617"/>
            <a:chOff x="0" y="0"/>
            <a:chExt cx="4007123" cy="3637616"/>
          </a:xfrm>
        </p:grpSpPr>
        <p:sp>
          <p:nvSpPr>
            <p:cNvPr id="1034" name="Shape 1034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035" name="Shape 1035"/>
            <p:cNvSpPr/>
            <p:nvPr/>
          </p:nvSpPr>
          <p:spPr>
            <a:xfrm>
              <a:off x="38100" y="1501556"/>
              <a:ext cx="3969024" cy="2136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Logística, novos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modelos de negócio</a:t>
              </a:r>
            </a:p>
            <a:p>
              <a: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e novos produtos</a:t>
              </a:r>
            </a:p>
          </p:txBody>
        </p:sp>
      </p:grpSp>
      <p:grpSp>
        <p:nvGrpSpPr>
          <p:cNvPr id="1039" name="Group 1039"/>
          <p:cNvGrpSpPr/>
          <p:nvPr/>
        </p:nvGrpSpPr>
        <p:grpSpPr>
          <a:xfrm>
            <a:off x="18880830" y="8809733"/>
            <a:ext cx="4019824" cy="3637617"/>
            <a:chOff x="0" y="0"/>
            <a:chExt cx="4019823" cy="3637616"/>
          </a:xfrm>
        </p:grpSpPr>
        <p:sp>
          <p:nvSpPr>
            <p:cNvPr id="1037" name="Shape 1037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038" name="Shape 1038"/>
            <p:cNvSpPr/>
            <p:nvPr/>
          </p:nvSpPr>
          <p:spPr>
            <a:xfrm>
              <a:off x="50800" y="1501556"/>
              <a:ext cx="3969024" cy="2136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Processos de produção mais circulares, com incorporação de materiais reciclados</a:t>
              </a:r>
            </a:p>
          </p:txBody>
        </p:sp>
      </p:grpSp>
      <p:grpSp>
        <p:nvGrpSpPr>
          <p:cNvPr id="1042" name="Group 1042"/>
          <p:cNvGrpSpPr/>
          <p:nvPr/>
        </p:nvGrpSpPr>
        <p:grpSpPr>
          <a:xfrm>
            <a:off x="12784659" y="3803198"/>
            <a:ext cx="4007124" cy="3637617"/>
            <a:chOff x="0" y="0"/>
            <a:chExt cx="4007123" cy="3637616"/>
          </a:xfrm>
        </p:grpSpPr>
        <p:sp>
          <p:nvSpPr>
            <p:cNvPr id="1040" name="Shape 1040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041" name="Shape 1041"/>
            <p:cNvSpPr/>
            <p:nvPr/>
          </p:nvSpPr>
          <p:spPr>
            <a:xfrm>
              <a:off x="38100" y="1501556"/>
              <a:ext cx="3969024" cy="2136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Prevenção, ecodesign</a:t>
              </a:r>
            </a:p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e análise de ciclo de vida</a:t>
              </a:r>
            </a:p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de embalagens</a:t>
              </a:r>
            </a:p>
          </p:txBody>
        </p:sp>
      </p:grpSp>
      <p:grpSp>
        <p:nvGrpSpPr>
          <p:cNvPr id="1045" name="Group 1045"/>
          <p:cNvGrpSpPr/>
          <p:nvPr/>
        </p:nvGrpSpPr>
        <p:grpSpPr>
          <a:xfrm>
            <a:off x="18880830" y="3803198"/>
            <a:ext cx="4019824" cy="3637617"/>
            <a:chOff x="0" y="0"/>
            <a:chExt cx="4019823" cy="3637616"/>
          </a:xfrm>
        </p:grpSpPr>
        <p:sp>
          <p:nvSpPr>
            <p:cNvPr id="1043" name="Shape 1043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044" name="Shape 1044"/>
            <p:cNvSpPr/>
            <p:nvPr/>
          </p:nvSpPr>
          <p:spPr>
            <a:xfrm>
              <a:off x="50800" y="1501556"/>
              <a:ext cx="3969024" cy="2136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Desenvolvimento e testes de novas embalagens</a:t>
              </a:r>
              <a:br/>
              <a:r>
                <a:t>de materiais alternativos</a:t>
              </a:r>
            </a:p>
          </p:txBody>
        </p:sp>
      </p:grpSp>
      <p:grpSp>
        <p:nvGrpSpPr>
          <p:cNvPr id="1048" name="Group 1048"/>
          <p:cNvGrpSpPr/>
          <p:nvPr/>
        </p:nvGrpSpPr>
        <p:grpSpPr>
          <a:xfrm>
            <a:off x="12784659" y="8809733"/>
            <a:ext cx="4007124" cy="3637617"/>
            <a:chOff x="0" y="0"/>
            <a:chExt cx="4007123" cy="3637616"/>
          </a:xfrm>
        </p:grpSpPr>
        <p:sp>
          <p:nvSpPr>
            <p:cNvPr id="1046" name="Shape 1046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047" name="Shape 1047"/>
            <p:cNvSpPr/>
            <p:nvPr/>
          </p:nvSpPr>
          <p:spPr>
            <a:xfrm>
              <a:off x="38100" y="1501556"/>
              <a:ext cx="3969024" cy="2136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Logística, novos</a:t>
              </a:r>
            </a:p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modelos de negócio</a:t>
              </a:r>
            </a:p>
            <a:p>
              <a: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pPr>
              <a:r>
                <a:t>e novos produtos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08333 0.000000" pathEditMode="relative">
                                      <p:cBhvr>
                                        <p:cTn id="6" dur="125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333 0.000000 L 0.104167 0.000000" pathEditMode="relative">
                                      <p:cBhvr>
                                        <p:cTn id="1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167 0.000000 L 0.208333 0.000000" pathEditMode="relative">
                                      <p:cBhvr>
                                        <p:cTn id="22" dur="125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333 0.000000 L 0.104167 0.000000" pathEditMode="relative">
                                      <p:cBhvr>
                                        <p:cTn id="39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167 0.000000 L 0.208333 0.000000" pathEditMode="relative">
                                      <p:cBhvr>
                                        <p:cTn id="53" dur="125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nimBg="1" advAuto="0"/>
      <p:bldP spid="1027" grpId="0" animBg="1" advAuto="0"/>
      <p:bldP spid="1030" grpId="0" animBg="1" advAuto="0"/>
      <p:bldP spid="1030" grpId="1" animBg="1" advAuto="0"/>
      <p:bldP spid="1033" grpId="0" animBg="1" advAuto="0"/>
      <p:bldP spid="1033" grpId="1" animBg="1" advAuto="0"/>
      <p:bldP spid="1036" grpId="0" animBg="1" advAuto="0"/>
      <p:bldP spid="1036" grpId="1" animBg="1" advAuto="0"/>
      <p:bldP spid="1039" grpId="0" animBg="1" advAuto="0"/>
      <p:bldP spid="1042" grpId="0" animBg="1" advAuto="0"/>
      <p:bldP spid="1045" grpId="0" animBg="1" advAuto="0"/>
      <p:bldP spid="1048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Shape 1050"/>
          <p:cNvSpPr>
            <a:spLocks noGrp="1"/>
          </p:cNvSpPr>
          <p:nvPr>
            <p:ph type="sldNum" sz="quarter" idx="2"/>
          </p:nvPr>
        </p:nvSpPr>
        <p:spPr>
          <a:xfrm>
            <a:off x="597196" y="423333"/>
            <a:ext cx="353188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1051" name="Shape 1051"/>
          <p:cNvSpPr/>
          <p:nvPr/>
        </p:nvSpPr>
        <p:spPr>
          <a:xfrm>
            <a:off x="1074885" y="2784824"/>
            <a:ext cx="7622254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solidFill>
                  <a:srgbClr val="4696FF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Quem são os principais beneficiários?</a:t>
            </a:r>
          </a:p>
        </p:txBody>
      </p:sp>
      <p:sp>
        <p:nvSpPr>
          <p:cNvPr id="1052" name="Shape 1052"/>
          <p:cNvSpPr/>
          <p:nvPr/>
        </p:nvSpPr>
        <p:spPr>
          <a:xfrm>
            <a:off x="1036785" y="8385006"/>
            <a:ext cx="8794023" cy="195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57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2%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Receitas VPV/ano</a:t>
            </a:r>
          </a:p>
        </p:txBody>
      </p:sp>
      <p:sp>
        <p:nvSpPr>
          <p:cNvPr id="1053" name="Shape 1053"/>
          <p:cNvSpPr/>
          <p:nvPr/>
        </p:nvSpPr>
        <p:spPr>
          <a:xfrm>
            <a:off x="12822759" y="2784824"/>
            <a:ext cx="4335736" cy="2211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Embaladores e/ou Importadores de Produtos Embalados</a:t>
            </a:r>
          </a:p>
        </p:txBody>
      </p:sp>
      <p:sp>
        <p:nvSpPr>
          <p:cNvPr id="1054" name="Shape 1054"/>
          <p:cNvSpPr/>
          <p:nvPr/>
        </p:nvSpPr>
        <p:spPr>
          <a:xfrm>
            <a:off x="18931630" y="2784824"/>
            <a:ext cx="3858031" cy="2211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Fabricantes e/ou Importadores</a:t>
            </a:r>
          </a:p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de Embalagens</a:t>
            </a:r>
          </a:p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de Serviço</a:t>
            </a:r>
          </a:p>
        </p:txBody>
      </p:sp>
      <p:sp>
        <p:nvSpPr>
          <p:cNvPr id="1055" name="Shape 1055"/>
          <p:cNvSpPr/>
          <p:nvPr/>
        </p:nvSpPr>
        <p:spPr>
          <a:xfrm>
            <a:off x="12822759" y="8486840"/>
            <a:ext cx="4829258" cy="2211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Municípios, Sistemas de Gestão de Resíduos Urbanos</a:t>
            </a:r>
          </a:p>
        </p:txBody>
      </p:sp>
      <p:sp>
        <p:nvSpPr>
          <p:cNvPr id="1056" name="Shape 1056"/>
          <p:cNvSpPr/>
          <p:nvPr/>
        </p:nvSpPr>
        <p:spPr>
          <a:xfrm>
            <a:off x="18931630" y="8486840"/>
            <a:ext cx="4335736" cy="2211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Operadores de Gestão de Resíduos</a:t>
            </a:r>
          </a:p>
        </p:txBody>
      </p:sp>
      <p:sp>
        <p:nvSpPr>
          <p:cNvPr id="1057" name="Shape 1057"/>
          <p:cNvSpPr/>
          <p:nvPr/>
        </p:nvSpPr>
        <p:spPr>
          <a:xfrm flipV="1">
            <a:off x="12191999" y="6350"/>
            <a:ext cx="1" cy="1370330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58" name="Shape 1058"/>
          <p:cNvSpPr/>
          <p:nvPr/>
        </p:nvSpPr>
        <p:spPr>
          <a:xfrm flipV="1">
            <a:off x="18282776" y="1778000"/>
            <a:ext cx="1" cy="11938000"/>
          </a:xfrm>
          <a:prstGeom prst="line">
            <a:avLst/>
          </a:prstGeom>
          <a:ln w="1905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59" name="Shape 1059"/>
          <p:cNvSpPr/>
          <p:nvPr/>
        </p:nvSpPr>
        <p:spPr>
          <a:xfrm>
            <a:off x="0" y="7746253"/>
            <a:ext cx="24384001" cy="1"/>
          </a:xfrm>
          <a:prstGeom prst="line">
            <a:avLst/>
          </a:prstGeom>
          <a:ln w="19050">
            <a:solidFill>
              <a:srgbClr val="5E5E5E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60" name="Shape 1060"/>
          <p:cNvSpPr/>
          <p:nvPr/>
        </p:nvSpPr>
        <p:spPr>
          <a:xfrm>
            <a:off x="1036785" y="10677274"/>
            <a:ext cx="8794023" cy="1959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22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Aproximadamente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1 milhão de €/ano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5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5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5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" grpId="0" animBg="1" advAuto="0"/>
      <p:bldP spid="1052" grpId="0" animBg="1" advAuto="0"/>
      <p:bldP spid="1053" grpId="0" animBg="1" advAuto="0"/>
      <p:bldP spid="1054" grpId="0" animBg="1" advAuto="0"/>
      <p:bldP spid="1055" grpId="0" animBg="1" advAuto="0"/>
      <p:bldP spid="1056" grpId="0" animBg="1" advAuto="0"/>
      <p:bldP spid="1060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objetos-0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82035" y="1208925"/>
            <a:ext cx="7148072" cy="10359529"/>
          </a:xfrm>
          <a:prstGeom prst="rect">
            <a:avLst/>
          </a:prstGeom>
          <a:ln w="12700">
            <a:miter lim="400000"/>
          </a:ln>
        </p:spPr>
      </p:pic>
      <p:sp>
        <p:nvSpPr>
          <p:cNvPr id="1063" name="Shape 1063"/>
          <p:cNvSpPr>
            <a:spLocks noGrp="1"/>
          </p:cNvSpPr>
          <p:nvPr>
            <p:ph type="sldNum" sz="quarter" idx="2"/>
          </p:nvPr>
        </p:nvSpPr>
        <p:spPr>
          <a:xfrm>
            <a:off x="562906" y="423333"/>
            <a:ext cx="387478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1064" name="Shape 1064"/>
          <p:cNvSpPr/>
          <p:nvPr/>
        </p:nvSpPr>
        <p:spPr>
          <a:xfrm>
            <a:off x="1074885" y="2784824"/>
            <a:ext cx="7622254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Como monitorizamos</a:t>
            </a:r>
          </a:p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e medimos resultados?</a:t>
            </a:r>
          </a:p>
        </p:txBody>
      </p:sp>
      <p:sp>
        <p:nvSpPr>
          <p:cNvPr id="1065" name="Shape 1065"/>
          <p:cNvSpPr/>
          <p:nvPr/>
        </p:nvSpPr>
        <p:spPr>
          <a:xfrm>
            <a:off x="1179578" y="7746253"/>
            <a:ext cx="23204421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66" name="Shape 1066"/>
          <p:cNvSpPr/>
          <p:nvPr/>
        </p:nvSpPr>
        <p:spPr>
          <a:xfrm>
            <a:off x="1036785" y="7783286"/>
            <a:ext cx="15448607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lvl1pPr>
          </a:lstStyle>
          <a:p>
            <a:r>
              <a:t>Ecodesign.</a:t>
            </a:r>
          </a:p>
        </p:txBody>
      </p:sp>
      <p:sp>
        <p:nvSpPr>
          <p:cNvPr id="1067" name="Shape 1067"/>
          <p:cNvSpPr/>
          <p:nvPr/>
        </p:nvSpPr>
        <p:spPr>
          <a:xfrm>
            <a:off x="1036785" y="8572879"/>
            <a:ext cx="15448607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lvl1pPr>
          </a:lstStyle>
          <a:p>
            <a:r>
              <a:t>Redução do consumo de matérias-primas.</a:t>
            </a:r>
          </a:p>
        </p:txBody>
      </p:sp>
      <p:sp>
        <p:nvSpPr>
          <p:cNvPr id="1068" name="Shape 1068"/>
          <p:cNvSpPr/>
          <p:nvPr/>
        </p:nvSpPr>
        <p:spPr>
          <a:xfrm>
            <a:off x="1036785" y="9362473"/>
            <a:ext cx="15448607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lvl1pPr>
          </a:lstStyle>
          <a:p>
            <a:r>
              <a:t>Incorporação de matérias-primas secundárias.</a:t>
            </a:r>
          </a:p>
        </p:txBody>
      </p:sp>
      <p:sp>
        <p:nvSpPr>
          <p:cNvPr id="1069" name="Shape 1069"/>
          <p:cNvSpPr/>
          <p:nvPr/>
        </p:nvSpPr>
        <p:spPr>
          <a:xfrm>
            <a:off x="1036785" y="10152067"/>
            <a:ext cx="15448607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lvl1pPr>
          </a:lstStyle>
          <a:p>
            <a:r>
              <a:t>Reciclabilidade da embalagem/produto.</a:t>
            </a:r>
          </a:p>
        </p:txBody>
      </p:sp>
      <p:sp>
        <p:nvSpPr>
          <p:cNvPr id="1070" name="Shape 1070"/>
          <p:cNvSpPr/>
          <p:nvPr/>
        </p:nvSpPr>
        <p:spPr>
          <a:xfrm>
            <a:off x="1036785" y="10941660"/>
            <a:ext cx="15448607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lvl1pPr>
          </a:lstStyle>
          <a:p>
            <a:r>
              <a:t>Poupança de CO²e.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04455 0.000000" pathEditMode="relative">
                                      <p:cBhvr>
                                        <p:cTn id="6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455 0.000000 L -0.000289 0.000000" pathEditMode="relative">
                                      <p:cBhvr>
                                        <p:cTn id="13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5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5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5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5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25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" grpId="0" animBg="1" advAuto="0"/>
      <p:bldP spid="1066" grpId="0" animBg="1" advAuto="0"/>
      <p:bldP spid="1067" grpId="0" animBg="1" advAuto="0"/>
      <p:bldP spid="1068" grpId="0" animBg="1" advAuto="0"/>
      <p:bldP spid="1069" grpId="0" animBg="1" advAuto="0"/>
      <p:bldP spid="1070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Shape 1084"/>
          <p:cNvSpPr>
            <a:spLocks noGrp="1"/>
          </p:cNvSpPr>
          <p:nvPr>
            <p:ph type="sldNum" sz="quarter" idx="2"/>
          </p:nvPr>
        </p:nvSpPr>
        <p:spPr>
          <a:xfrm>
            <a:off x="560391" y="423333"/>
            <a:ext cx="389993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1085" name="Shape 1085"/>
          <p:cNvSpPr/>
          <p:nvPr/>
        </p:nvSpPr>
        <p:spPr>
          <a:xfrm>
            <a:off x="13655510" y="2857402"/>
            <a:ext cx="9835010" cy="9835010"/>
          </a:xfrm>
          <a:prstGeom prst="ellips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86" name="Shape 1086"/>
          <p:cNvSpPr/>
          <p:nvPr/>
        </p:nvSpPr>
        <p:spPr>
          <a:xfrm>
            <a:off x="0" y="10739063"/>
            <a:ext cx="24384000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87" name="Shape 1087"/>
          <p:cNvSpPr/>
          <p:nvPr/>
        </p:nvSpPr>
        <p:spPr>
          <a:xfrm>
            <a:off x="1074885" y="2510366"/>
            <a:ext cx="6929956" cy="3636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+20 anos de I&amp;D</a:t>
            </a:r>
          </a:p>
        </p:txBody>
      </p:sp>
      <p:sp>
        <p:nvSpPr>
          <p:cNvPr id="1088" name="Shape 1088"/>
          <p:cNvSpPr/>
          <p:nvPr/>
        </p:nvSpPr>
        <p:spPr>
          <a:xfrm>
            <a:off x="1036785" y="7592279"/>
            <a:ext cx="5104681" cy="2926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57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3,9 Milhões €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investimento I&amp;D</a:t>
            </a:r>
          </a:p>
        </p:txBody>
      </p:sp>
      <p:sp>
        <p:nvSpPr>
          <p:cNvPr id="1089" name="Shape 1089"/>
          <p:cNvSpPr/>
          <p:nvPr/>
        </p:nvSpPr>
        <p:spPr>
          <a:xfrm>
            <a:off x="8605985" y="7592279"/>
            <a:ext cx="5373161" cy="2926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57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44</a:t>
            </a:r>
          </a:p>
          <a:p>
            <a:pPr algn="l">
              <a:lnSpc>
                <a:spcPct val="80000"/>
              </a:lnSpc>
              <a:defRPr sz="57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projetos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co-financiados</a:t>
            </a:r>
          </a:p>
        </p:txBody>
      </p:sp>
      <p:pic>
        <p:nvPicPr>
          <p:cNvPr id="1090" name="objetos-0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52092" y="2740983"/>
            <a:ext cx="10345743" cy="9954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400" fill="hold"/>
                                        <p:tgtEl>
                                          <p:spTgt spid="1085"/>
                                        </p:tgtEl>
                                      </p:cBhvr>
                                      <p:by x="81685" y="81685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5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5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" grpId="0" animBg="1" advAuto="0"/>
      <p:bldP spid="1085" grpId="1" animBg="1" advAuto="0"/>
      <p:bldP spid="1087" grpId="0" animBg="1" advAuto="0"/>
      <p:bldP spid="1088" grpId="0" animBg="1" advAuto="0"/>
      <p:bldP spid="1089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objetos-0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76731" y="4760709"/>
            <a:ext cx="12206084" cy="6564080"/>
          </a:xfrm>
          <a:prstGeom prst="rect">
            <a:avLst/>
          </a:prstGeom>
          <a:ln w="12700">
            <a:miter lim="400000"/>
          </a:ln>
        </p:spPr>
      </p:pic>
      <p:sp>
        <p:nvSpPr>
          <p:cNvPr id="1093" name="Shape 1093"/>
          <p:cNvSpPr/>
          <p:nvPr/>
        </p:nvSpPr>
        <p:spPr>
          <a:xfrm>
            <a:off x="0" y="10725216"/>
            <a:ext cx="24384000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94" name="Shape 1094"/>
          <p:cNvSpPr/>
          <p:nvPr/>
        </p:nvSpPr>
        <p:spPr>
          <a:xfrm>
            <a:off x="6778370" y="11001137"/>
            <a:ext cx="475958" cy="475957"/>
          </a:xfrm>
          <a:prstGeom prst="ellipse">
            <a:avLst/>
          </a:prstGeom>
          <a:solidFill>
            <a:srgbClr val="4696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95" name="Shape 1095"/>
          <p:cNvSpPr/>
          <p:nvPr/>
        </p:nvSpPr>
        <p:spPr>
          <a:xfrm>
            <a:off x="10983548" y="11001137"/>
            <a:ext cx="475958" cy="475957"/>
          </a:xfrm>
          <a:prstGeom prst="ellipse">
            <a:avLst/>
          </a:prstGeom>
          <a:solidFill>
            <a:srgbClr val="05FAA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96" name="Shape 1096"/>
          <p:cNvSpPr/>
          <p:nvPr/>
        </p:nvSpPr>
        <p:spPr>
          <a:xfrm>
            <a:off x="5524085" y="11459243"/>
            <a:ext cx="475958" cy="475958"/>
          </a:xfrm>
          <a:prstGeom prst="ellipse">
            <a:avLst/>
          </a:prstGeom>
          <a:solidFill>
            <a:srgbClr val="FDDB2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97" name="Shape 1097"/>
          <p:cNvSpPr/>
          <p:nvPr/>
        </p:nvSpPr>
        <p:spPr>
          <a:xfrm>
            <a:off x="7468058" y="11459243"/>
            <a:ext cx="475958" cy="475958"/>
          </a:xfrm>
          <a:prstGeom prst="ellipse">
            <a:avLst/>
          </a:prstGeom>
          <a:solidFill>
            <a:srgbClr val="929292">
              <a:alpha val="6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98" name="Shape 1098"/>
          <p:cNvSpPr>
            <a:spLocks noGrp="1"/>
          </p:cNvSpPr>
          <p:nvPr>
            <p:ph type="sldNum" sz="quarter" idx="2"/>
          </p:nvPr>
        </p:nvSpPr>
        <p:spPr>
          <a:xfrm>
            <a:off x="566335" y="423333"/>
            <a:ext cx="384049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1099" name="Shape 1099"/>
          <p:cNvSpPr/>
          <p:nvPr/>
        </p:nvSpPr>
        <p:spPr>
          <a:xfrm>
            <a:off x="1074885" y="2784824"/>
            <a:ext cx="9883070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Estudos relacionados com embalagens:</a:t>
            </a:r>
          </a:p>
        </p:txBody>
      </p:sp>
      <p:sp>
        <p:nvSpPr>
          <p:cNvPr id="1100" name="Shape 1100"/>
          <p:cNvSpPr/>
          <p:nvPr/>
        </p:nvSpPr>
        <p:spPr>
          <a:xfrm>
            <a:off x="1074885" y="3712441"/>
            <a:ext cx="8289033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40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Ecomodulação.</a:t>
            </a:r>
          </a:p>
          <a:p>
            <a:pPr algn="l" defTabSz="457200">
              <a:lnSpc>
                <a:spcPts val="40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Análise Ciclo de Vida de Embalagens.</a:t>
            </a:r>
          </a:p>
        </p:txBody>
      </p:sp>
      <p:sp>
        <p:nvSpPr>
          <p:cNvPr id="1101" name="Shape 1101"/>
          <p:cNvSpPr/>
          <p:nvPr/>
        </p:nvSpPr>
        <p:spPr>
          <a:xfrm>
            <a:off x="1074885" y="5490975"/>
            <a:ext cx="7064857" cy="1784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Projetos relativos a Processos de reciclagem e novos produtos/mercados:</a:t>
            </a:r>
          </a:p>
        </p:txBody>
      </p:sp>
      <p:sp>
        <p:nvSpPr>
          <p:cNvPr id="1102" name="Shape 1102"/>
          <p:cNvSpPr/>
          <p:nvPr/>
        </p:nvSpPr>
        <p:spPr>
          <a:xfrm>
            <a:off x="1074885" y="7450113"/>
            <a:ext cx="8289033" cy="1519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 fontScale="25000" lnSpcReduction="20000"/>
          </a:bodyPr>
          <a:lstStyle/>
          <a:p>
            <a:pPr algn="l" defTabSz="457200">
              <a:lnSpc>
                <a:spcPts val="40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Substituição de materiais de embalagens.</a:t>
            </a:r>
          </a:p>
          <a:p>
            <a:pPr algn="l" defTabSz="457200">
              <a:lnSpc>
                <a:spcPts val="40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Desenvolvimento de biopolímeros.</a:t>
            </a:r>
          </a:p>
          <a:p>
            <a:pPr algn="l" defTabSz="457200">
              <a:lnSpc>
                <a:spcPts val="40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Upcycling rPET.</a:t>
            </a:r>
          </a:p>
        </p:txBody>
      </p:sp>
      <p:sp>
        <p:nvSpPr>
          <p:cNvPr id="1103" name="Shape 1103"/>
          <p:cNvSpPr/>
          <p:nvPr/>
        </p:nvSpPr>
        <p:spPr>
          <a:xfrm>
            <a:off x="13606158" y="3848330"/>
            <a:ext cx="1343033" cy="1254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r">
              <a:lnSpc>
                <a:spcPct val="80000"/>
              </a:lnSpc>
              <a:defRPr sz="57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19</a:t>
            </a:r>
          </a:p>
        </p:txBody>
      </p:sp>
      <p:sp>
        <p:nvSpPr>
          <p:cNvPr id="1104" name="Shape 1104"/>
          <p:cNvSpPr/>
          <p:nvPr/>
        </p:nvSpPr>
        <p:spPr>
          <a:xfrm>
            <a:off x="16659367" y="5730864"/>
            <a:ext cx="1343033" cy="1254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r">
              <a:lnSpc>
                <a:spcPct val="80000"/>
              </a:lnSpc>
              <a:defRPr sz="57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13</a:t>
            </a:r>
          </a:p>
        </p:txBody>
      </p:sp>
      <p:sp>
        <p:nvSpPr>
          <p:cNvPr id="1105" name="Shape 1105"/>
          <p:cNvSpPr/>
          <p:nvPr/>
        </p:nvSpPr>
        <p:spPr>
          <a:xfrm>
            <a:off x="19696622" y="6383698"/>
            <a:ext cx="1343033" cy="1254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r">
              <a:lnSpc>
                <a:spcPct val="80000"/>
              </a:lnSpc>
              <a:defRPr sz="57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11</a:t>
            </a:r>
          </a:p>
        </p:txBody>
      </p:sp>
      <p:sp>
        <p:nvSpPr>
          <p:cNvPr id="1106" name="Shape 1106"/>
          <p:cNvSpPr/>
          <p:nvPr/>
        </p:nvSpPr>
        <p:spPr>
          <a:xfrm>
            <a:off x="22733877" y="9420953"/>
            <a:ext cx="1343033" cy="1254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r">
              <a:lnSpc>
                <a:spcPct val="80000"/>
              </a:lnSpc>
              <a:defRPr sz="57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1</a:t>
            </a:r>
          </a:p>
        </p:txBody>
      </p:sp>
      <p:sp>
        <p:nvSpPr>
          <p:cNvPr id="1107" name="Shape 1107"/>
          <p:cNvSpPr/>
          <p:nvPr/>
        </p:nvSpPr>
        <p:spPr>
          <a:xfrm>
            <a:off x="1074885" y="11062162"/>
            <a:ext cx="6218716" cy="49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3500"/>
              </a:lnSpc>
              <a:defRPr sz="18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Processos de reciclagem e novos produtos/mercados</a:t>
            </a:r>
          </a:p>
        </p:txBody>
      </p:sp>
      <p:sp>
        <p:nvSpPr>
          <p:cNvPr id="1108" name="Shape 1108"/>
          <p:cNvSpPr/>
          <p:nvPr/>
        </p:nvSpPr>
        <p:spPr>
          <a:xfrm>
            <a:off x="7386076" y="11062162"/>
            <a:ext cx="4225629" cy="49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3500"/>
              </a:lnSpc>
              <a:defRPr sz="18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Estudos e análise de desempenho</a:t>
            </a:r>
          </a:p>
        </p:txBody>
      </p:sp>
      <p:sp>
        <p:nvSpPr>
          <p:cNvPr id="1109" name="Shape 1109"/>
          <p:cNvSpPr/>
          <p:nvPr/>
        </p:nvSpPr>
        <p:spPr>
          <a:xfrm>
            <a:off x="1074885" y="11529170"/>
            <a:ext cx="4927860" cy="49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3500"/>
              </a:lnSpc>
              <a:defRPr sz="18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Processo de recolha/triagem e transporte</a:t>
            </a:r>
          </a:p>
        </p:txBody>
      </p:sp>
      <p:sp>
        <p:nvSpPr>
          <p:cNvPr id="1110" name="Shape 1110"/>
          <p:cNvSpPr/>
          <p:nvPr/>
        </p:nvSpPr>
        <p:spPr>
          <a:xfrm>
            <a:off x="6211289" y="11529170"/>
            <a:ext cx="4225629" cy="49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3500"/>
              </a:lnSpc>
              <a:defRPr sz="18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Novos fluxos festão de resíduos</a:t>
            </a:r>
          </a:p>
        </p:txBody>
      </p:sp>
      <p:sp>
        <p:nvSpPr>
          <p:cNvPr id="1111" name="Shape 1111"/>
          <p:cNvSpPr/>
          <p:nvPr/>
        </p:nvSpPr>
        <p:spPr>
          <a:xfrm>
            <a:off x="11603267" y="4465355"/>
            <a:ext cx="475958" cy="497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r" defTabSz="457200">
              <a:lnSpc>
                <a:spcPts val="3500"/>
              </a:lnSpc>
              <a:defRPr sz="1800" b="0">
                <a:solidFill>
                  <a:srgbClr val="92929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20</a:t>
            </a:r>
          </a:p>
        </p:txBody>
      </p:sp>
      <p:sp>
        <p:nvSpPr>
          <p:cNvPr id="1112" name="Shape 1112"/>
          <p:cNvSpPr/>
          <p:nvPr/>
        </p:nvSpPr>
        <p:spPr>
          <a:xfrm>
            <a:off x="11603267" y="5920097"/>
            <a:ext cx="475958" cy="49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r" defTabSz="457200">
              <a:lnSpc>
                <a:spcPts val="3500"/>
              </a:lnSpc>
              <a:defRPr sz="1800" b="0">
                <a:solidFill>
                  <a:srgbClr val="92929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15</a:t>
            </a:r>
          </a:p>
        </p:txBody>
      </p:sp>
      <p:sp>
        <p:nvSpPr>
          <p:cNvPr id="1113" name="Shape 1113"/>
          <p:cNvSpPr/>
          <p:nvPr/>
        </p:nvSpPr>
        <p:spPr>
          <a:xfrm>
            <a:off x="11603267" y="7374841"/>
            <a:ext cx="475958" cy="497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r" defTabSz="457200">
              <a:lnSpc>
                <a:spcPts val="3500"/>
              </a:lnSpc>
              <a:defRPr sz="1800" b="0">
                <a:solidFill>
                  <a:srgbClr val="92929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10</a:t>
            </a:r>
          </a:p>
        </p:txBody>
      </p:sp>
      <p:sp>
        <p:nvSpPr>
          <p:cNvPr id="1114" name="Shape 1114"/>
          <p:cNvSpPr/>
          <p:nvPr/>
        </p:nvSpPr>
        <p:spPr>
          <a:xfrm>
            <a:off x="11603267" y="8829583"/>
            <a:ext cx="475958" cy="497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r" defTabSz="457200">
              <a:lnSpc>
                <a:spcPts val="3500"/>
              </a:lnSpc>
              <a:defRPr sz="1800" b="0">
                <a:solidFill>
                  <a:srgbClr val="92929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5</a:t>
            </a:r>
          </a:p>
        </p:txBody>
      </p:sp>
      <p:sp>
        <p:nvSpPr>
          <p:cNvPr id="1115" name="Shape 1115"/>
          <p:cNvSpPr/>
          <p:nvPr/>
        </p:nvSpPr>
        <p:spPr>
          <a:xfrm>
            <a:off x="11603267" y="10284326"/>
            <a:ext cx="475958" cy="497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r" defTabSz="457200">
              <a:lnSpc>
                <a:spcPts val="3500"/>
              </a:lnSpc>
              <a:defRPr sz="1800" b="0">
                <a:solidFill>
                  <a:srgbClr val="929292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5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5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4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600"/>
                            </p:stCondLst>
                            <p:childTnLst>
                              <p:par>
                                <p:cTn id="38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5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238922 0.000000" pathEditMode="relative">
                                      <p:cBhvr>
                                        <p:cTn id="46" dur="2000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5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85857 0.000000" pathEditMode="relative">
                                      <p:cBhvr>
                                        <p:cTn id="56" dur="1000" fill="hold"/>
                                        <p:tgtEl>
                                          <p:spTgt spid="1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25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22379 0.000000" pathEditMode="relative">
                                      <p:cBhvr>
                                        <p:cTn id="66" dur="1000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5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84356 0.000000" pathEditMode="relative">
                                      <p:cBhvr>
                                        <p:cTn id="76" dur="1000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2" grpId="0" animBg="1" advAuto="0"/>
      <p:bldP spid="1094" grpId="0" animBg="1" advAuto="0"/>
      <p:bldP spid="1095" grpId="0" animBg="1" advAuto="0"/>
      <p:bldP spid="1096" grpId="0" animBg="1" advAuto="0"/>
      <p:bldP spid="1097" grpId="0" animBg="1" advAuto="0"/>
      <p:bldP spid="1099" grpId="0" animBg="1" advAuto="0"/>
      <p:bldP spid="1100" grpId="0" animBg="1" advAuto="0"/>
      <p:bldP spid="1101" grpId="0" animBg="1" advAuto="0"/>
      <p:bldP spid="1102" grpId="0" animBg="1" advAuto="0"/>
      <p:bldP spid="1103" grpId="0" animBg="1" advAuto="0"/>
      <p:bldP spid="1104" grpId="0" animBg="1" advAuto="0"/>
      <p:bldP spid="1105" grpId="0" animBg="1" advAuto="0"/>
      <p:bldP spid="1106" grpId="0" animBg="1" advAuto="0"/>
      <p:bldP spid="1107" grpId="0" animBg="1" advAuto="0"/>
      <p:bldP spid="1108" grpId="0" animBg="1" advAuto="0"/>
      <p:bldP spid="1109" grpId="0" animBg="1" advAuto="0"/>
      <p:bldP spid="1110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Shape 1117"/>
          <p:cNvSpPr/>
          <p:nvPr/>
        </p:nvSpPr>
        <p:spPr>
          <a:xfrm>
            <a:off x="1989576" y="2632425"/>
            <a:ext cx="13975642" cy="13975643"/>
          </a:xfrm>
          <a:prstGeom prst="ellips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18" name="Shape 1118"/>
          <p:cNvSpPr/>
          <p:nvPr/>
        </p:nvSpPr>
        <p:spPr>
          <a:xfrm>
            <a:off x="-6004484" y="-3699741"/>
            <a:ext cx="29963762" cy="29963763"/>
          </a:xfrm>
          <a:prstGeom prst="ellips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19" name="objetos-0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933219" y="2458479"/>
            <a:ext cx="12931683" cy="11638521"/>
          </a:xfrm>
          <a:prstGeom prst="rect">
            <a:avLst/>
          </a:prstGeom>
          <a:ln w="12700">
            <a:miter lim="400000"/>
          </a:ln>
        </p:spPr>
      </p:pic>
      <p:sp>
        <p:nvSpPr>
          <p:cNvPr id="1120" name="Shape 1120"/>
          <p:cNvSpPr>
            <a:spLocks noGrp="1"/>
          </p:cNvSpPr>
          <p:nvPr>
            <p:ph type="sldNum" sz="quarter" idx="2"/>
          </p:nvPr>
        </p:nvSpPr>
        <p:spPr>
          <a:xfrm>
            <a:off x="558791" y="423333"/>
            <a:ext cx="391593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1121" name="Shape 1121"/>
          <p:cNvSpPr/>
          <p:nvPr/>
        </p:nvSpPr>
        <p:spPr>
          <a:xfrm>
            <a:off x="1074885" y="2784824"/>
            <a:ext cx="7622254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I&amp;D em números</a:t>
            </a:r>
          </a:p>
          <a:p>
            <a:pPr algn="l">
              <a:defRPr b="0" spc="-119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(2017-2020)</a:t>
            </a:r>
          </a:p>
        </p:txBody>
      </p:sp>
      <p:sp>
        <p:nvSpPr>
          <p:cNvPr id="1122" name="Shape 1122"/>
          <p:cNvSpPr/>
          <p:nvPr/>
        </p:nvSpPr>
        <p:spPr>
          <a:xfrm>
            <a:off x="9147724" y="5805679"/>
            <a:ext cx="6088552" cy="1624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2 743 k€</a:t>
            </a:r>
          </a:p>
        </p:txBody>
      </p:sp>
      <p:sp>
        <p:nvSpPr>
          <p:cNvPr id="1123" name="Shape 1123"/>
          <p:cNvSpPr/>
          <p:nvPr/>
        </p:nvSpPr>
        <p:spPr>
          <a:xfrm>
            <a:off x="10140033" y="7473871"/>
            <a:ext cx="4103935" cy="267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lvl1pPr>
          </a:lstStyle>
          <a:p>
            <a:r>
              <a:t>Estudos e Projetos promovidos pela Sociedade Ponto Verde</a:t>
            </a:r>
          </a:p>
        </p:txBody>
      </p:sp>
      <p:sp>
        <p:nvSpPr>
          <p:cNvPr id="1124" name="Shape 1124"/>
          <p:cNvSpPr/>
          <p:nvPr/>
        </p:nvSpPr>
        <p:spPr>
          <a:xfrm>
            <a:off x="1841736" y="5805679"/>
            <a:ext cx="6088552" cy="1624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21</a:t>
            </a:r>
          </a:p>
        </p:txBody>
      </p:sp>
      <p:sp>
        <p:nvSpPr>
          <p:cNvPr id="1125" name="Shape 1125"/>
          <p:cNvSpPr/>
          <p:nvPr/>
        </p:nvSpPr>
        <p:spPr>
          <a:xfrm>
            <a:off x="2057046" y="7473871"/>
            <a:ext cx="5657933" cy="267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Candidaturas com</a:t>
            </a:r>
          </a:p>
          <a:p>
            <a:pPr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co-financiamento aprovado</a:t>
            </a:r>
          </a:p>
          <a:p>
            <a:pPr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endParaRPr/>
          </a:p>
          <a:p>
            <a:pPr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12 Crescimento Sustentável</a:t>
            </a:r>
          </a:p>
          <a:p>
            <a:pPr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9 Economia Circular</a:t>
            </a:r>
          </a:p>
        </p:txBody>
      </p:sp>
      <p:sp>
        <p:nvSpPr>
          <p:cNvPr id="1126" name="Shape 1126"/>
          <p:cNvSpPr/>
          <p:nvPr/>
        </p:nvSpPr>
        <p:spPr>
          <a:xfrm>
            <a:off x="16453711" y="5805679"/>
            <a:ext cx="6088552" cy="1624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2 441 k€</a:t>
            </a:r>
          </a:p>
        </p:txBody>
      </p:sp>
      <p:sp>
        <p:nvSpPr>
          <p:cNvPr id="1127" name="Shape 1127"/>
          <p:cNvSpPr/>
          <p:nvPr/>
        </p:nvSpPr>
        <p:spPr>
          <a:xfrm>
            <a:off x="16669022" y="7473871"/>
            <a:ext cx="5657933" cy="267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Investimento total</a:t>
            </a:r>
          </a:p>
          <a:p>
            <a:pPr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em inovação</a:t>
            </a:r>
          </a:p>
          <a:p>
            <a:pPr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endParaRPr/>
          </a:p>
          <a:p>
            <a:pPr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1 565 k€</a:t>
            </a:r>
          </a:p>
          <a:p>
            <a:pPr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Apoio financeiro SPV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51772 0.000000" pathEditMode="relative">
                                      <p:cBhvr>
                                        <p:cTn id="11" dur="800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5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772 0.000000 L 0.553856 0.000000" pathEditMode="relative">
                                      <p:cBhvr>
                                        <p:cTn id="23" dur="800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5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5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3856 0.000000 L 0.855939 0.000000" pathEditMode="relative">
                                      <p:cBhvr>
                                        <p:cTn id="35" dur="800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5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9" presetClass="entr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5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-1" presetClass="pat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855939 0.000000 L 0.553856 0.000000" pathEditMode="relative">
                                      <p:cBhvr>
                                        <p:cTn id="46" dur="800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" grpId="0" animBg="1" advAuto="0"/>
      <p:bldP spid="1118" grpId="0" animBg="1" advAuto="0"/>
      <p:bldP spid="1121" grpId="0" animBg="1" advAuto="0"/>
      <p:bldP spid="1122" grpId="0" animBg="1" advAuto="0"/>
      <p:bldP spid="1123" grpId="0" animBg="1" advAuto="0"/>
      <p:bldP spid="1124" grpId="0" animBg="1" advAuto="0"/>
      <p:bldP spid="1125" grpId="0" animBg="1" advAuto="0"/>
      <p:bldP spid="1126" grpId="0" animBg="1" advAuto="0"/>
      <p:bldP spid="1127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Shape 1129"/>
          <p:cNvSpPr>
            <a:spLocks noGrp="1"/>
          </p:cNvSpPr>
          <p:nvPr>
            <p:ph type="sldNum" sz="quarter" idx="2"/>
          </p:nvPr>
        </p:nvSpPr>
        <p:spPr>
          <a:xfrm>
            <a:off x="576622" y="423333"/>
            <a:ext cx="373762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1130" name="Shape 1130"/>
          <p:cNvSpPr/>
          <p:nvPr/>
        </p:nvSpPr>
        <p:spPr>
          <a:xfrm>
            <a:off x="1074885" y="7752956"/>
            <a:ext cx="11314878" cy="456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Como aceder</a:t>
            </a:r>
          </a:p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ao apoio</a:t>
            </a:r>
          </a:p>
          <a:p>
            <a:pPr algn="l"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financeiro?</a:t>
            </a:r>
          </a:p>
        </p:txBody>
      </p:sp>
      <p:sp>
        <p:nvSpPr>
          <p:cNvPr id="1131" name="Shape 1131"/>
          <p:cNvSpPr/>
          <p:nvPr/>
        </p:nvSpPr>
        <p:spPr>
          <a:xfrm>
            <a:off x="8646700" y="4148151"/>
            <a:ext cx="3927875" cy="267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lvl1pPr>
          </a:lstStyle>
          <a:p>
            <a:r>
              <a:t>Candidaturas abertas durante todo o ano</a:t>
            </a:r>
          </a:p>
        </p:txBody>
      </p:sp>
      <p:sp>
        <p:nvSpPr>
          <p:cNvPr id="1132" name="Shape 1132"/>
          <p:cNvSpPr/>
          <p:nvPr/>
        </p:nvSpPr>
        <p:spPr>
          <a:xfrm>
            <a:off x="0" y="9249009"/>
            <a:ext cx="8796933" cy="1"/>
          </a:xfrm>
          <a:prstGeom prst="line">
            <a:avLst/>
          </a:prstGeom>
          <a:ln w="19050">
            <a:solidFill>
              <a:srgbClr val="5E5E5E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33" name="Shape 1133"/>
          <p:cNvSpPr/>
          <p:nvPr/>
        </p:nvSpPr>
        <p:spPr>
          <a:xfrm>
            <a:off x="0" y="10739063"/>
            <a:ext cx="8796933" cy="1"/>
          </a:xfrm>
          <a:prstGeom prst="line">
            <a:avLst/>
          </a:prstGeom>
          <a:ln w="19050">
            <a:solidFill>
              <a:srgbClr val="5E5E5E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34" name="Shape 1134"/>
          <p:cNvSpPr/>
          <p:nvPr/>
        </p:nvSpPr>
        <p:spPr>
          <a:xfrm>
            <a:off x="0" y="12229119"/>
            <a:ext cx="8796933" cy="1"/>
          </a:xfrm>
          <a:prstGeom prst="line">
            <a:avLst/>
          </a:prstGeom>
          <a:ln w="19050">
            <a:solidFill>
              <a:srgbClr val="5E5E5E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35" name="Shape 1135"/>
          <p:cNvSpPr/>
          <p:nvPr/>
        </p:nvSpPr>
        <p:spPr>
          <a:xfrm>
            <a:off x="0" y="7758953"/>
            <a:ext cx="8796933" cy="1"/>
          </a:xfrm>
          <a:prstGeom prst="line">
            <a:avLst/>
          </a:prstGeom>
          <a:ln w="19050">
            <a:solidFill>
              <a:srgbClr val="5E5E5E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36" name="Shape 1136"/>
          <p:cNvSpPr/>
          <p:nvPr/>
        </p:nvSpPr>
        <p:spPr>
          <a:xfrm>
            <a:off x="16784251" y="4148151"/>
            <a:ext cx="3927874" cy="267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lvl1pPr>
          </a:lstStyle>
          <a:p>
            <a:r>
              <a:t>Processo candidatura simplificada</a:t>
            </a:r>
          </a:p>
        </p:txBody>
      </p:sp>
      <p:sp>
        <p:nvSpPr>
          <p:cNvPr id="1137" name="Shape 1137"/>
          <p:cNvSpPr/>
          <p:nvPr/>
        </p:nvSpPr>
        <p:spPr>
          <a:xfrm>
            <a:off x="12810883" y="9440543"/>
            <a:ext cx="3927874" cy="267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lvl1pPr>
          </a:lstStyle>
          <a:p>
            <a:r>
              <a:t>Estrutura ágil de avaliação de mérito</a:t>
            </a:r>
          </a:p>
        </p:txBody>
      </p:sp>
      <p:sp>
        <p:nvSpPr>
          <p:cNvPr id="1138" name="Shape 1138"/>
          <p:cNvSpPr/>
          <p:nvPr/>
        </p:nvSpPr>
        <p:spPr>
          <a:xfrm>
            <a:off x="18914047" y="9440543"/>
            <a:ext cx="3927874" cy="267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lvl1pPr>
          </a:lstStyle>
          <a:p>
            <a:r>
              <a:t>Decisão no prazo máximo de 90 dias</a:t>
            </a:r>
          </a:p>
        </p:txBody>
      </p:sp>
      <p:sp>
        <p:nvSpPr>
          <p:cNvPr id="1139" name="Shape 1139"/>
          <p:cNvSpPr/>
          <p:nvPr/>
        </p:nvSpPr>
        <p:spPr>
          <a:xfrm>
            <a:off x="8140375" y="2350603"/>
            <a:ext cx="4864325" cy="4864325"/>
          </a:xfrm>
          <a:prstGeom prst="ellipse">
            <a:avLst/>
          </a:prstGeom>
          <a:ln w="1905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40" name="Shape 1140"/>
          <p:cNvSpPr/>
          <p:nvPr/>
        </p:nvSpPr>
        <p:spPr>
          <a:xfrm>
            <a:off x="16182206" y="2350603"/>
            <a:ext cx="4864325" cy="4864325"/>
          </a:xfrm>
          <a:prstGeom prst="ellipse">
            <a:avLst/>
          </a:prstGeom>
          <a:ln w="1905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41" name="Shape 1141"/>
          <p:cNvSpPr/>
          <p:nvPr/>
        </p:nvSpPr>
        <p:spPr>
          <a:xfrm>
            <a:off x="12161291" y="7590996"/>
            <a:ext cx="4864325" cy="4864325"/>
          </a:xfrm>
          <a:prstGeom prst="ellipse">
            <a:avLst/>
          </a:prstGeom>
          <a:ln w="1905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42" name="Shape 1142"/>
          <p:cNvSpPr/>
          <p:nvPr/>
        </p:nvSpPr>
        <p:spPr>
          <a:xfrm>
            <a:off x="18222786" y="7590996"/>
            <a:ext cx="4864325" cy="4864325"/>
          </a:xfrm>
          <a:prstGeom prst="ellipse">
            <a:avLst/>
          </a:prstGeom>
          <a:ln w="19050">
            <a:solidFill>
              <a:srgbClr val="5E5E5E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5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5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5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5" dur="20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" grpId="0" animBg="1" advAuto="0"/>
      <p:bldP spid="1136" grpId="0" animBg="1" advAuto="0"/>
      <p:bldP spid="1137" grpId="0" animBg="1" advAuto="0"/>
      <p:bldP spid="1138" grpId="0" animBg="1" advAuto="0"/>
      <p:bldP spid="1139" grpId="0" animBg="1" advAuto="0"/>
      <p:bldP spid="1140" grpId="0" animBg="1" advAuto="0"/>
      <p:bldP spid="1141" grpId="0" animBg="1" advAuto="0"/>
      <p:bldP spid="1142" grpId="0" animBg="1" advAuto="0"/>
      <p:bldP spid="1142" grpId="1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Shape 1144"/>
          <p:cNvSpPr/>
          <p:nvPr/>
        </p:nvSpPr>
        <p:spPr>
          <a:xfrm>
            <a:off x="18725348" y="11034798"/>
            <a:ext cx="4671143" cy="163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Apresente a sua Candidatura!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Saiba mais em </a:t>
            </a:r>
            <a:r>
              <a:rPr b="1">
                <a:latin typeface="Source Code Pro"/>
                <a:ea typeface="Source Code Pro"/>
                <a:cs typeface="Source Code Pro"/>
                <a:sym typeface="Source Code Pro"/>
              </a:rPr>
              <a:t>pontoverdelab.pt</a:t>
            </a:r>
          </a:p>
        </p:txBody>
      </p:sp>
      <p:sp>
        <p:nvSpPr>
          <p:cNvPr id="1145" name="Shape 1145"/>
          <p:cNvSpPr>
            <a:spLocks noGrp="1"/>
          </p:cNvSpPr>
          <p:nvPr>
            <p:ph type="sldNum" sz="quarter" idx="2"/>
          </p:nvPr>
        </p:nvSpPr>
        <p:spPr>
          <a:xfrm>
            <a:off x="558562" y="423333"/>
            <a:ext cx="391822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1146" name="Shape 1146"/>
          <p:cNvSpPr/>
          <p:nvPr/>
        </p:nvSpPr>
        <p:spPr>
          <a:xfrm>
            <a:off x="1074885" y="2784824"/>
            <a:ext cx="9883070" cy="974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solidFill>
                  <a:srgbClr val="4696FF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O processo de candidatura</a:t>
            </a:r>
          </a:p>
        </p:txBody>
      </p:sp>
      <p:grpSp>
        <p:nvGrpSpPr>
          <p:cNvPr id="1149" name="Group 1149"/>
          <p:cNvGrpSpPr/>
          <p:nvPr/>
        </p:nvGrpSpPr>
        <p:grpSpPr>
          <a:xfrm>
            <a:off x="1074885" y="4341105"/>
            <a:ext cx="3969025" cy="3260385"/>
            <a:chOff x="0" y="0"/>
            <a:chExt cx="3969023" cy="3260384"/>
          </a:xfrm>
        </p:grpSpPr>
        <p:sp>
          <p:nvSpPr>
            <p:cNvPr id="1147" name="Shape 1147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148" name="Shape 1148"/>
            <p:cNvSpPr/>
            <p:nvPr/>
          </p:nvSpPr>
          <p:spPr>
            <a:xfrm>
              <a:off x="0" y="1628556"/>
              <a:ext cx="3969024" cy="1631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3700"/>
                </a:lnSpc>
                <a:defRPr spc="-119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Apresentação</a:t>
              </a:r>
            </a:p>
            <a:p>
              <a:pPr algn="l" defTabSz="457200">
                <a:lnSpc>
                  <a:spcPts val="3700"/>
                </a:lnSpc>
                <a:defRPr spc="-119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de candidatura</a:t>
              </a:r>
            </a:p>
          </p:txBody>
        </p:sp>
      </p:grpSp>
      <p:sp>
        <p:nvSpPr>
          <p:cNvPr id="1150" name="Shape 1150"/>
          <p:cNvSpPr/>
          <p:nvPr/>
        </p:nvSpPr>
        <p:spPr>
          <a:xfrm>
            <a:off x="1074885" y="8500603"/>
            <a:ext cx="3969025" cy="163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Preenchimento de formulário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Anexo técnico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Apresentação Resumo</a:t>
            </a:r>
          </a:p>
        </p:txBody>
      </p:sp>
      <p:sp>
        <p:nvSpPr>
          <p:cNvPr id="1151" name="Shape 1151"/>
          <p:cNvSpPr/>
          <p:nvPr/>
        </p:nvSpPr>
        <p:spPr>
          <a:xfrm>
            <a:off x="1074885" y="11435945"/>
            <a:ext cx="3969025" cy="163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</a:lstStyle>
          <a:p>
            <a:r>
              <a:t>90 dias</a:t>
            </a:r>
          </a:p>
        </p:txBody>
      </p:sp>
      <p:grpSp>
        <p:nvGrpSpPr>
          <p:cNvPr id="1154" name="Group 1154"/>
          <p:cNvGrpSpPr/>
          <p:nvPr/>
        </p:nvGrpSpPr>
        <p:grpSpPr>
          <a:xfrm>
            <a:off x="5487501" y="4341105"/>
            <a:ext cx="3969024" cy="3260385"/>
            <a:chOff x="0" y="0"/>
            <a:chExt cx="3969023" cy="3260384"/>
          </a:xfrm>
        </p:grpSpPr>
        <p:sp>
          <p:nvSpPr>
            <p:cNvPr id="1152" name="Shape 1152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153" name="Shape 1153"/>
            <p:cNvSpPr/>
            <p:nvPr/>
          </p:nvSpPr>
          <p:spPr>
            <a:xfrm>
              <a:off x="0" y="1628556"/>
              <a:ext cx="3969024" cy="1631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3700"/>
                </a:lnSpc>
                <a:defRPr spc="-119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Apreciação</a:t>
              </a:r>
            </a:p>
            <a:p>
              <a:pPr algn="l" defTabSz="457200">
                <a:lnSpc>
                  <a:spcPts val="3700"/>
                </a:lnSpc>
                <a:defRPr spc="-119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da candidatura</a:t>
              </a:r>
            </a:p>
          </p:txBody>
        </p:sp>
      </p:grpSp>
      <p:sp>
        <p:nvSpPr>
          <p:cNvPr id="1155" name="Shape 1155"/>
          <p:cNvSpPr/>
          <p:nvPr/>
        </p:nvSpPr>
        <p:spPr>
          <a:xfrm>
            <a:off x="5487501" y="8500603"/>
            <a:ext cx="3969024" cy="163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Comissão Ad-hoc (interna)</a:t>
            </a:r>
          </a:p>
        </p:txBody>
      </p:sp>
      <p:grpSp>
        <p:nvGrpSpPr>
          <p:cNvPr id="1158" name="Group 1158"/>
          <p:cNvGrpSpPr/>
          <p:nvPr/>
        </p:nvGrpSpPr>
        <p:grpSpPr>
          <a:xfrm>
            <a:off x="9900117" y="4341105"/>
            <a:ext cx="3969024" cy="3260385"/>
            <a:chOff x="0" y="0"/>
            <a:chExt cx="3969023" cy="3260384"/>
          </a:xfrm>
        </p:grpSpPr>
        <p:sp>
          <p:nvSpPr>
            <p:cNvPr id="1156" name="Shape 1156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157" name="Shape 1157"/>
            <p:cNvSpPr/>
            <p:nvPr/>
          </p:nvSpPr>
          <p:spPr>
            <a:xfrm>
              <a:off x="0" y="1628556"/>
              <a:ext cx="3969024" cy="1631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3700"/>
                </a:lnSpc>
                <a:defRPr spc="-119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Decisão</a:t>
              </a:r>
            </a:p>
            <a:p>
              <a:pPr algn="l" defTabSz="457200">
                <a:lnSpc>
                  <a:spcPts val="3700"/>
                </a:lnSpc>
                <a:defRPr spc="-119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de aprovação</a:t>
              </a:r>
            </a:p>
          </p:txBody>
        </p:sp>
      </p:grpSp>
      <p:sp>
        <p:nvSpPr>
          <p:cNvPr id="1159" name="Shape 1159"/>
          <p:cNvSpPr/>
          <p:nvPr/>
        </p:nvSpPr>
        <p:spPr>
          <a:xfrm>
            <a:off x="9900117" y="8500603"/>
            <a:ext cx="3969024" cy="163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Decisão CEO/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Administradora Delegada</a:t>
            </a:r>
          </a:p>
        </p:txBody>
      </p:sp>
      <p:grpSp>
        <p:nvGrpSpPr>
          <p:cNvPr id="1162" name="Group 1162"/>
          <p:cNvGrpSpPr/>
          <p:nvPr/>
        </p:nvGrpSpPr>
        <p:grpSpPr>
          <a:xfrm>
            <a:off x="14312732" y="4341105"/>
            <a:ext cx="3969024" cy="3260385"/>
            <a:chOff x="0" y="0"/>
            <a:chExt cx="3969023" cy="3260384"/>
          </a:xfrm>
        </p:grpSpPr>
        <p:sp>
          <p:nvSpPr>
            <p:cNvPr id="1160" name="Shape 1160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161" name="Shape 1161"/>
            <p:cNvSpPr/>
            <p:nvPr/>
          </p:nvSpPr>
          <p:spPr>
            <a:xfrm>
              <a:off x="0" y="1628556"/>
              <a:ext cx="3969024" cy="1631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3700"/>
                </a:lnSpc>
                <a:defRPr spc="-119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Contratualização</a:t>
              </a:r>
            </a:p>
          </p:txBody>
        </p:sp>
      </p:grpSp>
      <p:sp>
        <p:nvSpPr>
          <p:cNvPr id="1163" name="Shape 1163"/>
          <p:cNvSpPr/>
          <p:nvPr/>
        </p:nvSpPr>
        <p:spPr>
          <a:xfrm>
            <a:off x="14312732" y="8500603"/>
            <a:ext cx="3969024" cy="163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Protocolo</a:t>
            </a:r>
          </a:p>
        </p:txBody>
      </p:sp>
      <p:grpSp>
        <p:nvGrpSpPr>
          <p:cNvPr id="1166" name="Group 1166"/>
          <p:cNvGrpSpPr/>
          <p:nvPr/>
        </p:nvGrpSpPr>
        <p:grpSpPr>
          <a:xfrm>
            <a:off x="18725348" y="4341105"/>
            <a:ext cx="3969024" cy="3260385"/>
            <a:chOff x="0" y="0"/>
            <a:chExt cx="3969023" cy="3260384"/>
          </a:xfrm>
        </p:grpSpPr>
        <p:sp>
          <p:nvSpPr>
            <p:cNvPr id="1164" name="Shape 1164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165" name="Shape 1165"/>
            <p:cNvSpPr/>
            <p:nvPr/>
          </p:nvSpPr>
          <p:spPr>
            <a:xfrm>
              <a:off x="0" y="1628556"/>
              <a:ext cx="3969024" cy="1631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3700"/>
                </a:lnSpc>
                <a:defRPr spc="-119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Monitorização</a:t>
              </a:r>
            </a:p>
          </p:txBody>
        </p:sp>
      </p:grpSp>
      <p:sp>
        <p:nvSpPr>
          <p:cNvPr id="1167" name="Shape 1167"/>
          <p:cNvSpPr/>
          <p:nvPr/>
        </p:nvSpPr>
        <p:spPr>
          <a:xfrm>
            <a:off x="18725348" y="8500603"/>
            <a:ext cx="3969024" cy="163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Indicadores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Relatórios intercalares e final</a:t>
            </a:r>
          </a:p>
        </p:txBody>
      </p:sp>
      <p:sp>
        <p:nvSpPr>
          <p:cNvPr id="1168" name="Shape 1168"/>
          <p:cNvSpPr/>
          <p:nvPr/>
        </p:nvSpPr>
        <p:spPr>
          <a:xfrm>
            <a:off x="1179578" y="7746253"/>
            <a:ext cx="23204421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69" name="Shape 1169"/>
          <p:cNvSpPr/>
          <p:nvPr/>
        </p:nvSpPr>
        <p:spPr>
          <a:xfrm flipV="1">
            <a:off x="1179578" y="7746253"/>
            <a:ext cx="3967027" cy="1"/>
          </a:xfrm>
          <a:prstGeom prst="line">
            <a:avLst/>
          </a:prstGeom>
          <a:ln w="50800">
            <a:solidFill>
              <a:srgbClr val="4696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70" name="Shape 1170"/>
          <p:cNvSpPr/>
          <p:nvPr/>
        </p:nvSpPr>
        <p:spPr>
          <a:xfrm>
            <a:off x="-348690" y="3963354"/>
            <a:ext cx="14167031" cy="7243615"/>
          </a:xfrm>
          <a:prstGeom prst="rect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1173" name="Group 1173"/>
          <p:cNvGrpSpPr/>
          <p:nvPr/>
        </p:nvGrpSpPr>
        <p:grpSpPr>
          <a:xfrm>
            <a:off x="1074885" y="4341105"/>
            <a:ext cx="3969025" cy="3260385"/>
            <a:chOff x="0" y="0"/>
            <a:chExt cx="3969023" cy="3260384"/>
          </a:xfrm>
        </p:grpSpPr>
        <p:sp>
          <p:nvSpPr>
            <p:cNvPr id="1171" name="Shape 1171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172" name="Shape 1172"/>
            <p:cNvSpPr/>
            <p:nvPr/>
          </p:nvSpPr>
          <p:spPr>
            <a:xfrm>
              <a:off x="0" y="1628556"/>
              <a:ext cx="3969024" cy="1631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3700"/>
                </a:lnSpc>
                <a:defRPr spc="-119"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Apresentação</a:t>
              </a:r>
            </a:p>
            <a:p>
              <a:pPr algn="l" defTabSz="457200">
                <a:lnSpc>
                  <a:spcPts val="3700"/>
                </a:lnSpc>
                <a:defRPr spc="-119"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de candidatura</a:t>
              </a:r>
            </a:p>
          </p:txBody>
        </p:sp>
      </p:grpSp>
      <p:grpSp>
        <p:nvGrpSpPr>
          <p:cNvPr id="1176" name="Group 1176"/>
          <p:cNvGrpSpPr/>
          <p:nvPr/>
        </p:nvGrpSpPr>
        <p:grpSpPr>
          <a:xfrm>
            <a:off x="5487501" y="4341105"/>
            <a:ext cx="3969024" cy="3260385"/>
            <a:chOff x="0" y="0"/>
            <a:chExt cx="3969023" cy="3260384"/>
          </a:xfrm>
        </p:grpSpPr>
        <p:sp>
          <p:nvSpPr>
            <p:cNvPr id="1174" name="Shape 1174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175" name="Shape 1175"/>
            <p:cNvSpPr/>
            <p:nvPr/>
          </p:nvSpPr>
          <p:spPr>
            <a:xfrm>
              <a:off x="0" y="1628556"/>
              <a:ext cx="3969024" cy="1631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3700"/>
                </a:lnSpc>
                <a:defRPr spc="-119"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Apreciação</a:t>
              </a:r>
            </a:p>
            <a:p>
              <a:pPr algn="l" defTabSz="457200">
                <a:lnSpc>
                  <a:spcPts val="3700"/>
                </a:lnSpc>
                <a:defRPr spc="-119"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da candidatura</a:t>
              </a:r>
            </a:p>
          </p:txBody>
        </p:sp>
      </p:grpSp>
      <p:grpSp>
        <p:nvGrpSpPr>
          <p:cNvPr id="1179" name="Group 1179"/>
          <p:cNvGrpSpPr/>
          <p:nvPr/>
        </p:nvGrpSpPr>
        <p:grpSpPr>
          <a:xfrm>
            <a:off x="9900117" y="4341105"/>
            <a:ext cx="3969024" cy="3260385"/>
            <a:chOff x="0" y="0"/>
            <a:chExt cx="3969023" cy="3260384"/>
          </a:xfrm>
        </p:grpSpPr>
        <p:sp>
          <p:nvSpPr>
            <p:cNvPr id="1177" name="Shape 1177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178" name="Shape 1178"/>
            <p:cNvSpPr/>
            <p:nvPr/>
          </p:nvSpPr>
          <p:spPr>
            <a:xfrm>
              <a:off x="0" y="1628556"/>
              <a:ext cx="3969024" cy="1631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457200">
                <a:lnSpc>
                  <a:spcPts val="3700"/>
                </a:lnSpc>
                <a:defRPr spc="-119"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Decisão</a:t>
              </a:r>
            </a:p>
            <a:p>
              <a:pPr algn="l" defTabSz="457200">
                <a:lnSpc>
                  <a:spcPts val="3700"/>
                </a:lnSpc>
                <a:defRPr spc="-119">
                  <a:latin typeface="Source Code Pro"/>
                  <a:ea typeface="Source Code Pro"/>
                  <a:cs typeface="Source Code Pro"/>
                  <a:sym typeface="Source Code Pro"/>
                </a:defRPr>
              </a:pPr>
              <a:r>
                <a:t>de aprovação</a:t>
              </a:r>
            </a:p>
          </p:txBody>
        </p:sp>
      </p:grpSp>
      <p:grpSp>
        <p:nvGrpSpPr>
          <p:cNvPr id="1182" name="Group 1182"/>
          <p:cNvGrpSpPr/>
          <p:nvPr/>
        </p:nvGrpSpPr>
        <p:grpSpPr>
          <a:xfrm>
            <a:off x="14312732" y="4341105"/>
            <a:ext cx="3969024" cy="3260385"/>
            <a:chOff x="0" y="0"/>
            <a:chExt cx="3969023" cy="3260384"/>
          </a:xfrm>
        </p:grpSpPr>
        <p:sp>
          <p:nvSpPr>
            <p:cNvPr id="1180" name="Shape 1180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181" name="Shape 1181"/>
            <p:cNvSpPr/>
            <p:nvPr/>
          </p:nvSpPr>
          <p:spPr>
            <a:xfrm>
              <a:off x="0" y="1628556"/>
              <a:ext cx="3969024" cy="1631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3700"/>
                </a:lnSpc>
                <a:defRPr spc="-119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Contratualização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63604 0.000000" pathEditMode="relative">
                                      <p:cBhvr>
                                        <p:cTn id="29" dur="5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5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5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604 0.000000 L 0.352335 0.000000" pathEditMode="relative">
                                      <p:cBhvr>
                                        <p:cTn id="47" dur="75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25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5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2335 0.000000 L 0.532354 0.000000" pathEditMode="relative">
                                      <p:cBhvr>
                                        <p:cTn id="65" dur="75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5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5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2354 0.000000 L 0.717250 0.000000" pathEditMode="relative">
                                      <p:cBhvr>
                                        <p:cTn id="83" dur="75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"/>
                            </p:stCondLst>
                            <p:childTnLst>
                              <p:par>
                                <p:cTn id="85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25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25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25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9" presetClass="entr" fill="hold" grpId="0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25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" grpId="0" animBg="1" advAuto="0"/>
      <p:bldP spid="1146" grpId="0" animBg="1" advAuto="0"/>
      <p:bldP spid="1149" grpId="0" animBg="1" advAuto="0"/>
      <p:bldP spid="1149" grpId="1" animBg="1" advAuto="0"/>
      <p:bldP spid="1150" grpId="0" animBg="1" advAuto="0"/>
      <p:bldP spid="1151" grpId="0" animBg="1" advAuto="0"/>
      <p:bldP spid="1154" grpId="0" animBg="1" advAuto="0"/>
      <p:bldP spid="1154" grpId="1" animBg="1" advAuto="0"/>
      <p:bldP spid="1155" grpId="0" animBg="1" advAuto="0"/>
      <p:bldP spid="1158" grpId="0" animBg="1" advAuto="0"/>
      <p:bldP spid="1158" grpId="1" animBg="1" advAuto="0"/>
      <p:bldP spid="1159" grpId="0" animBg="1" advAuto="0"/>
      <p:bldP spid="1162" grpId="0" animBg="1" advAuto="0"/>
      <p:bldP spid="1162" grpId="1" animBg="1" advAuto="0"/>
      <p:bldP spid="1163" grpId="0" animBg="1" advAuto="0"/>
      <p:bldP spid="1166" grpId="0" animBg="1" advAuto="0"/>
      <p:bldP spid="1167" grpId="0" animBg="1" advAuto="0"/>
      <p:bldP spid="1169" grpId="0" animBg="1" advAuto="0"/>
      <p:bldP spid="1170" grpId="0" animBg="1" advAuto="0"/>
      <p:bldP spid="1173" grpId="0" animBg="1" advAuto="0"/>
      <p:bldP spid="1176" grpId="0" animBg="1" advAuto="0"/>
      <p:bldP spid="1179" grpId="0" animBg="1" advAuto="0"/>
      <p:bldP spid="1182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Shape 1184"/>
          <p:cNvSpPr>
            <a:spLocks noGrp="1"/>
          </p:cNvSpPr>
          <p:nvPr>
            <p:ph type="sldNum" sz="quarter" idx="2"/>
          </p:nvPr>
        </p:nvSpPr>
        <p:spPr>
          <a:xfrm>
            <a:off x="558791" y="423333"/>
            <a:ext cx="391593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1185" name="Shape 1185"/>
          <p:cNvSpPr/>
          <p:nvPr/>
        </p:nvSpPr>
        <p:spPr>
          <a:xfrm>
            <a:off x="12763119" y="9312623"/>
            <a:ext cx="10510043" cy="3604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Exemplos</a:t>
            </a:r>
          </a:p>
          <a:p>
            <a: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de </a:t>
            </a:r>
            <a:r>
              <a:rPr>
                <a:solidFill>
                  <a:srgbClr val="4696FF"/>
                </a:solidFill>
              </a:rPr>
              <a:t>projetos</a:t>
            </a:r>
          </a:p>
        </p:txBody>
      </p:sp>
      <p:sp>
        <p:nvSpPr>
          <p:cNvPr id="1186" name="Shape 1186"/>
          <p:cNvSpPr/>
          <p:nvPr/>
        </p:nvSpPr>
        <p:spPr>
          <a:xfrm>
            <a:off x="1074885" y="9998423"/>
            <a:ext cx="2841095" cy="731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MÓDULO 2</a:t>
            </a:r>
          </a:p>
        </p:txBody>
      </p:sp>
      <p:sp>
        <p:nvSpPr>
          <p:cNvPr id="1187" name="Shape 1187"/>
          <p:cNvSpPr/>
          <p:nvPr/>
        </p:nvSpPr>
        <p:spPr>
          <a:xfrm>
            <a:off x="1074885" y="10654590"/>
            <a:ext cx="7176028" cy="1221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Inovação: a melhor solução</a:t>
            </a:r>
          </a:p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para mudar o futuro.</a:t>
            </a:r>
          </a:p>
        </p:txBody>
      </p:sp>
      <p:sp>
        <p:nvSpPr>
          <p:cNvPr id="1188" name="Shape 1188"/>
          <p:cNvSpPr/>
          <p:nvPr/>
        </p:nvSpPr>
        <p:spPr>
          <a:xfrm>
            <a:off x="1179578" y="12217400"/>
            <a:ext cx="23204421" cy="0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5" grpId="0" animBg="1" advAuto="0"/>
      <p:bldP spid="1186" grpId="0" animBg="1" advAuto="0"/>
      <p:bldP spid="1187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>
            <a:spLocks noGrp="1"/>
          </p:cNvSpPr>
          <p:nvPr>
            <p:ph type="sldNum" sz="quarter" idx="2"/>
          </p:nvPr>
        </p:nvSpPr>
        <p:spPr>
          <a:xfrm>
            <a:off x="695494" y="423333"/>
            <a:ext cx="254890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651" name="bola_Prancheta 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945378" y="4741345"/>
            <a:ext cx="11006896" cy="8974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2" name="Imagem 4">
            <a:extLst>
              <a:ext uri="{FF2B5EF4-FFF2-40B4-BE49-F238E27FC236}">
                <a16:creationId xmlns:a16="http://schemas.microsoft.com/office/drawing/2014/main" id="{83C8C81D-3A55-41B0-9AC1-566A2D421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69" y="2654927"/>
            <a:ext cx="16615411" cy="981419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7074964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833271 0.000000" pathEditMode="relative">
                                      <p:cBhvr>
                                        <p:cTn id="6" dur="2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33271 0.000000 L 1.128583 0.000000" pathEditMode="relative">
                                      <p:cBhvr>
                                        <p:cTn id="10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123" y="2344384"/>
            <a:ext cx="11020977" cy="9584251"/>
          </a:xfrm>
          <a:prstGeom prst="rect">
            <a:avLst/>
          </a:prstGeom>
          <a:ln w="12700">
            <a:miter lim="400000"/>
          </a:ln>
        </p:spPr>
      </p:pic>
      <p:sp>
        <p:nvSpPr>
          <p:cNvPr id="1191" name="Shape 1191"/>
          <p:cNvSpPr>
            <a:spLocks noGrp="1"/>
          </p:cNvSpPr>
          <p:nvPr>
            <p:ph type="sldNum" sz="quarter" idx="2"/>
          </p:nvPr>
        </p:nvSpPr>
        <p:spPr>
          <a:xfrm>
            <a:off x="541417" y="423333"/>
            <a:ext cx="408967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sp>
        <p:nvSpPr>
          <p:cNvPr id="1192" name="Shape 1192"/>
          <p:cNvSpPr/>
          <p:nvPr/>
        </p:nvSpPr>
        <p:spPr>
          <a:xfrm>
            <a:off x="1074885" y="2784824"/>
            <a:ext cx="7084108" cy="126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pc="-119">
                <a:solidFill>
                  <a:srgbClr val="4696FF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Investigação &amp; Desenvolvimento</a:t>
            </a:r>
          </a:p>
          <a:p>
            <a:pPr algn="l">
              <a:defRPr spc="-119">
                <a:solidFill>
                  <a:srgbClr val="4696FF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e Inovação na SPV</a:t>
            </a:r>
          </a:p>
        </p:txBody>
      </p:sp>
      <p:sp>
        <p:nvSpPr>
          <p:cNvPr id="1193" name="Shape 1193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94" name="Shape 1194"/>
          <p:cNvSpPr/>
          <p:nvPr/>
        </p:nvSpPr>
        <p:spPr>
          <a:xfrm>
            <a:off x="1036785" y="4014057"/>
            <a:ext cx="9771260" cy="2975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Projetos desenvolvidos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em 2017-2020</a:t>
            </a:r>
          </a:p>
        </p:txBody>
      </p:sp>
      <p:sp>
        <p:nvSpPr>
          <p:cNvPr id="1195" name="Shape 1195"/>
          <p:cNvSpPr/>
          <p:nvPr/>
        </p:nvSpPr>
        <p:spPr>
          <a:xfrm>
            <a:off x="16834226" y="3212434"/>
            <a:ext cx="4671144" cy="799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3300"/>
              </a:lnSpc>
              <a:defRPr sz="2700" spc="-107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pPr>
              <a:defRPr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 b="1">
                <a:latin typeface="Source Code Pro"/>
                <a:ea typeface="Source Code Pro"/>
                <a:cs typeface="Source Code Pro"/>
                <a:sym typeface="Source Code Pro"/>
              </a:rPr>
              <a:t>Distribuição</a:t>
            </a:r>
          </a:p>
        </p:txBody>
      </p:sp>
      <p:sp>
        <p:nvSpPr>
          <p:cNvPr id="1196" name="Shape 1196"/>
          <p:cNvSpPr/>
          <p:nvPr/>
        </p:nvSpPr>
        <p:spPr>
          <a:xfrm>
            <a:off x="18123627" y="6736796"/>
            <a:ext cx="4671143" cy="799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3300"/>
              </a:lnSpc>
              <a:defRPr sz="2700" spc="-107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pPr>
              <a:defRPr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 b="1">
                <a:latin typeface="Source Code Pro"/>
                <a:ea typeface="Source Code Pro"/>
                <a:cs typeface="Source Code Pro"/>
                <a:sym typeface="Source Code Pro"/>
              </a:rPr>
              <a:t>Consumidores</a:t>
            </a:r>
          </a:p>
        </p:txBody>
      </p:sp>
      <p:sp>
        <p:nvSpPr>
          <p:cNvPr id="1197" name="Shape 1197"/>
          <p:cNvSpPr/>
          <p:nvPr/>
        </p:nvSpPr>
        <p:spPr>
          <a:xfrm>
            <a:off x="16834226" y="9945971"/>
            <a:ext cx="4671144" cy="140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3300"/>
              </a:lnSpc>
              <a:defRPr sz="2700" spc="-107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pPr>
              <a:defRPr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 b="1">
                <a:latin typeface="Source Code Pro"/>
                <a:ea typeface="Source Code Pro"/>
                <a:cs typeface="Source Code Pro"/>
                <a:sym typeface="Source Code Pro"/>
              </a:rPr>
              <a:t>Deposição Seletiva</a:t>
            </a:r>
          </a:p>
        </p:txBody>
      </p:sp>
      <p:sp>
        <p:nvSpPr>
          <p:cNvPr id="1198" name="Shape 1198"/>
          <p:cNvSpPr/>
          <p:nvPr/>
        </p:nvSpPr>
        <p:spPr>
          <a:xfrm>
            <a:off x="1667158" y="6564260"/>
            <a:ext cx="4671143" cy="114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r" defTabSz="457200">
              <a:lnSpc>
                <a:spcPts val="3300"/>
              </a:lnSpc>
              <a:defRPr sz="2700" spc="-107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pPr>
              <a:defRPr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 b="1">
                <a:latin typeface="Source Code Pro"/>
                <a:ea typeface="Source Code Pro"/>
                <a:cs typeface="Source Code Pro"/>
                <a:sym typeface="Source Code Pro"/>
              </a:rPr>
              <a:t>Embaladores e/ou Importadores</a:t>
            </a:r>
          </a:p>
        </p:txBody>
      </p:sp>
      <p:sp>
        <p:nvSpPr>
          <p:cNvPr id="1199" name="Shape 1199"/>
          <p:cNvSpPr/>
          <p:nvPr/>
        </p:nvSpPr>
        <p:spPr>
          <a:xfrm>
            <a:off x="2927905" y="9695626"/>
            <a:ext cx="4671143" cy="114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r" defTabSz="457200">
              <a:lnSpc>
                <a:spcPts val="3300"/>
              </a:lnSpc>
              <a:defRPr sz="2700" b="0" spc="-107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 b="1">
                <a:latin typeface="Source Code Pro"/>
                <a:ea typeface="Source Code Pro"/>
                <a:cs typeface="Source Code Pro"/>
                <a:sym typeface="Source Code Pro"/>
              </a:rPr>
              <a:t>Reciclagem</a:t>
            </a:r>
          </a:p>
          <a:p>
            <a:pPr algn="r" defTabSz="457200">
              <a:lnSpc>
                <a:spcPts val="3300"/>
              </a:lnSpc>
              <a:defRPr sz="2700" b="0" spc="-107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 b="1">
                <a:latin typeface="Source Code Pro"/>
                <a:ea typeface="Source Code Pro"/>
                <a:cs typeface="Source Code Pro"/>
                <a:sym typeface="Source Code Pro"/>
              </a:rPr>
              <a:t>matérias-primas</a:t>
            </a:r>
          </a:p>
        </p:txBody>
      </p:sp>
      <p:sp>
        <p:nvSpPr>
          <p:cNvPr id="1200" name="Shape 1200"/>
          <p:cNvSpPr/>
          <p:nvPr/>
        </p:nvSpPr>
        <p:spPr>
          <a:xfrm>
            <a:off x="9856428" y="12572632"/>
            <a:ext cx="4671144" cy="799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defTabSz="457200">
              <a:lnSpc>
                <a:spcPts val="3300"/>
              </a:lnSpc>
              <a:defRPr sz="2700" spc="-107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pPr>
              <a:defRPr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 b="1">
                <a:latin typeface="Source Code Pro"/>
                <a:ea typeface="Source Code Pro"/>
                <a:cs typeface="Source Code Pro"/>
                <a:sym typeface="Source Code Pro"/>
              </a:rPr>
              <a:t>Recolha e Triagem</a:t>
            </a:r>
          </a:p>
        </p:txBody>
      </p:sp>
      <p:pic>
        <p:nvPicPr>
          <p:cNvPr id="1201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8584" y="2814060"/>
            <a:ext cx="1387476" cy="1392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2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6324" y="6244328"/>
            <a:ext cx="1387476" cy="1392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3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8584" y="9533281"/>
            <a:ext cx="1387476" cy="139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4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8262" y="11073742"/>
            <a:ext cx="1387476" cy="139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5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0327" y="9520581"/>
            <a:ext cx="1387476" cy="139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6" name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1966" y="6177168"/>
            <a:ext cx="1387476" cy="1392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7" name="objeto1_Prancheta 1 cópia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7124" y="1756696"/>
            <a:ext cx="9889751" cy="10202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8" name="lata_Prancheta 1 cópia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45611" y="2789336"/>
            <a:ext cx="5092779" cy="81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9" name="objeto3_Prancheta 1 cópia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90101" y="3030651"/>
            <a:ext cx="4747819" cy="6332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5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5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5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25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25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5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0" grpId="0" animBg="1" advAuto="0"/>
      <p:bldP spid="1192" grpId="0" animBg="1" advAuto="0"/>
      <p:bldP spid="1194" grpId="0" animBg="1" advAuto="0"/>
      <p:bldP spid="1195" grpId="0" animBg="1" advAuto="0"/>
      <p:bldP spid="1196" grpId="0" animBg="1" advAuto="0"/>
      <p:bldP spid="1197" grpId="0" animBg="1" advAuto="0"/>
      <p:bldP spid="1198" grpId="0" animBg="1" advAuto="0"/>
      <p:bldP spid="1199" grpId="0" animBg="1" advAuto="0"/>
      <p:bldP spid="1200" grpId="0" animBg="1" advAuto="0"/>
      <p:bldP spid="1201" grpId="0" animBg="1" advAuto="0"/>
      <p:bldP spid="1202" grpId="0" animBg="1" advAuto="0"/>
      <p:bldP spid="1203" grpId="0" animBg="1" advAuto="0"/>
      <p:bldP spid="1204" grpId="0" animBg="1" advAuto="0"/>
      <p:bldP spid="1205" grpId="0" animBg="1" advAuto="0"/>
      <p:bldP spid="1206" grpId="0" animBg="1" advAuto="0"/>
      <p:bldP spid="1208" grpId="0" animBg="1" advAuto="0"/>
      <p:bldP spid="1209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" name="objeto1_Prancheta 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08" y="0"/>
            <a:ext cx="7379537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2" name="objeto1_Prancheta 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46261" y="0"/>
            <a:ext cx="8697032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3" name="objeto2_Prancheta 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1679" y="0"/>
            <a:ext cx="966464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4" name="Shape 1214"/>
          <p:cNvSpPr>
            <a:spLocks noGrp="1"/>
          </p:cNvSpPr>
          <p:nvPr>
            <p:ph type="sldNum" sz="quarter" idx="2"/>
          </p:nvPr>
        </p:nvSpPr>
        <p:spPr>
          <a:xfrm>
            <a:off x="591709" y="423333"/>
            <a:ext cx="358675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sp>
        <p:nvSpPr>
          <p:cNvPr id="1215" name="Shape 1215"/>
          <p:cNvSpPr/>
          <p:nvPr/>
        </p:nvSpPr>
        <p:spPr>
          <a:xfrm>
            <a:off x="1074885" y="5858502"/>
            <a:ext cx="6766215" cy="3911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Crescimento Sustentável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OCEANWISE</a:t>
            </a:r>
          </a:p>
        </p:txBody>
      </p:sp>
      <p:sp>
        <p:nvSpPr>
          <p:cNvPr id="1216" name="Shape 1216"/>
          <p:cNvSpPr/>
          <p:nvPr/>
        </p:nvSpPr>
        <p:spPr>
          <a:xfrm>
            <a:off x="8605985" y="5858502"/>
            <a:ext cx="6766215" cy="3911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Crescimento Sustentável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Análise viabilidade RS Outros Materiais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Inquérito Nacional de RU e RE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endParaRPr/>
          </a:p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Economia Circular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RESHAPE IT (Educação Ambiental)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OCEANWISE</a:t>
            </a:r>
          </a:p>
        </p:txBody>
      </p:sp>
      <p:sp>
        <p:nvSpPr>
          <p:cNvPr id="1217" name="Shape 1217"/>
          <p:cNvSpPr/>
          <p:nvPr/>
        </p:nvSpPr>
        <p:spPr>
          <a:xfrm>
            <a:off x="16537396" y="5858502"/>
            <a:ext cx="6549077" cy="3911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Crescimento Sustentável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Trash4Goods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Análise viabilidade RS Outros Materiais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endParaRPr/>
          </a:p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Economia Circular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CIRCULAR SIM TECH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OCEANWISE</a:t>
            </a:r>
          </a:p>
        </p:txBody>
      </p:sp>
      <p:sp>
        <p:nvSpPr>
          <p:cNvPr id="1218" name="Shape 1218"/>
          <p:cNvSpPr/>
          <p:nvPr/>
        </p:nvSpPr>
        <p:spPr>
          <a:xfrm>
            <a:off x="1074885" y="4847864"/>
            <a:ext cx="6766215" cy="107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Distribuição</a:t>
            </a:r>
          </a:p>
        </p:txBody>
      </p:sp>
      <p:sp>
        <p:nvSpPr>
          <p:cNvPr id="1219" name="Shape 1219"/>
          <p:cNvSpPr/>
          <p:nvPr/>
        </p:nvSpPr>
        <p:spPr>
          <a:xfrm>
            <a:off x="8605985" y="4847864"/>
            <a:ext cx="6766215" cy="107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Consumidores</a:t>
            </a:r>
          </a:p>
        </p:txBody>
      </p:sp>
      <p:sp>
        <p:nvSpPr>
          <p:cNvPr id="1220" name="Shape 1220"/>
          <p:cNvSpPr/>
          <p:nvPr/>
        </p:nvSpPr>
        <p:spPr>
          <a:xfrm>
            <a:off x="16537396" y="4847864"/>
            <a:ext cx="6766215" cy="107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Deposição Seletiva</a:t>
            </a:r>
          </a:p>
        </p:txBody>
      </p:sp>
      <p:sp>
        <p:nvSpPr>
          <p:cNvPr id="1221" name="Shape 1221"/>
          <p:cNvSpPr/>
          <p:nvPr/>
        </p:nvSpPr>
        <p:spPr>
          <a:xfrm>
            <a:off x="1074885" y="11520616"/>
            <a:ext cx="10735648" cy="1359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 fontScale="25000" lnSpcReduction="20000"/>
          </a:bodyPr>
          <a:lstStyle/>
          <a:p>
            <a:pPr algn="l" defTabSz="457200">
              <a:lnSpc>
                <a:spcPts val="3500"/>
              </a:lnSpc>
              <a:defRPr sz="18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LEGENDA</a:t>
            </a:r>
          </a:p>
          <a:p>
            <a:pPr algn="l" defTabSz="457200">
              <a:lnSpc>
                <a:spcPts val="3500"/>
              </a:lnSpc>
              <a:defRPr sz="1800">
                <a:latin typeface="Source Code Pro"/>
                <a:ea typeface="Source Code Pro"/>
                <a:cs typeface="Source Code Pro"/>
                <a:sym typeface="Source Code Pro"/>
              </a:defRPr>
            </a:pPr>
            <a:endParaRPr/>
          </a:p>
          <a:p>
            <a:pPr algn="l" defTabSz="457200">
              <a:lnSpc>
                <a:spcPts val="3500"/>
              </a:lnSpc>
              <a:defRPr sz="18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Projetos ao abrigo do Regulamento de Estudos e I&amp;DI</a:t>
            </a:r>
          </a:p>
          <a:p>
            <a:pPr algn="l" defTabSz="457200">
              <a:lnSpc>
                <a:spcPts val="3500"/>
              </a:lnSpc>
              <a:defRPr sz="18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Estudos e Projetos promovidos pela SPV com entidades do Sistema Científico e Tecnológico</a:t>
            </a:r>
          </a:p>
        </p:txBody>
      </p:sp>
      <p:sp>
        <p:nvSpPr>
          <p:cNvPr id="1222" name="Shape 1222"/>
          <p:cNvSpPr/>
          <p:nvPr/>
        </p:nvSpPr>
        <p:spPr>
          <a:xfrm>
            <a:off x="-2178434" y="2551672"/>
            <a:ext cx="8791179" cy="8791180"/>
          </a:xfrm>
          <a:prstGeom prst="ellips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23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824" y="3749484"/>
            <a:ext cx="797726" cy="625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4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8012" y="3743338"/>
            <a:ext cx="897612" cy="63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5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1510" y="3745856"/>
            <a:ext cx="1466851" cy="633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9" presetClass="entr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22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5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122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83609 0.000000" pathEditMode="relative">
                                      <p:cBhvr>
                                        <p:cTn id="33" dur="100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"/>
                            </p:stCondLst>
                            <p:childTnLst>
                              <p:par>
                                <p:cTn id="42" presetID="9" presetClass="entr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5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122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25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122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3609 0.000000 L 0.688297 0.000000" pathEditMode="relative">
                                      <p:cBhvr>
                                        <p:cTn id="58" dur="100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3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100"/>
                            </p:stCondLst>
                            <p:childTnLst>
                              <p:par>
                                <p:cTn id="67" presetID="9" presetClass="entr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5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500" fill="hold"/>
                                        <p:tgtEl>
                                          <p:spTgt spid="122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5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12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1" grpId="0" animBg="1" advAuto="0"/>
      <p:bldP spid="1212" grpId="0" animBg="1" advAuto="0"/>
      <p:bldP spid="1213" grpId="0" animBg="1" advAuto="0"/>
      <p:bldP spid="1215" grpId="0" animBg="1" advAuto="0"/>
      <p:bldP spid="1216" grpId="0" animBg="1" advAuto="0"/>
      <p:bldP spid="1217" grpId="0" animBg="1" advAuto="0"/>
      <p:bldP spid="1218" grpId="0" animBg="1" advAuto="0"/>
      <p:bldP spid="1219" grpId="0" animBg="1" advAuto="0"/>
      <p:bldP spid="1220" grpId="0" animBg="1" advAuto="0"/>
      <p:bldP spid="1222" grpId="0" animBg="1" advAuto="0"/>
      <p:bldP spid="1223" grpId="0" animBg="1" advAuto="0"/>
      <p:bldP spid="1223" grpId="1" animBg="1" advAuto="0"/>
      <p:bldP spid="1223" grpId="2" animBg="1" advAuto="0"/>
      <p:bldP spid="1224" grpId="0" animBg="1" advAuto="0"/>
      <p:bldP spid="1224" grpId="1" animBg="1" advAuto="0"/>
      <p:bldP spid="1224" grpId="2" animBg="1" advAuto="0"/>
      <p:bldP spid="1225" grpId="0" animBg="1" advAuto="0"/>
      <p:bldP spid="1225" grpId="1" animBg="1" advAuto="0"/>
      <p:bldP spid="1225" grpId="2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7" name="objeto1_Prancheta 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46261" y="0"/>
            <a:ext cx="8697032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8" name="objeto2_Prancheta 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1679" y="0"/>
            <a:ext cx="9664642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9" name="objeto1_Prancheta 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08" y="0"/>
            <a:ext cx="737953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0" name="Shape 1230"/>
          <p:cNvSpPr>
            <a:spLocks noGrp="1"/>
          </p:cNvSpPr>
          <p:nvPr>
            <p:ph type="sldNum" sz="quarter" idx="2"/>
          </p:nvPr>
        </p:nvSpPr>
        <p:spPr>
          <a:xfrm>
            <a:off x="557419" y="423333"/>
            <a:ext cx="392965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sp>
        <p:nvSpPr>
          <p:cNvPr id="1231" name="Shape 1231"/>
          <p:cNvSpPr/>
          <p:nvPr/>
        </p:nvSpPr>
        <p:spPr>
          <a:xfrm>
            <a:off x="1074885" y="5858502"/>
            <a:ext cx="6766215" cy="3911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Crescimento Sustentável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MOBILE PRO U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Teste piloto triagem Cápsulas Café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Análise viabilidade RS Outros Materiais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endParaRPr/>
          </a:p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Economia Circular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CIRCULAR SIM TECH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OCEANWISE</a:t>
            </a:r>
          </a:p>
        </p:txBody>
      </p:sp>
      <p:sp>
        <p:nvSpPr>
          <p:cNvPr id="1232" name="Shape 1232"/>
          <p:cNvSpPr/>
          <p:nvPr/>
        </p:nvSpPr>
        <p:spPr>
          <a:xfrm>
            <a:off x="8605985" y="5858502"/>
            <a:ext cx="6766215" cy="6047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Crescimento Sustentável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Análise viabilidade RS Outros Materiais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endParaRPr/>
          </a:p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Economia Circular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ECOINCER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FLOWCO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RESHAPE IT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RePETirTrays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3D MISTO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EXTRUPLÁS INNOVATION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Closing the Loop on Plastic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CIRCULAR SIM TECH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Pack4Sustain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OCEANWISE</a:t>
            </a:r>
          </a:p>
        </p:txBody>
      </p:sp>
      <p:sp>
        <p:nvSpPr>
          <p:cNvPr id="1233" name="Shape 1233"/>
          <p:cNvSpPr/>
          <p:nvPr/>
        </p:nvSpPr>
        <p:spPr>
          <a:xfrm>
            <a:off x="16537396" y="5858502"/>
            <a:ext cx="6908699" cy="6276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Crescimento Sustentável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ACV de Embalagens de Bebidas 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Bioplásticos e Filme Comestível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Desenvolvimento de Embalagem com janela de papel 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Substituição de embalagem plástico por bolacha Pack4Sustain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RINGBOX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Microplásticos em produtos e embalagens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OCEANWISE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Análise viabilidade RS Outros Materiais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endParaRPr/>
          </a:p>
          <a:p>
            <a:pPr algn="l" defTabSz="457200">
              <a:lnSpc>
                <a:spcPts val="3700"/>
              </a:lnSpc>
              <a:defRPr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Economia Circular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CIRCULAR SIM TECH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Ferramentas Circularidade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Ferramenta CO²</a:t>
            </a:r>
          </a:p>
        </p:txBody>
      </p:sp>
      <p:sp>
        <p:nvSpPr>
          <p:cNvPr id="1234" name="Shape 1234"/>
          <p:cNvSpPr/>
          <p:nvPr/>
        </p:nvSpPr>
        <p:spPr>
          <a:xfrm>
            <a:off x="1074885" y="4847864"/>
            <a:ext cx="6766215" cy="107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Recolha e Triagem</a:t>
            </a:r>
          </a:p>
        </p:txBody>
      </p:sp>
      <p:sp>
        <p:nvSpPr>
          <p:cNvPr id="1235" name="Shape 1235"/>
          <p:cNvSpPr/>
          <p:nvPr/>
        </p:nvSpPr>
        <p:spPr>
          <a:xfrm>
            <a:off x="8605985" y="4847864"/>
            <a:ext cx="6766215" cy="107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Reciclagem matérias-primas</a:t>
            </a:r>
          </a:p>
        </p:txBody>
      </p:sp>
      <p:sp>
        <p:nvSpPr>
          <p:cNvPr id="1236" name="Shape 1236"/>
          <p:cNvSpPr/>
          <p:nvPr/>
        </p:nvSpPr>
        <p:spPr>
          <a:xfrm>
            <a:off x="16537396" y="4847864"/>
            <a:ext cx="6766215" cy="107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Embaladores e/ou Importadores</a:t>
            </a:r>
          </a:p>
        </p:txBody>
      </p:sp>
      <p:sp>
        <p:nvSpPr>
          <p:cNvPr id="1237" name="Shape 1237"/>
          <p:cNvSpPr/>
          <p:nvPr/>
        </p:nvSpPr>
        <p:spPr>
          <a:xfrm>
            <a:off x="1074885" y="11520616"/>
            <a:ext cx="10735648" cy="1359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 fontScale="25000" lnSpcReduction="20000"/>
          </a:bodyPr>
          <a:lstStyle/>
          <a:p>
            <a:pPr algn="l" defTabSz="457200">
              <a:lnSpc>
                <a:spcPts val="3500"/>
              </a:lnSpc>
              <a:defRPr sz="18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LEGENDA</a:t>
            </a:r>
          </a:p>
          <a:p>
            <a:pPr algn="l" defTabSz="457200">
              <a:lnSpc>
                <a:spcPts val="3500"/>
              </a:lnSpc>
              <a:defRPr sz="1800">
                <a:latin typeface="Source Code Pro"/>
                <a:ea typeface="Source Code Pro"/>
                <a:cs typeface="Source Code Pro"/>
                <a:sym typeface="Source Code Pro"/>
              </a:defRPr>
            </a:pPr>
            <a:endParaRPr/>
          </a:p>
          <a:p>
            <a:pPr algn="l" defTabSz="457200">
              <a:lnSpc>
                <a:spcPts val="3500"/>
              </a:lnSpc>
              <a:defRPr sz="18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Projetos ao abrigo do Regulamento de Estudos e I&amp;DI</a:t>
            </a:r>
          </a:p>
          <a:p>
            <a:pPr algn="l" defTabSz="457200">
              <a:lnSpc>
                <a:spcPts val="3500"/>
              </a:lnSpc>
              <a:defRPr sz="18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Estudos e Projetos promovidos pela SPV com entidades do Sistema Científico e Tecnológico</a:t>
            </a:r>
          </a:p>
        </p:txBody>
      </p:sp>
      <p:sp>
        <p:nvSpPr>
          <p:cNvPr id="1238" name="Shape 1238"/>
          <p:cNvSpPr/>
          <p:nvPr/>
        </p:nvSpPr>
        <p:spPr>
          <a:xfrm>
            <a:off x="557419" y="423333"/>
            <a:ext cx="39296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r">
              <a:defRPr sz="18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fld id="{86CB4B4D-7CA3-9044-876B-883B54F8677D}" type="slidenum">
              <a:t>42</a:t>
            </a:fld>
            <a:r>
              <a:t>￼</a:t>
            </a:r>
          </a:p>
        </p:txBody>
      </p:sp>
      <p:sp>
        <p:nvSpPr>
          <p:cNvPr id="1239" name="Shape 1239"/>
          <p:cNvSpPr/>
          <p:nvPr/>
        </p:nvSpPr>
        <p:spPr>
          <a:xfrm>
            <a:off x="-2178434" y="2551672"/>
            <a:ext cx="8791179" cy="8791180"/>
          </a:xfrm>
          <a:prstGeom prst="ellips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40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8380" y="3648250"/>
            <a:ext cx="965110" cy="811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1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3118" y="3665086"/>
            <a:ext cx="847401" cy="794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2" name="pasted-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553" y="3839426"/>
            <a:ext cx="1080269" cy="620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9" presetClass="entr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24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5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124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83609 0.000000" pathEditMode="relative">
                                      <p:cBhvr>
                                        <p:cTn id="33" dur="8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"/>
                            </p:stCondLst>
                            <p:childTnLst>
                              <p:par>
                                <p:cTn id="35" presetID="9" presetClass="entr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00"/>
                            </p:stCondLst>
                            <p:childTnLst>
                              <p:par>
                                <p:cTn id="42" presetID="9" presetClass="entr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5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124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25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12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3609 0.000000 L 0.688297 0.000000" pathEditMode="relative">
                                      <p:cBhvr>
                                        <p:cTn id="58" dur="8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"/>
                            </p:stCondLst>
                            <p:childTnLst>
                              <p:par>
                                <p:cTn id="60" presetID="9" presetClass="entr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900"/>
                            </p:stCondLst>
                            <p:childTnLst>
                              <p:par>
                                <p:cTn id="67" presetID="9" presetClass="entr" fill="hold" grpId="0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5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1240"/>
                                        </p:tgtEl>
                                      </p:cBhvr>
                                      <p:by x="124999" y="124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"/>
                            </p:stCondLst>
                            <p:childTnLst>
                              <p:par>
                                <p:cTn id="74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5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9" dur="250" fill="hold"/>
                                        <p:tgtEl>
                                          <p:spTgt spid="124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7" grpId="0" animBg="1" advAuto="0"/>
      <p:bldP spid="1228" grpId="0" animBg="1" advAuto="0"/>
      <p:bldP spid="1229" grpId="0" animBg="1" advAuto="0"/>
      <p:bldP spid="1231" grpId="0" animBg="1" advAuto="0"/>
      <p:bldP spid="1232" grpId="0" animBg="1" advAuto="0"/>
      <p:bldP spid="1233" grpId="0" animBg="1" advAuto="0"/>
      <p:bldP spid="1234" grpId="0" animBg="1" advAuto="0"/>
      <p:bldP spid="1235" grpId="0" animBg="1" advAuto="0"/>
      <p:bldP spid="1236" grpId="0" animBg="1" advAuto="0"/>
      <p:bldP spid="1239" grpId="0" animBg="1" advAuto="0"/>
      <p:bldP spid="1240" grpId="0" animBg="1" advAuto="0"/>
      <p:bldP spid="1240" grpId="1" animBg="1" advAuto="0"/>
      <p:bldP spid="1240" grpId="2" animBg="1" advAuto="0"/>
      <p:bldP spid="1241" grpId="0" animBg="1" advAuto="0"/>
      <p:bldP spid="1241" grpId="1" animBg="1" advAuto="0"/>
      <p:bldP spid="1241" grpId="2" animBg="1" advAuto="0"/>
      <p:bldP spid="1242" grpId="0" animBg="1" advAuto="0"/>
      <p:bldP spid="1242" grpId="1" animBg="1" advAuto="0"/>
      <p:bldP spid="1242" grpId="2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0" name="Group 1250">
            <a:hlinkClick r:id="rId2"/>
          </p:cNvPr>
          <p:cNvGrpSpPr/>
          <p:nvPr/>
        </p:nvGrpSpPr>
        <p:grpSpPr>
          <a:xfrm>
            <a:off x="6003888" y="6346477"/>
            <a:ext cx="1598434" cy="540338"/>
            <a:chOff x="0" y="0"/>
            <a:chExt cx="1598433" cy="540337"/>
          </a:xfrm>
        </p:grpSpPr>
        <p:grpSp>
          <p:nvGrpSpPr>
            <p:cNvPr id="1247" name="Group 1247"/>
            <p:cNvGrpSpPr/>
            <p:nvPr/>
          </p:nvGrpSpPr>
          <p:grpSpPr>
            <a:xfrm>
              <a:off x="0" y="0"/>
              <a:ext cx="1598434" cy="540338"/>
              <a:chOff x="0" y="0"/>
              <a:chExt cx="1598433" cy="540337"/>
            </a:xfrm>
          </p:grpSpPr>
          <p:sp>
            <p:nvSpPr>
              <p:cNvPr id="1244" name="Shape 1244"/>
              <p:cNvSpPr/>
              <p:nvPr/>
            </p:nvSpPr>
            <p:spPr>
              <a:xfrm>
                <a:off x="0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45" name="Shape 1245"/>
              <p:cNvSpPr/>
              <p:nvPr/>
            </p:nvSpPr>
            <p:spPr>
              <a:xfrm>
                <a:off x="270168" y="0"/>
                <a:ext cx="1043583" cy="54033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46" name="Shape 1246"/>
              <p:cNvSpPr/>
              <p:nvPr/>
            </p:nvSpPr>
            <p:spPr>
              <a:xfrm>
                <a:off x="1058096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248" name="Shape 1248"/>
            <p:cNvSpPr/>
            <p:nvPr/>
          </p:nvSpPr>
          <p:spPr>
            <a:xfrm>
              <a:off x="127000" y="54268"/>
              <a:ext cx="1113133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200"/>
                </a:lnSpc>
                <a:defRPr sz="18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  <a:hlinkClick r:id="rId2"/>
                </a:defRPr>
              </a:lvl1pPr>
            </a:lstStyle>
            <a:p>
              <a:r>
                <a:rPr>
                  <a:hlinkClick r:id="rId2"/>
                </a:rPr>
                <a:t>centi.pt</a:t>
              </a:r>
            </a:p>
          </p:txBody>
        </p:sp>
        <p:pic>
          <p:nvPicPr>
            <p:cNvPr id="1249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4359" y="172468"/>
              <a:ext cx="203972" cy="203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51" name="objeto2-0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0049" y="2055877"/>
            <a:ext cx="6089490" cy="3970169"/>
          </a:xfrm>
          <a:prstGeom prst="rect">
            <a:avLst/>
          </a:prstGeom>
          <a:ln w="12700">
            <a:miter lim="400000"/>
          </a:ln>
        </p:spPr>
      </p:pic>
      <p:sp>
        <p:nvSpPr>
          <p:cNvPr id="1252" name="Shape 1252"/>
          <p:cNvSpPr>
            <a:spLocks noGrp="1"/>
          </p:cNvSpPr>
          <p:nvPr>
            <p:ph type="sldNum" sz="quarter" idx="2"/>
          </p:nvPr>
        </p:nvSpPr>
        <p:spPr>
          <a:xfrm>
            <a:off x="560391" y="423333"/>
            <a:ext cx="389993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sp>
        <p:nvSpPr>
          <p:cNvPr id="1253" name="Shape 1253"/>
          <p:cNvSpPr/>
          <p:nvPr/>
        </p:nvSpPr>
        <p:spPr>
          <a:xfrm flipV="1">
            <a:off x="12191999" y="6350"/>
            <a:ext cx="1" cy="1370330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4" name="Shape 1254"/>
          <p:cNvSpPr/>
          <p:nvPr/>
        </p:nvSpPr>
        <p:spPr>
          <a:xfrm>
            <a:off x="0" y="7746253"/>
            <a:ext cx="24384001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55" name="Shape 1255"/>
          <p:cNvSpPr/>
          <p:nvPr/>
        </p:nvSpPr>
        <p:spPr>
          <a:xfrm>
            <a:off x="1074885" y="2784824"/>
            <a:ext cx="4847355" cy="126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RESHAPE IT</a:t>
            </a:r>
          </a:p>
          <a:p>
            <a:pPr algn="l">
              <a:defRPr b="0" spc="-119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(2017)</a:t>
            </a:r>
          </a:p>
        </p:txBody>
      </p:sp>
      <p:sp>
        <p:nvSpPr>
          <p:cNvPr id="1256" name="Shape 1256"/>
          <p:cNvSpPr/>
          <p:nvPr/>
        </p:nvSpPr>
        <p:spPr>
          <a:xfrm>
            <a:off x="1074885" y="4374521"/>
            <a:ext cx="4847355" cy="267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Montagem de uma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unidade-piloto e obtenção de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um material/ filamento ecológico capaz de ser utilizado por tecnologias de fabricação aditiva convencionais 3D.</a:t>
            </a:r>
          </a:p>
        </p:txBody>
      </p:sp>
      <p:sp>
        <p:nvSpPr>
          <p:cNvPr id="1257" name="Shape 1257"/>
          <p:cNvSpPr/>
          <p:nvPr/>
        </p:nvSpPr>
        <p:spPr>
          <a:xfrm>
            <a:off x="12883945" y="2784824"/>
            <a:ext cx="4847355" cy="126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FLOWCO</a:t>
            </a:r>
          </a:p>
          <a:p>
            <a:pPr algn="l">
              <a:defRPr b="0" spc="-119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(2018)</a:t>
            </a:r>
          </a:p>
        </p:txBody>
      </p:sp>
      <p:sp>
        <p:nvSpPr>
          <p:cNvPr id="1258" name="Shape 1258"/>
          <p:cNvSpPr/>
          <p:nvPr/>
        </p:nvSpPr>
        <p:spPr>
          <a:xfrm>
            <a:off x="12883945" y="4374521"/>
            <a:ext cx="4847355" cy="1832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Desenvolvimento de produtos de design construídos com materiais que permitem a valorização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dos resíduos.</a:t>
            </a:r>
          </a:p>
        </p:txBody>
      </p:sp>
      <p:sp>
        <p:nvSpPr>
          <p:cNvPr id="1259" name="Shape 1259"/>
          <p:cNvSpPr/>
          <p:nvPr/>
        </p:nvSpPr>
        <p:spPr>
          <a:xfrm>
            <a:off x="6741599" y="8441429"/>
            <a:ext cx="4847355" cy="1266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EXTRUPLÁS INNOVATION</a:t>
            </a:r>
          </a:p>
          <a:p>
            <a:pPr algn="l">
              <a:defRPr b="0" spc="-119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(2019)</a:t>
            </a:r>
          </a:p>
        </p:txBody>
      </p:sp>
      <p:sp>
        <p:nvSpPr>
          <p:cNvPr id="1260" name="Shape 1260"/>
          <p:cNvSpPr/>
          <p:nvPr/>
        </p:nvSpPr>
        <p:spPr>
          <a:xfrm>
            <a:off x="6741599" y="10031127"/>
            <a:ext cx="5187502" cy="2136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lvl1pPr>
          </a:lstStyle>
          <a:p>
            <a:r>
              <a:t>Soluções tecnológicas inovadoras (por injeção) e ajustáveis à matéria-prima disponível, para conceber soluções técnicas melhoradas e diversificadas na vertente de peças moldadas.</a:t>
            </a:r>
          </a:p>
        </p:txBody>
      </p:sp>
      <p:sp>
        <p:nvSpPr>
          <p:cNvPr id="1261" name="Shape 1261"/>
          <p:cNvSpPr/>
          <p:nvPr/>
        </p:nvSpPr>
        <p:spPr>
          <a:xfrm>
            <a:off x="18922525" y="8441429"/>
            <a:ext cx="4847355" cy="1266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Bolseira</a:t>
            </a:r>
          </a:p>
          <a:p>
            <a:pPr algn="l">
              <a:defRPr b="0" spc="-119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(2019)</a:t>
            </a:r>
          </a:p>
        </p:txBody>
      </p:sp>
      <p:sp>
        <p:nvSpPr>
          <p:cNvPr id="1262" name="Shape 1262"/>
          <p:cNvSpPr/>
          <p:nvPr/>
        </p:nvSpPr>
        <p:spPr>
          <a:xfrm>
            <a:off x="18922525" y="10031127"/>
            <a:ext cx="5187502" cy="1689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Desenvolvimento de embalagens com janela papel.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Sacos adequados para contacto alimentar com Janela Papel Cristal.</a:t>
            </a:r>
          </a:p>
        </p:txBody>
      </p:sp>
      <p:grpSp>
        <p:nvGrpSpPr>
          <p:cNvPr id="1269" name="Group 1269">
            <a:hlinkClick r:id="rId5"/>
          </p:cNvPr>
          <p:cNvGrpSpPr/>
          <p:nvPr/>
        </p:nvGrpSpPr>
        <p:grpSpPr>
          <a:xfrm>
            <a:off x="6720221" y="12249067"/>
            <a:ext cx="2662696" cy="540338"/>
            <a:chOff x="0" y="0"/>
            <a:chExt cx="2662694" cy="540337"/>
          </a:xfrm>
        </p:grpSpPr>
        <p:grpSp>
          <p:nvGrpSpPr>
            <p:cNvPr id="1266" name="Group 1266"/>
            <p:cNvGrpSpPr/>
            <p:nvPr/>
          </p:nvGrpSpPr>
          <p:grpSpPr>
            <a:xfrm>
              <a:off x="0" y="0"/>
              <a:ext cx="2662695" cy="540338"/>
              <a:chOff x="0" y="0"/>
              <a:chExt cx="2662694" cy="540337"/>
            </a:xfrm>
          </p:grpSpPr>
          <p:sp>
            <p:nvSpPr>
              <p:cNvPr id="1263" name="Shape 1263"/>
              <p:cNvSpPr/>
              <p:nvPr/>
            </p:nvSpPr>
            <p:spPr>
              <a:xfrm>
                <a:off x="0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64" name="Shape 1264"/>
              <p:cNvSpPr/>
              <p:nvPr/>
            </p:nvSpPr>
            <p:spPr>
              <a:xfrm>
                <a:off x="270168" y="0"/>
                <a:ext cx="2120742" cy="54033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65" name="Shape 1265"/>
              <p:cNvSpPr/>
              <p:nvPr/>
            </p:nvSpPr>
            <p:spPr>
              <a:xfrm>
                <a:off x="2122357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267" name="Shape 1267"/>
            <p:cNvSpPr/>
            <p:nvPr/>
          </p:nvSpPr>
          <p:spPr>
            <a:xfrm>
              <a:off x="127000" y="54268"/>
              <a:ext cx="2251215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200"/>
                </a:lnSpc>
                <a:defRPr sz="18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  <a:hlinkClick r:id="rId6"/>
                </a:defRPr>
              </a:lvl1pPr>
            </a:lstStyle>
            <a:p>
              <a:r>
                <a:rPr>
                  <a:hlinkClick r:id="rId6"/>
                </a:rPr>
                <a:t>extruplas.com/pt</a:t>
              </a:r>
            </a:p>
          </p:txBody>
        </p:sp>
        <p:pic>
          <p:nvPicPr>
            <p:cNvPr id="1268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2269" y="168181"/>
              <a:ext cx="203972" cy="2039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76" name="Group 1276">
            <a:hlinkClick r:id="rId7"/>
          </p:cNvPr>
          <p:cNvGrpSpPr/>
          <p:nvPr/>
        </p:nvGrpSpPr>
        <p:grpSpPr>
          <a:xfrm>
            <a:off x="12883945" y="6346477"/>
            <a:ext cx="1918474" cy="540338"/>
            <a:chOff x="0" y="0"/>
            <a:chExt cx="1918473" cy="540337"/>
          </a:xfrm>
        </p:grpSpPr>
        <p:grpSp>
          <p:nvGrpSpPr>
            <p:cNvPr id="1273" name="Group 1273"/>
            <p:cNvGrpSpPr/>
            <p:nvPr/>
          </p:nvGrpSpPr>
          <p:grpSpPr>
            <a:xfrm>
              <a:off x="0" y="0"/>
              <a:ext cx="1918474" cy="540338"/>
              <a:chOff x="0" y="0"/>
              <a:chExt cx="1918473" cy="540337"/>
            </a:xfrm>
          </p:grpSpPr>
          <p:sp>
            <p:nvSpPr>
              <p:cNvPr id="1270" name="Shape 1270"/>
              <p:cNvSpPr/>
              <p:nvPr/>
            </p:nvSpPr>
            <p:spPr>
              <a:xfrm>
                <a:off x="0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71" name="Shape 1271"/>
              <p:cNvSpPr/>
              <p:nvPr/>
            </p:nvSpPr>
            <p:spPr>
              <a:xfrm>
                <a:off x="270169" y="0"/>
                <a:ext cx="1371283" cy="54033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72" name="Shape 1272"/>
              <p:cNvSpPr/>
              <p:nvPr/>
            </p:nvSpPr>
            <p:spPr>
              <a:xfrm>
                <a:off x="1378136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274" name="Shape 1274"/>
            <p:cNvSpPr/>
            <p:nvPr/>
          </p:nvSpPr>
          <p:spPr>
            <a:xfrm>
              <a:off x="127000" y="54268"/>
              <a:ext cx="1113133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29768">
                <a:lnSpc>
                  <a:spcPts val="2100"/>
                </a:lnSpc>
                <a:defRPr sz="1692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  <a:hlinkClick r:id="rId7"/>
                </a:defRPr>
              </a:lvl1pPr>
            </a:lstStyle>
            <a:p>
              <a:r>
                <a:rPr>
                  <a:hlinkClick r:id="rId7"/>
                </a:rPr>
                <a:t>flowco.pt</a:t>
              </a:r>
            </a:p>
          </p:txBody>
        </p:sp>
        <p:pic>
          <p:nvPicPr>
            <p:cNvPr id="1275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0286" y="172468"/>
              <a:ext cx="203972" cy="203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83" name="Group 1283">
            <a:hlinkClick r:id="rId8"/>
          </p:cNvPr>
          <p:cNvGrpSpPr/>
          <p:nvPr/>
        </p:nvGrpSpPr>
        <p:grpSpPr>
          <a:xfrm>
            <a:off x="18955201" y="12249067"/>
            <a:ext cx="2251215" cy="540338"/>
            <a:chOff x="0" y="0"/>
            <a:chExt cx="2251214" cy="540337"/>
          </a:xfrm>
        </p:grpSpPr>
        <p:grpSp>
          <p:nvGrpSpPr>
            <p:cNvPr id="1280" name="Group 1280"/>
            <p:cNvGrpSpPr/>
            <p:nvPr/>
          </p:nvGrpSpPr>
          <p:grpSpPr>
            <a:xfrm>
              <a:off x="0" y="0"/>
              <a:ext cx="2251215" cy="540338"/>
              <a:chOff x="0" y="0"/>
              <a:chExt cx="2251214" cy="540337"/>
            </a:xfrm>
          </p:grpSpPr>
          <p:sp>
            <p:nvSpPr>
              <p:cNvPr id="1277" name="Shape 1277"/>
              <p:cNvSpPr/>
              <p:nvPr/>
            </p:nvSpPr>
            <p:spPr>
              <a:xfrm>
                <a:off x="0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78" name="Shape 1278"/>
              <p:cNvSpPr/>
              <p:nvPr/>
            </p:nvSpPr>
            <p:spPr>
              <a:xfrm>
                <a:off x="270169" y="0"/>
                <a:ext cx="1721207" cy="54033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79" name="Shape 1279"/>
              <p:cNvSpPr/>
              <p:nvPr/>
            </p:nvSpPr>
            <p:spPr>
              <a:xfrm>
                <a:off x="1710876" y="0"/>
                <a:ext cx="540339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281" name="Shape 1281"/>
            <p:cNvSpPr/>
            <p:nvPr/>
          </p:nvSpPr>
          <p:spPr>
            <a:xfrm>
              <a:off x="127000" y="54268"/>
              <a:ext cx="1976768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200"/>
                </a:lnSpc>
                <a:defRPr sz="18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  <a:hlinkClick r:id="rId8"/>
                </a:defRPr>
              </a:lvl1pPr>
            </a:lstStyle>
            <a:p>
              <a:r>
                <a:rPr>
                  <a:hlinkClick r:id="rId8"/>
                </a:rPr>
                <a:t>abolseira.com</a:t>
              </a:r>
            </a:p>
          </p:txBody>
        </p:sp>
        <p:pic>
          <p:nvPicPr>
            <p:cNvPr id="1282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9237" y="168181"/>
              <a:ext cx="203972" cy="2039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84" name="objeto2-04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5" y="8404161"/>
            <a:ext cx="6504291" cy="3936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5" name="objeto2-04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44573" y="8404161"/>
            <a:ext cx="6378933" cy="3989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6" name="objeto2-04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60454" y="2055877"/>
            <a:ext cx="6422361" cy="3970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5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5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5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5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50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25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"/>
                            </p:stCondLst>
                            <p:childTnLst>
                              <p:par>
                                <p:cTn id="6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25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0" grpId="0" animBg="1" advAuto="0"/>
      <p:bldP spid="1251" grpId="0" animBg="1" advAuto="0"/>
      <p:bldP spid="1255" grpId="0" animBg="1" advAuto="0"/>
      <p:bldP spid="1256" grpId="0" animBg="1" advAuto="0"/>
      <p:bldP spid="1257" grpId="0" animBg="1" advAuto="0"/>
      <p:bldP spid="1258" grpId="0" animBg="1" advAuto="0"/>
      <p:bldP spid="1259" grpId="0" animBg="1" advAuto="0"/>
      <p:bldP spid="1260" grpId="0" animBg="1" advAuto="0"/>
      <p:bldP spid="1261" grpId="0" animBg="1" advAuto="0"/>
      <p:bldP spid="1262" grpId="0" animBg="1" advAuto="0"/>
      <p:bldP spid="1269" grpId="0" animBg="1" advAuto="0"/>
      <p:bldP spid="1276" grpId="0" animBg="1" advAuto="0"/>
      <p:bldP spid="1283" grpId="0" animBg="1" advAuto="0"/>
      <p:bldP spid="1284" grpId="0" animBg="1" advAuto="0"/>
      <p:bldP spid="1285" grpId="0" animBg="1" advAuto="0"/>
      <p:bldP spid="1286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Shape 1288"/>
          <p:cNvSpPr/>
          <p:nvPr/>
        </p:nvSpPr>
        <p:spPr>
          <a:xfrm flipV="1">
            <a:off x="16260774" y="6350"/>
            <a:ext cx="1" cy="1370330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89" name="objeto2-0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79412" y="1281229"/>
            <a:ext cx="5025175" cy="5874050"/>
          </a:xfrm>
          <a:prstGeom prst="rect">
            <a:avLst/>
          </a:prstGeom>
          <a:ln w="12700">
            <a:miter lim="400000"/>
          </a:ln>
        </p:spPr>
      </p:pic>
      <p:sp>
        <p:nvSpPr>
          <p:cNvPr id="1290" name="Shape 1290"/>
          <p:cNvSpPr>
            <a:spLocks noGrp="1"/>
          </p:cNvSpPr>
          <p:nvPr>
            <p:ph type="sldNum" sz="quarter" idx="2"/>
          </p:nvPr>
        </p:nvSpPr>
        <p:spPr>
          <a:xfrm>
            <a:off x="559477" y="423333"/>
            <a:ext cx="390907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sp>
        <p:nvSpPr>
          <p:cNvPr id="1291" name="Shape 1291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92" name="Shape 1292"/>
          <p:cNvSpPr/>
          <p:nvPr/>
        </p:nvSpPr>
        <p:spPr>
          <a:xfrm flipV="1">
            <a:off x="8130044" y="1778000"/>
            <a:ext cx="1" cy="1193800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93" name="Shape 1293"/>
          <p:cNvSpPr/>
          <p:nvPr/>
        </p:nvSpPr>
        <p:spPr>
          <a:xfrm>
            <a:off x="16256000" y="12217400"/>
            <a:ext cx="8127999" cy="0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94" name="Shape 1294"/>
          <p:cNvSpPr/>
          <p:nvPr/>
        </p:nvSpPr>
        <p:spPr>
          <a:xfrm>
            <a:off x="-1" y="7746253"/>
            <a:ext cx="8128001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95" name="Shape 1295"/>
          <p:cNvSpPr/>
          <p:nvPr/>
        </p:nvSpPr>
        <p:spPr>
          <a:xfrm>
            <a:off x="1074885" y="2784824"/>
            <a:ext cx="6352999" cy="126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iBET</a:t>
            </a:r>
          </a:p>
          <a:p>
            <a:pPr algn="l">
              <a:defRPr b="0" spc="-119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(Duração: 18 meses - em execução)</a:t>
            </a:r>
          </a:p>
        </p:txBody>
      </p:sp>
      <p:sp>
        <p:nvSpPr>
          <p:cNvPr id="1296" name="Shape 1296"/>
          <p:cNvSpPr/>
          <p:nvPr/>
        </p:nvSpPr>
        <p:spPr>
          <a:xfrm>
            <a:off x="1074885" y="9171527"/>
            <a:ext cx="6352999" cy="2676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Bioplásticos e Filmes Comestíveis Vegan.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endParaRPr/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Com o projeto pretende-se </a:t>
            </a: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avaliar o uso de subprodutos da indústria agroalimentar para produção de biofilmes de origem vegetal</a:t>
            </a:r>
            <a:r>
              <a:t> em alternativa a filmes plásticos</a:t>
            </a:r>
          </a:p>
        </p:txBody>
      </p:sp>
      <p:sp>
        <p:nvSpPr>
          <p:cNvPr id="1297" name="Shape 1297"/>
          <p:cNvSpPr/>
          <p:nvPr/>
        </p:nvSpPr>
        <p:spPr>
          <a:xfrm>
            <a:off x="8663068" y="7627239"/>
            <a:ext cx="6751123" cy="1266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PROGELCONE</a:t>
            </a:r>
          </a:p>
          <a:p>
            <a:pPr algn="l">
              <a:defRPr b="0" spc="-119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(Duração: 21 meses - em execução)</a:t>
            </a:r>
          </a:p>
        </p:txBody>
      </p:sp>
      <p:sp>
        <p:nvSpPr>
          <p:cNvPr id="1298" name="Shape 1298"/>
          <p:cNvSpPr/>
          <p:nvPr/>
        </p:nvSpPr>
        <p:spPr>
          <a:xfrm>
            <a:off x="8663068" y="9171527"/>
            <a:ext cx="6352998" cy="3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Substituição de Artigos de Plásticos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por Artigos de Bolacha.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endParaRPr/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Transição de materiais, numa solução que garante </a:t>
            </a: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prevenção na produção de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resíduos,</a:t>
            </a:r>
            <a:r>
              <a:t> ao utilizar </a:t>
            </a: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produtos comestíveis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e biodegradáveis como embalagem.</a:t>
            </a:r>
          </a:p>
        </p:txBody>
      </p:sp>
      <p:sp>
        <p:nvSpPr>
          <p:cNvPr id="1299" name="Shape 1299"/>
          <p:cNvSpPr/>
          <p:nvPr/>
        </p:nvSpPr>
        <p:spPr>
          <a:xfrm>
            <a:off x="16776921" y="2784824"/>
            <a:ext cx="6352999" cy="126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Pack4Sustain</a:t>
            </a:r>
          </a:p>
          <a:p>
            <a:pPr algn="l">
              <a:defRPr b="0" spc="-119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(Duração: 14 meses - em execução)</a:t>
            </a:r>
          </a:p>
        </p:txBody>
      </p:sp>
      <p:sp>
        <p:nvSpPr>
          <p:cNvPr id="1300" name="Shape 1300"/>
          <p:cNvSpPr/>
          <p:nvPr/>
        </p:nvSpPr>
        <p:spPr>
          <a:xfrm>
            <a:off x="16776921" y="4386417"/>
            <a:ext cx="7086158" cy="431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Ferramenta que permite alcançar uma</a:t>
            </a:r>
          </a:p>
          <a:p>
            <a:pPr algn="l" defTabSz="457200">
              <a:lnSpc>
                <a:spcPts val="2700"/>
              </a:lnSpc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embalagem mais sustentável.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endParaRPr/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O utilizador poderá avaliar o </a:t>
            </a: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nível de circularidade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e o potencial impacte ambiental no ecossistema marinho da sua embalagem.</a:t>
            </a:r>
            <a:r>
              <a:t> Caso o resultado não seja promissor são sugeridas alterações, para que possa melhorar a sua embalagem. A ferramenta será concebida para um conjunto representativo das embalagens de típicas em Portugal.</a:t>
            </a:r>
          </a:p>
        </p:txBody>
      </p:sp>
      <p:pic>
        <p:nvPicPr>
          <p:cNvPr id="1301" name="objeto2-0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8491" y="4220101"/>
            <a:ext cx="6798771" cy="440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2" name="objeto2-0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09153" y="8500754"/>
            <a:ext cx="6750642" cy="4556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5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5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5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5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5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9" grpId="0" animBg="1" advAuto="0"/>
      <p:bldP spid="1295" grpId="0" animBg="1" advAuto="0"/>
      <p:bldP spid="1296" grpId="0" animBg="1" advAuto="0"/>
      <p:bldP spid="1297" grpId="0" animBg="1" advAuto="0"/>
      <p:bldP spid="1298" grpId="0" animBg="1" advAuto="0"/>
      <p:bldP spid="1299" grpId="0" animBg="1" advAuto="0"/>
      <p:bldP spid="1300" grpId="0" animBg="1" advAuto="0"/>
      <p:bldP spid="1301" grpId="0" animBg="1" advAuto="0"/>
      <p:bldP spid="1302" grpId="0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roup 1309"/>
          <p:cNvGrpSpPr/>
          <p:nvPr/>
        </p:nvGrpSpPr>
        <p:grpSpPr>
          <a:xfrm>
            <a:off x="13749219" y="-2340238"/>
            <a:ext cx="4746130" cy="17552585"/>
            <a:chOff x="6727335" y="0"/>
            <a:chExt cx="4746129" cy="17552584"/>
          </a:xfrm>
        </p:grpSpPr>
        <p:grpSp>
          <p:nvGrpSpPr>
            <p:cNvPr id="1307" name="Group 1307"/>
            <p:cNvGrpSpPr/>
            <p:nvPr/>
          </p:nvGrpSpPr>
          <p:grpSpPr>
            <a:xfrm>
              <a:off x="6727335" y="0"/>
              <a:ext cx="4746131" cy="17552585"/>
              <a:chOff x="0" y="0"/>
              <a:chExt cx="4746129" cy="17552584"/>
            </a:xfrm>
          </p:grpSpPr>
          <p:sp>
            <p:nvSpPr>
              <p:cNvPr id="1304" name="Shape 1304"/>
              <p:cNvSpPr/>
              <p:nvPr/>
            </p:nvSpPr>
            <p:spPr>
              <a:xfrm>
                <a:off x="0" y="4762719"/>
                <a:ext cx="4746130" cy="4746130"/>
              </a:xfrm>
              <a:prstGeom prst="ellipse">
                <a:avLst/>
              </a:prstGeom>
              <a:noFill/>
              <a:ln w="19050" cap="flat">
                <a:solidFill>
                  <a:srgbClr val="929292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05" name="Shape 1305"/>
              <p:cNvSpPr/>
              <p:nvPr/>
            </p:nvSpPr>
            <p:spPr>
              <a:xfrm flipV="1">
                <a:off x="2373064" y="0"/>
                <a:ext cx="1" cy="4765180"/>
              </a:xfrm>
              <a:prstGeom prst="line">
                <a:avLst/>
              </a:prstGeom>
              <a:noFill/>
              <a:ln w="19050" cap="flat">
                <a:solidFill>
                  <a:srgbClr val="929292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06" name="Shape 1306"/>
              <p:cNvSpPr/>
              <p:nvPr/>
            </p:nvSpPr>
            <p:spPr>
              <a:xfrm flipV="1">
                <a:off x="2373064" y="9511316"/>
                <a:ext cx="1" cy="8041269"/>
              </a:xfrm>
              <a:prstGeom prst="line">
                <a:avLst/>
              </a:prstGeom>
              <a:noFill/>
              <a:ln w="19050" cap="flat">
                <a:solidFill>
                  <a:srgbClr val="929292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308" name="Shape 1308"/>
            <p:cNvSpPr/>
            <p:nvPr/>
          </p:nvSpPr>
          <p:spPr>
            <a:xfrm>
              <a:off x="7165046" y="5859016"/>
              <a:ext cx="3870708" cy="3047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>
                <a:defRPr sz="2200" b="0">
                  <a:latin typeface="Manrope Regular"/>
                  <a:ea typeface="Manrope Regular"/>
                  <a:cs typeface="Manrope Regular"/>
                  <a:sym typeface="Manrope Regular"/>
                </a:defRPr>
              </a:pPr>
              <a:r>
                <a:t>Prémio de</a:t>
              </a:r>
            </a:p>
            <a:p>
              <a:pPr>
                <a:defRPr sz="6700" b="0">
                  <a:latin typeface="Manrope Light"/>
                  <a:ea typeface="Manrope Light"/>
                  <a:cs typeface="Manrope Light"/>
                  <a:sym typeface="Manrope Light"/>
                </a:defRPr>
              </a:pPr>
              <a:r>
                <a:t>25 000 €</a:t>
              </a:r>
            </a:p>
            <a:p>
              <a:pPr>
                <a:defRPr sz="2200" b="0">
                  <a:latin typeface="Manrope Regular"/>
                  <a:ea typeface="Manrope Regular"/>
                  <a:cs typeface="Manrope Regular"/>
                  <a:sym typeface="Manrope Regular"/>
                </a:defRPr>
              </a:pPr>
              <a:endParaRPr/>
            </a:p>
            <a:p>
              <a:pPr>
                <a:defRPr sz="2200" b="0">
                  <a:latin typeface="Manrope Regular"/>
                  <a:ea typeface="Manrope Regular"/>
                  <a:cs typeface="Manrope Regular"/>
                  <a:sym typeface="Manrope Regular"/>
                </a:defRPr>
              </a:pPr>
              <a:r>
                <a:t>atribuído ao projeto vencedor</a:t>
              </a:r>
            </a:p>
          </p:txBody>
        </p:sp>
      </p:grpSp>
      <p:pic>
        <p:nvPicPr>
          <p:cNvPr id="1310" name="fundo**-0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629821" y="8985735"/>
            <a:ext cx="8467804" cy="4730265"/>
          </a:xfrm>
          <a:prstGeom prst="rect">
            <a:avLst/>
          </a:prstGeom>
          <a:ln w="12700">
            <a:miter lim="400000"/>
          </a:ln>
        </p:spPr>
      </p:pic>
      <p:sp>
        <p:nvSpPr>
          <p:cNvPr id="1311" name="Shape 1311"/>
          <p:cNvSpPr>
            <a:spLocks noGrp="1"/>
          </p:cNvSpPr>
          <p:nvPr>
            <p:ph type="sldNum" sz="quarter" idx="2"/>
          </p:nvPr>
        </p:nvSpPr>
        <p:spPr>
          <a:xfrm>
            <a:off x="560848" y="423333"/>
            <a:ext cx="389536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/>
          </a:p>
        </p:txBody>
      </p:sp>
      <p:sp>
        <p:nvSpPr>
          <p:cNvPr id="1312" name="Shape 1312"/>
          <p:cNvSpPr/>
          <p:nvPr/>
        </p:nvSpPr>
        <p:spPr>
          <a:xfrm>
            <a:off x="1074885" y="8441429"/>
            <a:ext cx="9062644" cy="1457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OCEANWISE - OCEAN’S CALLING AWARD</a:t>
            </a:r>
          </a:p>
          <a:p>
            <a:pPr algn="l">
              <a:defRPr b="0" spc="-119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atribuído a SEAclic Bio da STOROPACK</a:t>
            </a:r>
          </a:p>
        </p:txBody>
      </p:sp>
      <p:sp>
        <p:nvSpPr>
          <p:cNvPr id="1313" name="Shape 1313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14" name="objeto2-0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08" y="9847126"/>
            <a:ext cx="15600362" cy="3868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5" name="objeto2-0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745" y="1587686"/>
            <a:ext cx="10108656" cy="6764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-1" presetClass="pat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000 0.000000 L 0.000050 0.101177" pathEditMode="relative">
                                      <p:cBhvr>
                                        <p:cTn id="20" dur="15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50 0.101177 L 0.000050 -0.044194" pathEditMode="relative">
                                      <p:cBhvr>
                                        <p:cTn id="23" dur="20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50 -0.044194 L 0.000050 0.101177" pathEditMode="relative">
                                      <p:cBhvr>
                                        <p:cTn id="26" dur="20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50 0.101177 L 0.000050 0.002102" pathEditMode="relative">
                                      <p:cBhvr>
                                        <p:cTn id="29" dur="1500" fill="hold"/>
                                        <p:tgtEl>
                                          <p:spTgt spid="1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" grpId="0" animBg="1" advAuto="0"/>
      <p:bldP spid="1312" grpId="0" animBg="1" advAuto="0"/>
      <p:bldP spid="1314" grpId="0" animBg="1" advAuto="0"/>
      <p:bldP spid="1315" grpId="0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Shape 1317"/>
          <p:cNvSpPr>
            <a:spLocks noGrp="1"/>
          </p:cNvSpPr>
          <p:nvPr>
            <p:ph type="sldNum" sz="quarter" idx="2"/>
          </p:nvPr>
        </p:nvSpPr>
        <p:spPr>
          <a:xfrm>
            <a:off x="553305" y="423333"/>
            <a:ext cx="397079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  <p:sp>
        <p:nvSpPr>
          <p:cNvPr id="1318" name="Shape 1318"/>
          <p:cNvSpPr/>
          <p:nvPr/>
        </p:nvSpPr>
        <p:spPr>
          <a:xfrm>
            <a:off x="0" y="1778000"/>
            <a:ext cx="24384001" cy="0"/>
          </a:xfrm>
          <a:prstGeom prst="line">
            <a:avLst/>
          </a:prstGeom>
          <a:ln w="19050">
            <a:solidFill>
              <a:srgbClr val="92929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19" name="Shape 1319"/>
          <p:cNvSpPr/>
          <p:nvPr/>
        </p:nvSpPr>
        <p:spPr>
          <a:xfrm>
            <a:off x="1074885" y="2784824"/>
            <a:ext cx="6352999" cy="89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RE-SOURCE</a:t>
            </a:r>
          </a:p>
        </p:txBody>
      </p:sp>
      <p:sp>
        <p:nvSpPr>
          <p:cNvPr id="1320" name="Shape 1320"/>
          <p:cNvSpPr/>
          <p:nvPr/>
        </p:nvSpPr>
        <p:spPr>
          <a:xfrm flipV="1">
            <a:off x="12191999" y="6350"/>
            <a:ext cx="1" cy="13703300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1" name="Shape 1321"/>
          <p:cNvSpPr/>
          <p:nvPr/>
        </p:nvSpPr>
        <p:spPr>
          <a:xfrm>
            <a:off x="1036785" y="3542590"/>
            <a:ext cx="8794023" cy="7318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5700" b="0">
                <a:solidFill>
                  <a:srgbClr val="4696FF"/>
                </a:solidFill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Um programa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rPr>
                <a:solidFill>
                  <a:srgbClr val="4696FF"/>
                </a:solidFill>
              </a:rPr>
              <a:t>de inovação aberta da Sociedade Ponto Verde, </a:t>
            </a:r>
            <a:r>
              <a:t>centrado na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economia circular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e na transição digital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dos resíduos de embalagem.</a:t>
            </a:r>
          </a:p>
        </p:txBody>
      </p:sp>
      <p:sp>
        <p:nvSpPr>
          <p:cNvPr id="1322" name="Shape 1322"/>
          <p:cNvSpPr/>
          <p:nvPr/>
        </p:nvSpPr>
        <p:spPr>
          <a:xfrm>
            <a:off x="1074885" y="10690154"/>
            <a:ext cx="9704545" cy="267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O principal objetivo do programa é para que </a:t>
            </a: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startups e inovadores </a:t>
            </a:r>
            <a:r>
              <a:t>desenvolvam, em conjunto com os</a:t>
            </a: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 parceiros do piloto,</a:t>
            </a:r>
            <a:r>
              <a:t> as mais</a:t>
            </a:r>
          </a:p>
          <a:p>
            <a:pPr algn="l" defTabSz="457200">
              <a:lnSpc>
                <a:spcPts val="2700"/>
              </a:lnSpc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inovadoras soluções para dar resposta aos desafios do </a:t>
            </a: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re_source.</a:t>
            </a:r>
          </a:p>
        </p:txBody>
      </p:sp>
      <p:sp>
        <p:nvSpPr>
          <p:cNvPr id="1323" name="Shape 1323"/>
          <p:cNvSpPr/>
          <p:nvPr/>
        </p:nvSpPr>
        <p:spPr>
          <a:xfrm>
            <a:off x="12883945" y="2784824"/>
            <a:ext cx="5223766" cy="126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b="0" spc="-119">
                <a:latin typeface="Manrope Light"/>
                <a:ea typeface="Manrope Light"/>
                <a:cs typeface="Manrope Light"/>
                <a:sym typeface="Manrope Light"/>
              </a:defRPr>
            </a:lvl1pPr>
          </a:lstStyle>
          <a:p>
            <a:r>
              <a:t>Os desafios na cadeia de valor das embalagens são:</a:t>
            </a:r>
          </a:p>
        </p:txBody>
      </p:sp>
      <p:grpSp>
        <p:nvGrpSpPr>
          <p:cNvPr id="1326" name="Group 1326"/>
          <p:cNvGrpSpPr/>
          <p:nvPr/>
        </p:nvGrpSpPr>
        <p:grpSpPr>
          <a:xfrm>
            <a:off x="12784659" y="4311198"/>
            <a:ext cx="4410173" cy="2815661"/>
            <a:chOff x="0" y="0"/>
            <a:chExt cx="4410172" cy="2815660"/>
          </a:xfrm>
        </p:grpSpPr>
        <p:sp>
          <p:nvSpPr>
            <p:cNvPr id="1324" name="Shape 1324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325" name="Shape 1325"/>
            <p:cNvSpPr/>
            <p:nvPr/>
          </p:nvSpPr>
          <p:spPr>
            <a:xfrm>
              <a:off x="38100" y="1374556"/>
              <a:ext cx="4372073" cy="1441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Segregação de resíduos de embalagens &amp; comportamento do consumidor</a:t>
              </a:r>
            </a:p>
          </p:txBody>
        </p:sp>
      </p:grpSp>
      <p:grpSp>
        <p:nvGrpSpPr>
          <p:cNvPr id="1329" name="Group 1329"/>
          <p:cNvGrpSpPr/>
          <p:nvPr/>
        </p:nvGrpSpPr>
        <p:grpSpPr>
          <a:xfrm>
            <a:off x="18880830" y="4311198"/>
            <a:ext cx="4422874" cy="2815661"/>
            <a:chOff x="0" y="0"/>
            <a:chExt cx="4422872" cy="2815660"/>
          </a:xfrm>
        </p:grpSpPr>
        <p:sp>
          <p:nvSpPr>
            <p:cNvPr id="1327" name="Shape 1327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328" name="Shape 1328"/>
            <p:cNvSpPr/>
            <p:nvPr/>
          </p:nvSpPr>
          <p:spPr>
            <a:xfrm>
              <a:off x="50800" y="1374556"/>
              <a:ext cx="4372073" cy="1441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Segregação das embalagens de alumínio</a:t>
              </a:r>
            </a:p>
          </p:txBody>
        </p:sp>
      </p:grpSp>
      <p:grpSp>
        <p:nvGrpSpPr>
          <p:cNvPr id="1332" name="Group 1332"/>
          <p:cNvGrpSpPr/>
          <p:nvPr/>
        </p:nvGrpSpPr>
        <p:grpSpPr>
          <a:xfrm>
            <a:off x="12784659" y="9697456"/>
            <a:ext cx="3594672" cy="2815662"/>
            <a:chOff x="0" y="0"/>
            <a:chExt cx="3594671" cy="2815661"/>
          </a:xfrm>
        </p:grpSpPr>
        <p:sp>
          <p:nvSpPr>
            <p:cNvPr id="1330" name="Shape 1330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331" name="Shape 1331"/>
            <p:cNvSpPr/>
            <p:nvPr/>
          </p:nvSpPr>
          <p:spPr>
            <a:xfrm>
              <a:off x="38100" y="1374557"/>
              <a:ext cx="3556572" cy="1441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Recolha e recuperação de resíduos de Vidro</a:t>
              </a:r>
            </a:p>
          </p:txBody>
        </p:sp>
      </p:grpSp>
      <p:grpSp>
        <p:nvGrpSpPr>
          <p:cNvPr id="1335" name="Group 1335"/>
          <p:cNvGrpSpPr/>
          <p:nvPr/>
        </p:nvGrpSpPr>
        <p:grpSpPr>
          <a:xfrm>
            <a:off x="18880830" y="9697456"/>
            <a:ext cx="4422874" cy="2270479"/>
            <a:chOff x="0" y="0"/>
            <a:chExt cx="4422872" cy="2270478"/>
          </a:xfrm>
        </p:grpSpPr>
        <p:sp>
          <p:nvSpPr>
            <p:cNvPr id="1333" name="Shape 1333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334" name="Shape 1334"/>
            <p:cNvSpPr/>
            <p:nvPr/>
          </p:nvSpPr>
          <p:spPr>
            <a:xfrm>
              <a:off x="50800" y="1374557"/>
              <a:ext cx="4372073" cy="89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Declaração anual da SPV</a:t>
              </a:r>
            </a:p>
          </p:txBody>
        </p:sp>
      </p:grpSp>
      <p:grpSp>
        <p:nvGrpSpPr>
          <p:cNvPr id="1338" name="Group 1338"/>
          <p:cNvGrpSpPr/>
          <p:nvPr/>
        </p:nvGrpSpPr>
        <p:grpSpPr>
          <a:xfrm>
            <a:off x="12784659" y="7004327"/>
            <a:ext cx="3466739" cy="2815662"/>
            <a:chOff x="0" y="0"/>
            <a:chExt cx="3466738" cy="2815661"/>
          </a:xfrm>
        </p:grpSpPr>
        <p:sp>
          <p:nvSpPr>
            <p:cNvPr id="1336" name="Shape 1336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337" name="Shape 1337"/>
            <p:cNvSpPr/>
            <p:nvPr/>
          </p:nvSpPr>
          <p:spPr>
            <a:xfrm>
              <a:off x="38100" y="1374557"/>
              <a:ext cx="3428639" cy="1441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Transporte de resíduos e separação</a:t>
              </a:r>
            </a:p>
          </p:txBody>
        </p:sp>
      </p:grpSp>
      <p:grpSp>
        <p:nvGrpSpPr>
          <p:cNvPr id="1341" name="Group 1341"/>
          <p:cNvGrpSpPr/>
          <p:nvPr/>
        </p:nvGrpSpPr>
        <p:grpSpPr>
          <a:xfrm>
            <a:off x="18880830" y="7004327"/>
            <a:ext cx="4422874" cy="2815662"/>
            <a:chOff x="0" y="0"/>
            <a:chExt cx="4422872" cy="2815661"/>
          </a:xfrm>
        </p:grpSpPr>
        <p:sp>
          <p:nvSpPr>
            <p:cNvPr id="1339" name="Shape 1339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340" name="Shape 1340"/>
            <p:cNvSpPr/>
            <p:nvPr/>
          </p:nvSpPr>
          <p:spPr>
            <a:xfrm>
              <a:off x="50800" y="1374557"/>
              <a:ext cx="4372073" cy="1441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700"/>
                </a:lnSpc>
                <a:defRPr sz="22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Reciclagem de plásticos mistos</a:t>
              </a:r>
            </a:p>
          </p:txBody>
        </p:sp>
      </p:grpSp>
      <p:grpSp>
        <p:nvGrpSpPr>
          <p:cNvPr id="1344" name="Group 1344"/>
          <p:cNvGrpSpPr/>
          <p:nvPr/>
        </p:nvGrpSpPr>
        <p:grpSpPr>
          <a:xfrm>
            <a:off x="12784659" y="4311198"/>
            <a:ext cx="4410173" cy="2815661"/>
            <a:chOff x="0" y="0"/>
            <a:chExt cx="4410172" cy="2815660"/>
          </a:xfrm>
        </p:grpSpPr>
        <p:sp>
          <p:nvSpPr>
            <p:cNvPr id="1342" name="Shape 1342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343" name="Shape 1343"/>
            <p:cNvSpPr/>
            <p:nvPr/>
          </p:nvSpPr>
          <p:spPr>
            <a:xfrm>
              <a:off x="38100" y="1374556"/>
              <a:ext cx="4372073" cy="1441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Segregação de resíduos de embalagens &amp; comportamento do consumidor</a:t>
              </a:r>
            </a:p>
          </p:txBody>
        </p:sp>
      </p:grpSp>
      <p:grpSp>
        <p:nvGrpSpPr>
          <p:cNvPr id="1347" name="Group 1347"/>
          <p:cNvGrpSpPr/>
          <p:nvPr/>
        </p:nvGrpSpPr>
        <p:grpSpPr>
          <a:xfrm>
            <a:off x="12784659" y="7004327"/>
            <a:ext cx="3466739" cy="2815662"/>
            <a:chOff x="0" y="0"/>
            <a:chExt cx="3466738" cy="2815661"/>
          </a:xfrm>
        </p:grpSpPr>
        <p:sp>
          <p:nvSpPr>
            <p:cNvPr id="1345" name="Shape 1345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346" name="Shape 1346"/>
            <p:cNvSpPr/>
            <p:nvPr/>
          </p:nvSpPr>
          <p:spPr>
            <a:xfrm>
              <a:off x="38100" y="1374557"/>
              <a:ext cx="3428639" cy="1441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Transporte de resíduos e separação</a:t>
              </a:r>
            </a:p>
          </p:txBody>
        </p:sp>
      </p:grpSp>
      <p:grpSp>
        <p:nvGrpSpPr>
          <p:cNvPr id="1350" name="Group 1350"/>
          <p:cNvGrpSpPr/>
          <p:nvPr/>
        </p:nvGrpSpPr>
        <p:grpSpPr>
          <a:xfrm>
            <a:off x="12784659" y="9697456"/>
            <a:ext cx="3594672" cy="2815662"/>
            <a:chOff x="0" y="0"/>
            <a:chExt cx="3594671" cy="2815661"/>
          </a:xfrm>
        </p:grpSpPr>
        <p:sp>
          <p:nvSpPr>
            <p:cNvPr id="1348" name="Shape 1348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349" name="Shape 1349"/>
            <p:cNvSpPr/>
            <p:nvPr/>
          </p:nvSpPr>
          <p:spPr>
            <a:xfrm>
              <a:off x="38100" y="1374557"/>
              <a:ext cx="3556572" cy="1441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Recolha e recuperação de resíduos de Vidro</a:t>
              </a:r>
            </a:p>
          </p:txBody>
        </p:sp>
      </p:grpSp>
      <p:grpSp>
        <p:nvGrpSpPr>
          <p:cNvPr id="1353" name="Group 1353"/>
          <p:cNvGrpSpPr/>
          <p:nvPr/>
        </p:nvGrpSpPr>
        <p:grpSpPr>
          <a:xfrm>
            <a:off x="18880830" y="4311198"/>
            <a:ext cx="4422874" cy="2815661"/>
            <a:chOff x="0" y="0"/>
            <a:chExt cx="4422872" cy="2815660"/>
          </a:xfrm>
        </p:grpSpPr>
        <p:sp>
          <p:nvSpPr>
            <p:cNvPr id="1351" name="Shape 1351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352" name="Shape 1352"/>
            <p:cNvSpPr/>
            <p:nvPr/>
          </p:nvSpPr>
          <p:spPr>
            <a:xfrm>
              <a:off x="50800" y="1374556"/>
              <a:ext cx="4372073" cy="1441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Segregação das embalagens de alumínio</a:t>
              </a:r>
            </a:p>
          </p:txBody>
        </p:sp>
      </p:grpSp>
      <p:grpSp>
        <p:nvGrpSpPr>
          <p:cNvPr id="1356" name="Group 1356"/>
          <p:cNvGrpSpPr/>
          <p:nvPr/>
        </p:nvGrpSpPr>
        <p:grpSpPr>
          <a:xfrm>
            <a:off x="18880830" y="7004327"/>
            <a:ext cx="4422874" cy="2815662"/>
            <a:chOff x="0" y="0"/>
            <a:chExt cx="4422872" cy="2815661"/>
          </a:xfrm>
        </p:grpSpPr>
        <p:sp>
          <p:nvSpPr>
            <p:cNvPr id="1354" name="Shape 1354"/>
            <p:cNvSpPr/>
            <p:nvPr/>
          </p:nvSpPr>
          <p:spPr>
            <a:xfrm>
              <a:off x="0" y="0"/>
              <a:ext cx="1402609" cy="17114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z="9000" spc="-360"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355" name="Shape 1355"/>
            <p:cNvSpPr/>
            <p:nvPr/>
          </p:nvSpPr>
          <p:spPr>
            <a:xfrm>
              <a:off x="50800" y="1374557"/>
              <a:ext cx="4372073" cy="1441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700"/>
                </a:lnSpc>
                <a:defRPr sz="2200" b="0">
                  <a:latin typeface="Manrope ExtraBold"/>
                  <a:ea typeface="Manrope ExtraBold"/>
                  <a:cs typeface="Manrope ExtraBold"/>
                  <a:sym typeface="Manrope ExtraBold"/>
                </a:defRPr>
              </a:lvl1pPr>
            </a:lstStyle>
            <a:p>
              <a:r>
                <a:t>Reciclagem de plásticos mistos</a:t>
              </a:r>
            </a:p>
          </p:txBody>
        </p:sp>
      </p:grpSp>
      <p:pic>
        <p:nvPicPr>
          <p:cNvPr id="1357" name="OBJETO7-0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66680" y="2142621"/>
            <a:ext cx="5416135" cy="20930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64" name="Group 1364">
            <a:hlinkClick r:id="rId3"/>
          </p:cNvPr>
          <p:cNvGrpSpPr/>
          <p:nvPr/>
        </p:nvGrpSpPr>
        <p:grpSpPr>
          <a:xfrm>
            <a:off x="18955201" y="12249067"/>
            <a:ext cx="3652449" cy="540338"/>
            <a:chOff x="0" y="0"/>
            <a:chExt cx="3652447" cy="540337"/>
          </a:xfrm>
        </p:grpSpPr>
        <p:grpSp>
          <p:nvGrpSpPr>
            <p:cNvPr id="1361" name="Group 1361"/>
            <p:cNvGrpSpPr/>
            <p:nvPr/>
          </p:nvGrpSpPr>
          <p:grpSpPr>
            <a:xfrm>
              <a:off x="0" y="0"/>
              <a:ext cx="3652448" cy="540338"/>
              <a:chOff x="0" y="0"/>
              <a:chExt cx="3652447" cy="540337"/>
            </a:xfrm>
          </p:grpSpPr>
          <p:sp>
            <p:nvSpPr>
              <p:cNvPr id="1358" name="Shape 1358"/>
              <p:cNvSpPr/>
              <p:nvPr/>
            </p:nvSpPr>
            <p:spPr>
              <a:xfrm>
                <a:off x="0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59" name="Shape 1359"/>
              <p:cNvSpPr/>
              <p:nvPr/>
            </p:nvSpPr>
            <p:spPr>
              <a:xfrm>
                <a:off x="270169" y="0"/>
                <a:ext cx="3133586" cy="54033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60" name="Shape 1360"/>
              <p:cNvSpPr/>
              <p:nvPr/>
            </p:nvSpPr>
            <p:spPr>
              <a:xfrm>
                <a:off x="3112110" y="0"/>
                <a:ext cx="540338" cy="540338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362" name="Shape 1362"/>
            <p:cNvSpPr/>
            <p:nvPr/>
          </p:nvSpPr>
          <p:spPr>
            <a:xfrm>
              <a:off x="127000" y="54268"/>
              <a:ext cx="3151022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457200">
                <a:lnSpc>
                  <a:spcPts val="2200"/>
                </a:lnSpc>
                <a:defRPr sz="1800" b="0">
                  <a:solidFill>
                    <a:srgbClr val="4696FF"/>
                  </a:solidFill>
                  <a:latin typeface="Manrope ExtraBold"/>
                  <a:ea typeface="Manrope ExtraBold"/>
                  <a:cs typeface="Manrope ExtraBold"/>
                  <a:sym typeface="Manrope ExtraBold"/>
                  <a:hlinkClick r:id="rId3"/>
                </a:defRPr>
              </a:lvl1pPr>
            </a:lstStyle>
            <a:p>
              <a:r>
                <a:rPr>
                  <a:hlinkClick r:id="rId3"/>
                </a:rPr>
                <a:t>resource-innovation.com</a:t>
              </a:r>
            </a:p>
          </p:txBody>
        </p:sp>
        <p:pic>
          <p:nvPicPr>
            <p:cNvPr id="1363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1157" y="168181"/>
              <a:ext cx="203972" cy="2039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5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5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5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5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5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250"/>
                                        <p:tgtEl>
                                          <p:spTgt spid="1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25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"/>
                            </p:stCondLst>
                            <p:childTnLst>
                              <p:par>
                                <p:cTn id="85" presetID="9" presetClass="entr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25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9" grpId="0" animBg="1" advAuto="0"/>
      <p:bldP spid="1320" grpId="0" animBg="1" advAuto="0"/>
      <p:bldP spid="1321" grpId="0" animBg="1" advAuto="0"/>
      <p:bldP spid="1322" grpId="0" animBg="1" advAuto="0"/>
      <p:bldP spid="1323" grpId="0" animBg="1" advAuto="0"/>
      <p:bldP spid="1326" grpId="0" animBg="1" advAuto="0"/>
      <p:bldP spid="1326" grpId="1" animBg="1" advAuto="0"/>
      <p:bldP spid="1329" grpId="0" animBg="1" advAuto="0"/>
      <p:bldP spid="1329" grpId="1" animBg="1" advAuto="0"/>
      <p:bldP spid="1332" grpId="0" animBg="1" advAuto="0"/>
      <p:bldP spid="1332" grpId="1" animBg="1" advAuto="0"/>
      <p:bldP spid="1335" grpId="0" animBg="1" advAuto="0"/>
      <p:bldP spid="1338" grpId="0" animBg="1" advAuto="0"/>
      <p:bldP spid="1338" grpId="1" animBg="1" advAuto="0"/>
      <p:bldP spid="1341" grpId="0" animBg="1" advAuto="0"/>
      <p:bldP spid="1341" grpId="1" animBg="1" advAuto="0"/>
      <p:bldP spid="1344" grpId="0" animBg="1" advAuto="0"/>
      <p:bldP spid="1347" grpId="0" animBg="1" advAuto="0"/>
      <p:bldP spid="1350" grpId="0" animBg="1" advAuto="0"/>
      <p:bldP spid="1353" grpId="0" animBg="1" advAuto="0"/>
      <p:bldP spid="1356" grpId="0" animBg="1" advAuto="0"/>
      <p:bldP spid="1364" grpId="0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Shape 1366"/>
          <p:cNvSpPr/>
          <p:nvPr/>
        </p:nvSpPr>
        <p:spPr>
          <a:xfrm>
            <a:off x="-1" y="8270240"/>
            <a:ext cx="24384000" cy="1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67" name="Shape 1367"/>
          <p:cNvSpPr/>
          <p:nvPr/>
        </p:nvSpPr>
        <p:spPr>
          <a:xfrm>
            <a:off x="1867616" y="6598697"/>
            <a:ext cx="8173073" cy="1656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 fontScale="47500" lnSpcReduction="20000"/>
          </a:bodyPr>
          <a:lstStyle>
            <a:lvl1pPr>
              <a:lnSpc>
                <a:spcPct val="90000"/>
              </a:lnSpc>
              <a:defRPr sz="9000" spc="-360">
                <a:solidFill>
                  <a:srgbClr val="4696FF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rPr dirty="0" err="1"/>
              <a:t>Obrigad</a:t>
            </a:r>
            <a:r>
              <a:rPr lang="pt-PT" dirty="0"/>
              <a:t>a</a:t>
            </a:r>
            <a:r>
              <a:rPr dirty="0"/>
              <a:t>.</a:t>
            </a:r>
            <a:endParaRPr lang="pt-PT" dirty="0"/>
          </a:p>
          <a:p>
            <a:endParaRPr lang="pt-PT" dirty="0"/>
          </a:p>
          <a:p>
            <a:r>
              <a:rPr lang="pt-PT" dirty="0"/>
              <a:t>elga.almeida@pontoverde.pt</a:t>
            </a:r>
            <a:endParaRPr dirty="0"/>
          </a:p>
        </p:txBody>
      </p:sp>
      <p:sp>
        <p:nvSpPr>
          <p:cNvPr id="1368" name="Shape 1368"/>
          <p:cNvSpPr>
            <a:spLocks noGrp="1"/>
          </p:cNvSpPr>
          <p:nvPr>
            <p:ph type="body" sz="quarter" idx="4294967295"/>
          </p:nvPr>
        </p:nvSpPr>
        <p:spPr>
          <a:xfrm>
            <a:off x="16375628" y="7476838"/>
            <a:ext cx="3799344" cy="89592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900" b="1">
                <a:solidFill>
                  <a:srgbClr val="4696FF"/>
                </a:solidFill>
                <a:latin typeface="Source Code Pro"/>
                <a:ea typeface="Source Code Pro"/>
                <a:cs typeface="Source Code Pro"/>
                <a:sym typeface="Source Code Pro"/>
                <a:hlinkClick r:id="rId2"/>
              </a:defRPr>
            </a:lvl1pPr>
          </a:lstStyle>
          <a:p>
            <a:r>
              <a:rPr>
                <a:hlinkClick r:id="rId2"/>
              </a:rPr>
              <a:t>pontoverde.pt</a:t>
            </a:r>
          </a:p>
        </p:txBody>
      </p:sp>
      <p:sp>
        <p:nvSpPr>
          <p:cNvPr id="1369" name="Shape 1369"/>
          <p:cNvSpPr/>
          <p:nvPr/>
        </p:nvSpPr>
        <p:spPr>
          <a:xfrm>
            <a:off x="18125968" y="10943865"/>
            <a:ext cx="5395965" cy="1750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r">
              <a:defRPr sz="1900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 dirty="0"/>
              <a:t>WORKSHOP</a:t>
            </a:r>
          </a:p>
          <a:p>
            <a:pPr algn="r">
              <a:defRPr sz="1900" spc="-76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rPr dirty="0"/>
              <a:t>A </a:t>
            </a:r>
            <a:r>
              <a:rPr dirty="0" err="1"/>
              <a:t>inovação</a:t>
            </a:r>
            <a:r>
              <a:rPr dirty="0"/>
              <a:t> das </a:t>
            </a:r>
            <a:r>
              <a:rPr dirty="0" err="1"/>
              <a:t>embalagens</a:t>
            </a:r>
            <a:r>
              <a:rPr dirty="0"/>
              <a:t> </a:t>
            </a:r>
            <a:r>
              <a:rPr dirty="0" err="1"/>
              <a:t>tem</a:t>
            </a:r>
            <a:r>
              <a:rPr dirty="0"/>
              <a:t> sempre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aqui</a:t>
            </a:r>
            <a:r>
              <a:rPr dirty="0"/>
              <a:t>. E no </a:t>
            </a:r>
            <a:r>
              <a:rPr dirty="0" err="1"/>
              <a:t>futuro</a:t>
            </a:r>
            <a:r>
              <a:rPr dirty="0"/>
              <a:t>.</a:t>
            </a:r>
          </a:p>
          <a:p>
            <a:pPr algn="r">
              <a:defRPr sz="19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 lang="pt-PT" dirty="0"/>
              <a:t>20211103</a:t>
            </a:r>
            <a:endParaRPr dirty="0"/>
          </a:p>
        </p:txBody>
      </p:sp>
      <p:sp>
        <p:nvSpPr>
          <p:cNvPr id="1370" name="Shape 1370"/>
          <p:cNvSpPr/>
          <p:nvPr/>
        </p:nvSpPr>
        <p:spPr>
          <a:xfrm>
            <a:off x="3683137" y="11853304"/>
            <a:ext cx="4931826" cy="1197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1900" b="0">
                <a:latin typeface="Manrope Light"/>
                <a:ea typeface="Manrope Light"/>
                <a:cs typeface="Manrope Light"/>
                <a:sym typeface="Manrope Light"/>
                <a:hlinkClick r:id="rId3"/>
              </a:defRPr>
            </a:lvl1pPr>
          </a:lstStyle>
          <a:p>
            <a:r>
              <a:rPr>
                <a:hlinkClick r:id="rId3"/>
              </a:rPr>
              <a:t>geral@pontoverdelab.pt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>
            <a:spLocks noGrp="1"/>
          </p:cNvSpPr>
          <p:nvPr>
            <p:ph type="sldNum" sz="quarter" idx="2"/>
          </p:nvPr>
        </p:nvSpPr>
        <p:spPr>
          <a:xfrm>
            <a:off x="700980" y="423333"/>
            <a:ext cx="249404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 dirty="0"/>
          </a:p>
        </p:txBody>
      </p:sp>
      <p:sp>
        <p:nvSpPr>
          <p:cNvPr id="640" name="Shape 640"/>
          <p:cNvSpPr/>
          <p:nvPr/>
        </p:nvSpPr>
        <p:spPr>
          <a:xfrm>
            <a:off x="1074885" y="9312623"/>
            <a:ext cx="8151481" cy="3604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z="9000" spc="-360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rPr dirty="0"/>
              <a:t>O Ponto Verde Lab</a:t>
            </a:r>
          </a:p>
        </p:txBody>
      </p:sp>
      <p:sp>
        <p:nvSpPr>
          <p:cNvPr id="641" name="Shape 641"/>
          <p:cNvSpPr/>
          <p:nvPr/>
        </p:nvSpPr>
        <p:spPr>
          <a:xfrm>
            <a:off x="1179578" y="12217400"/>
            <a:ext cx="23204421" cy="0"/>
          </a:xfrm>
          <a:prstGeom prst="line">
            <a:avLst/>
          </a:prstGeom>
          <a:ln w="1905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roup 645"/>
          <p:cNvGrpSpPr/>
          <p:nvPr/>
        </p:nvGrpSpPr>
        <p:grpSpPr>
          <a:xfrm>
            <a:off x="7803698" y="5592174"/>
            <a:ext cx="7861174" cy="7861175"/>
            <a:chOff x="0" y="0"/>
            <a:chExt cx="7861173" cy="7861173"/>
          </a:xfrm>
        </p:grpSpPr>
        <p:sp>
          <p:nvSpPr>
            <p:cNvPr id="643" name="Shape 643"/>
            <p:cNvSpPr/>
            <p:nvPr/>
          </p:nvSpPr>
          <p:spPr>
            <a:xfrm>
              <a:off x="802287" y="2001716"/>
              <a:ext cx="6155000" cy="706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pc="-119">
                  <a:solidFill>
                    <a:srgbClr val="4696FF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Plano de ID&amp;I</a:t>
              </a:r>
            </a:p>
          </p:txBody>
        </p:sp>
        <p:sp>
          <p:nvSpPr>
            <p:cNvPr id="644" name="Shape 644"/>
            <p:cNvSpPr/>
            <p:nvPr/>
          </p:nvSpPr>
          <p:spPr>
            <a:xfrm>
              <a:off x="0" y="0"/>
              <a:ext cx="7861174" cy="7861174"/>
            </a:xfrm>
            <a:prstGeom prst="ellipse">
              <a:avLst/>
            </a:prstGeom>
            <a:noFill/>
            <a:ln w="19050" cap="flat">
              <a:solidFill>
                <a:srgbClr val="929292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48" name="Group 648"/>
          <p:cNvGrpSpPr/>
          <p:nvPr/>
        </p:nvGrpSpPr>
        <p:grpSpPr>
          <a:xfrm>
            <a:off x="15664161" y="5592174"/>
            <a:ext cx="7861175" cy="7861175"/>
            <a:chOff x="0" y="0"/>
            <a:chExt cx="7861173" cy="7861173"/>
          </a:xfrm>
        </p:grpSpPr>
        <p:sp>
          <p:nvSpPr>
            <p:cNvPr id="646" name="Shape 646"/>
            <p:cNvSpPr/>
            <p:nvPr/>
          </p:nvSpPr>
          <p:spPr>
            <a:xfrm>
              <a:off x="1103690" y="2001716"/>
              <a:ext cx="6155001" cy="706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>
                <a:lnSpc>
                  <a:spcPct val="90000"/>
                </a:lnSpc>
                <a:defRPr spc="-119">
                  <a:solidFill>
                    <a:srgbClr val="05FAA7"/>
                  </a:solidFill>
                  <a:latin typeface="Source Code Pro"/>
                  <a:ea typeface="Source Code Pro"/>
                  <a:cs typeface="Source Code Pro"/>
                  <a:sym typeface="Source Code Pro"/>
                </a:defRPr>
              </a:lvl1pPr>
            </a:lstStyle>
            <a:p>
              <a:r>
                <a:t>Plano de Prevenção</a:t>
              </a:r>
            </a:p>
          </p:txBody>
        </p:sp>
        <p:sp>
          <p:nvSpPr>
            <p:cNvPr id="647" name="Shape 647"/>
            <p:cNvSpPr/>
            <p:nvPr/>
          </p:nvSpPr>
          <p:spPr>
            <a:xfrm>
              <a:off x="0" y="0"/>
              <a:ext cx="7861174" cy="7861174"/>
            </a:xfrm>
            <a:prstGeom prst="ellipse">
              <a:avLst/>
            </a:prstGeom>
            <a:noFill/>
            <a:ln w="19050" cap="flat">
              <a:solidFill>
                <a:srgbClr val="92929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649" name="Shape 649"/>
          <p:cNvSpPr>
            <a:spLocks noGrp="1"/>
          </p:cNvSpPr>
          <p:nvPr>
            <p:ph type="sldNum" sz="quarter" idx="2"/>
          </p:nvPr>
        </p:nvSpPr>
        <p:spPr>
          <a:xfrm>
            <a:off x="695494" y="423333"/>
            <a:ext cx="254890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650" name="Shape 650"/>
          <p:cNvSpPr/>
          <p:nvPr/>
        </p:nvSpPr>
        <p:spPr>
          <a:xfrm>
            <a:off x="1074885" y="2784824"/>
            <a:ext cx="6155001" cy="11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lvl1pPr>
          </a:lstStyle>
          <a:p>
            <a:r>
              <a:t>Enquadramento</a:t>
            </a:r>
          </a:p>
        </p:txBody>
      </p:sp>
      <p:pic>
        <p:nvPicPr>
          <p:cNvPr id="651" name="bola_Prancheta 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945378" y="4741345"/>
            <a:ext cx="11006896" cy="8974655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Shape 652"/>
          <p:cNvSpPr/>
          <p:nvPr/>
        </p:nvSpPr>
        <p:spPr>
          <a:xfrm>
            <a:off x="8605985" y="8440557"/>
            <a:ext cx="6805214" cy="3911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Os eixos de intervenção do I&amp;D da SPV apostam:</a:t>
            </a:r>
          </a:p>
          <a:p>
            <a:pPr algn="l">
              <a:defRPr b="0" spc="-29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no crescimento sustentável</a:t>
            </a:r>
          </a:p>
          <a:p>
            <a:pPr algn="l">
              <a:defRPr b="0" spc="-29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na promoção de uma economia circular</a:t>
            </a:r>
          </a:p>
          <a:p>
            <a:pPr algn="l">
              <a:defRPr b="0" spc="-29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na produção de conhecimento</a:t>
            </a:r>
          </a:p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endParaRPr/>
          </a:p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factores  fundamentais para a SPV enquanto promotor e agregador de </a:t>
            </a: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inovação.</a:t>
            </a:r>
          </a:p>
        </p:txBody>
      </p:sp>
      <p:sp>
        <p:nvSpPr>
          <p:cNvPr id="653" name="Shape 653"/>
          <p:cNvSpPr/>
          <p:nvPr/>
        </p:nvSpPr>
        <p:spPr>
          <a:xfrm>
            <a:off x="16767852" y="8440557"/>
            <a:ext cx="6805214" cy="3911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 estratégia da SPV para a Prevenção</a:t>
            </a:r>
          </a:p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desenvolve-se sob duas vertentes:</a:t>
            </a:r>
          </a:p>
          <a:p>
            <a:pPr algn="l">
              <a:defRPr b="0" spc="-29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redução</a:t>
            </a:r>
          </a:p>
          <a:p>
            <a:pPr algn="l">
              <a:defRPr b="0" spc="-29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reciclabilidade</a:t>
            </a:r>
          </a:p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endParaRPr/>
          </a:p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visando ser mais um contributo para</a:t>
            </a:r>
          </a:p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o </a:t>
            </a: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crescimento sustentável</a:t>
            </a:r>
            <a:r>
              <a:t> e para</a:t>
            </a:r>
          </a:p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a </a:t>
            </a: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economia circular.</a:t>
            </a:r>
          </a:p>
        </p:txBody>
      </p:sp>
      <p:sp>
        <p:nvSpPr>
          <p:cNvPr id="654" name="Shape 654"/>
          <p:cNvSpPr/>
          <p:nvPr/>
        </p:nvSpPr>
        <p:spPr>
          <a:xfrm>
            <a:off x="1036785" y="3542590"/>
            <a:ext cx="9771260" cy="2975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Planos Estratégicos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da Sociedade Ponto Verde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2017-2021</a:t>
            </a:r>
          </a:p>
        </p:txBody>
      </p:sp>
    </p:spTree>
    <p:extLst>
      <p:ext uri="{BB962C8B-B14F-4D97-AF65-F5344CB8AC3E}">
        <p14:creationId xmlns:p14="http://schemas.microsoft.com/office/powerpoint/2010/main" val="3039401517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833271 0.000000" pathEditMode="relative">
                                      <p:cBhvr>
                                        <p:cTn id="15" dur="2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fill="hold" grpId="0" nodeType="afterEffect">
                                  <p:stCondLst>
                                    <p:cond delay="1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5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33271 0.000000 L 1.128583 0.000000" pathEditMode="relative">
                                      <p:cBhvr>
                                        <p:cTn id="27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5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"/>
                            </p:stCondLst>
                            <p:childTnLst>
                              <p:par>
                                <p:cTn id="33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" grpId="0" animBg="1" advAuto="0"/>
      <p:bldP spid="648" grpId="0" animBg="1" advAuto="0"/>
      <p:bldP spid="650" grpId="0" animBg="1" advAuto="0"/>
      <p:bldP spid="652" grpId="0" animBg="1" advAuto="0"/>
      <p:bldP spid="653" grpId="0" animBg="1" advAuto="0"/>
      <p:bldP spid="654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>
            <a:spLocks noGrp="1"/>
          </p:cNvSpPr>
          <p:nvPr>
            <p:ph type="sldNum" sz="quarter" idx="2"/>
          </p:nvPr>
        </p:nvSpPr>
        <p:spPr>
          <a:xfrm>
            <a:off x="701437" y="423333"/>
            <a:ext cx="248947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657" name="Shape 657"/>
          <p:cNvSpPr/>
          <p:nvPr/>
        </p:nvSpPr>
        <p:spPr>
          <a:xfrm>
            <a:off x="1036785" y="3542590"/>
            <a:ext cx="19738775" cy="3666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O Ponto Verde LAB é a iniciativa da Sociedade Ponto Verde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para trazer ao Sistema Integrado de Gestão de Resíduos de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Embalagens (SIGRE) inovação nas ideias, processos,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mecanismos e resultados.</a:t>
            </a:r>
          </a:p>
        </p:txBody>
      </p:sp>
      <p:sp>
        <p:nvSpPr>
          <p:cNvPr id="658" name="Shape 658"/>
          <p:cNvSpPr/>
          <p:nvPr/>
        </p:nvSpPr>
        <p:spPr>
          <a:xfrm>
            <a:off x="1074885" y="8440557"/>
            <a:ext cx="9922337" cy="1455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As embalagens e resíduos de embalagens têm um papel</a:t>
            </a:r>
          </a:p>
          <a:p>
            <a:pPr algn="l"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preponderante na forma como podemos mudar o impacto</a:t>
            </a:r>
          </a:p>
          <a:p>
            <a:pPr algn="l"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ambiental das nossas atividades.</a:t>
            </a:r>
          </a:p>
        </p:txBody>
      </p:sp>
      <p:sp>
        <p:nvSpPr>
          <p:cNvPr id="659" name="Shape 659"/>
          <p:cNvSpPr/>
          <p:nvPr/>
        </p:nvSpPr>
        <p:spPr>
          <a:xfrm>
            <a:off x="1074885" y="9968557"/>
            <a:ext cx="9922337" cy="191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Porque se pretende continuar a entregar bons serviços e bons</a:t>
            </a:r>
          </a:p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produtos aos consumidores, é essencial que estes processos gerem</a:t>
            </a:r>
          </a:p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uma menor pegada e que seja possível efetivamente fazer parte</a:t>
            </a:r>
          </a:p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de uma economia que se quer circular.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" grpId="0" animBg="1" advAuto="0"/>
      <p:bldP spid="658" grpId="0" animBg="1" advAuto="0"/>
      <p:bldP spid="659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84" y="2111565"/>
            <a:ext cx="10502012" cy="9132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objetos3-0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5465" y="1457403"/>
            <a:ext cx="7305352" cy="10801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objetos3-0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39598" y="5544647"/>
            <a:ext cx="6144893" cy="5893188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Shape 664"/>
          <p:cNvSpPr>
            <a:spLocks noGrp="1"/>
          </p:cNvSpPr>
          <p:nvPr>
            <p:ph type="sldNum" sz="quarter" idx="2"/>
          </p:nvPr>
        </p:nvSpPr>
        <p:spPr>
          <a:xfrm>
            <a:off x="693894" y="423333"/>
            <a:ext cx="256490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665" name="Shape 665"/>
          <p:cNvSpPr/>
          <p:nvPr/>
        </p:nvSpPr>
        <p:spPr>
          <a:xfrm>
            <a:off x="8605985" y="2784824"/>
            <a:ext cx="7580972" cy="1319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90000"/>
              </a:lnSpc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O objetivo desta iniciativa</a:t>
            </a:r>
          </a:p>
          <a:p>
            <a:pPr algn="l">
              <a:lnSpc>
                <a:spcPct val="90000"/>
              </a:lnSpc>
              <a:defRPr spc="-119">
                <a:latin typeface="Source Code Pro"/>
                <a:ea typeface="Source Code Pro"/>
                <a:cs typeface="Source Code Pro"/>
                <a:sym typeface="Source Code Pro"/>
              </a:defRPr>
            </a:pPr>
            <a:r>
              <a:t>é claro:</a:t>
            </a:r>
          </a:p>
        </p:txBody>
      </p:sp>
      <p:sp>
        <p:nvSpPr>
          <p:cNvPr id="666" name="Shape 666"/>
          <p:cNvSpPr/>
          <p:nvPr/>
        </p:nvSpPr>
        <p:spPr>
          <a:xfrm>
            <a:off x="8605985" y="9659757"/>
            <a:ext cx="11656350" cy="3911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Contribuímos com conhecimento através de um conjunto de recomendações</a:t>
            </a:r>
          </a:p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de ecodesign e otimização dos processos, desenvolvimento e produção de embalagens</a:t>
            </a:r>
          </a:p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mas também pretendemos estimular o mercado a </a:t>
            </a: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procurar soluções, identificar</a:t>
            </a:r>
          </a:p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rPr>
                <a:latin typeface="Manrope ExtraBold"/>
                <a:ea typeface="Manrope ExtraBold"/>
                <a:cs typeface="Manrope ExtraBold"/>
                <a:sym typeface="Manrope ExtraBold"/>
              </a:rPr>
              <a:t>oportunidades e a criar valor</a:t>
            </a:r>
            <a:r>
              <a:t> e para isso disponibilizamos investimento em</a:t>
            </a:r>
          </a:p>
          <a:p>
            <a:pPr algn="l">
              <a:defRPr sz="2200" b="0">
                <a:latin typeface="Manrope ExtraBold"/>
                <a:ea typeface="Manrope ExtraBold"/>
                <a:cs typeface="Manrope ExtraBold"/>
                <a:sym typeface="Manrope ExtraBold"/>
              </a:defRPr>
            </a:pPr>
            <a:r>
              <a:t>Investigação &amp; Desenvolvimento.</a:t>
            </a:r>
          </a:p>
        </p:txBody>
      </p:sp>
      <p:sp>
        <p:nvSpPr>
          <p:cNvPr id="667" name="Shape 667"/>
          <p:cNvSpPr/>
          <p:nvPr/>
        </p:nvSpPr>
        <p:spPr>
          <a:xfrm>
            <a:off x="8605985" y="7517426"/>
            <a:ext cx="13127963" cy="1187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lvl1pPr>
          </a:lstStyle>
          <a:p>
            <a:r>
              <a:t>Promover mais e melhor reciclagem.</a:t>
            </a:r>
          </a:p>
        </p:txBody>
      </p:sp>
      <p:sp>
        <p:nvSpPr>
          <p:cNvPr id="668" name="Shape 668"/>
          <p:cNvSpPr/>
          <p:nvPr/>
        </p:nvSpPr>
        <p:spPr>
          <a:xfrm>
            <a:off x="8605985" y="5101716"/>
            <a:ext cx="13127963" cy="2296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Contribuir para uma valorização efetiva</a:t>
            </a:r>
          </a:p>
          <a:p>
            <a:pPr algn="l">
              <a:lnSpc>
                <a:spcPct val="80000"/>
              </a:lnSpc>
              <a:defRPr sz="5700" b="0">
                <a:latin typeface="Manrope Light"/>
                <a:ea typeface="Manrope Light"/>
                <a:cs typeface="Manrope Light"/>
                <a:sym typeface="Manrope Light"/>
              </a:defRPr>
            </a:pPr>
            <a:r>
              <a:t>de materiais e da economia circular.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03817 0.000000" pathEditMode="relative">
                                      <p:cBhvr>
                                        <p:cTn id="10" dur="100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12922 -0.117210" pathEditMode="relative">
                                      <p:cBhvr>
                                        <p:cTn id="13" dur="3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" grpId="0" animBg="1" advAuto="0"/>
      <p:bldP spid="666" grpId="0" animBg="1" advAuto="0"/>
      <p:bldP spid="667" grpId="0" animBg="1" advAuto="0"/>
      <p:bldP spid="668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>
            <a:spLocks noGrp="1"/>
          </p:cNvSpPr>
          <p:nvPr>
            <p:ph type="sldNum" sz="quarter" idx="2"/>
          </p:nvPr>
        </p:nvSpPr>
        <p:spPr>
          <a:xfrm>
            <a:off x="711724" y="423333"/>
            <a:ext cx="238660" cy="406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671" name="Shape 671"/>
          <p:cNvSpPr/>
          <p:nvPr/>
        </p:nvSpPr>
        <p:spPr>
          <a:xfrm>
            <a:off x="1074885" y="11464946"/>
            <a:ext cx="11685214" cy="1656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defRPr sz="5200" spc="-208">
                <a:latin typeface="Source Code Pro"/>
                <a:ea typeface="Source Code Pro"/>
                <a:cs typeface="Source Code Pro"/>
                <a:sym typeface="Source Code Pro"/>
                <a:hlinkClick r:id="rId2"/>
              </a:defRPr>
            </a:lvl1pPr>
          </a:lstStyle>
          <a:p>
            <a:r>
              <a:rPr>
                <a:hlinkClick r:id="rId2"/>
              </a:rPr>
              <a:t>pontoverdelab.pt</a:t>
            </a:r>
          </a:p>
        </p:txBody>
      </p:sp>
      <p:sp>
        <p:nvSpPr>
          <p:cNvPr id="672" name="Shape 672"/>
          <p:cNvSpPr/>
          <p:nvPr/>
        </p:nvSpPr>
        <p:spPr>
          <a:xfrm>
            <a:off x="17882035" y="11423662"/>
            <a:ext cx="4551449" cy="1233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Disponível em vários</a:t>
            </a:r>
          </a:p>
          <a:p>
            <a:pPr algn="l">
              <a:defRPr sz="2200" b="0">
                <a:latin typeface="Manrope Regular"/>
                <a:ea typeface="Manrope Regular"/>
                <a:cs typeface="Manrope Regular"/>
                <a:sym typeface="Manrope Regular"/>
              </a:defRPr>
            </a:pPr>
            <a:r>
              <a:t>formatos digitais.</a:t>
            </a:r>
          </a:p>
        </p:txBody>
      </p:sp>
      <p:sp>
        <p:nvSpPr>
          <p:cNvPr id="673" name="Shape 673"/>
          <p:cNvSpPr/>
          <p:nvPr/>
        </p:nvSpPr>
        <p:spPr>
          <a:xfrm>
            <a:off x="2203621" y="2927413"/>
            <a:ext cx="7861175" cy="7861174"/>
          </a:xfrm>
          <a:prstGeom prst="ellipse">
            <a:avLst/>
          </a:prstGeom>
          <a:ln w="1905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4" name="Shape 674"/>
          <p:cNvSpPr/>
          <p:nvPr/>
        </p:nvSpPr>
        <p:spPr>
          <a:xfrm>
            <a:off x="1601901" y="1024918"/>
            <a:ext cx="11666164" cy="11666164"/>
          </a:xfrm>
          <a:prstGeom prst="ellipse">
            <a:avLst/>
          </a:prstGeom>
          <a:ln w="19050">
            <a:solidFill>
              <a:srgbClr val="5E5E5E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5" name="Shape 675"/>
          <p:cNvSpPr/>
          <p:nvPr/>
        </p:nvSpPr>
        <p:spPr>
          <a:xfrm>
            <a:off x="-2256557" y="-3043450"/>
            <a:ext cx="19802901" cy="19802900"/>
          </a:xfrm>
          <a:prstGeom prst="ellipse">
            <a:avLst/>
          </a:prstGeom>
          <a:ln w="1905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6" name="Shape 676"/>
          <p:cNvSpPr/>
          <p:nvPr/>
        </p:nvSpPr>
        <p:spPr>
          <a:xfrm>
            <a:off x="-8820223" y="-8693313"/>
            <a:ext cx="31102624" cy="31102624"/>
          </a:xfrm>
          <a:prstGeom prst="ellipse">
            <a:avLst/>
          </a:prstGeom>
          <a:ln w="1905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77" name="objetos4-0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7325" y="3209175"/>
            <a:ext cx="9163344" cy="7297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objetos4-0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71093" y="3206824"/>
            <a:ext cx="6224475" cy="7302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objetos4-04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01182" y="4073028"/>
            <a:ext cx="4173632" cy="5569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fill="hold" grpId="0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9" presetClass="entr" fill="hold" grpId="0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5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950"/>
                            </p:stCondLst>
                            <p:childTnLst>
                              <p:par>
                                <p:cTn id="28" presetID="9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5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3" grpId="0" animBg="1" advAuto="0"/>
      <p:bldP spid="674" grpId="0" animBg="1" advAuto="0"/>
      <p:bldP spid="675" grpId="0" animBg="1" advAuto="0"/>
      <p:bldP spid="676" grpId="0" animBg="1" advAuto="0"/>
      <p:bldP spid="677" grpId="0" animBg="1" advAuto="0"/>
      <p:bldP spid="678" grpId="0" animBg="1" advAuto="0"/>
      <p:bldP spid="679" grpId="0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2931</Words>
  <Application>Microsoft Office PowerPoint</Application>
  <PresentationFormat>Personalizado</PresentationFormat>
  <Paragraphs>632</Paragraphs>
  <Slides>47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6" baseType="lpstr">
      <vt:lpstr>Calibri</vt:lpstr>
      <vt:lpstr>Helvetica Neue</vt:lpstr>
      <vt:lpstr>Helvetica Neue Light</vt:lpstr>
      <vt:lpstr>Helvetica Neue Medium</vt:lpstr>
      <vt:lpstr>Manrope ExtraBold</vt:lpstr>
      <vt:lpstr>Manrope Light</vt:lpstr>
      <vt:lpstr>Manrope Regular</vt:lpstr>
      <vt:lpstr>Source Code Pro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carmarcar6@alum.us.es</cp:lastModifiedBy>
  <cp:revision>6</cp:revision>
  <dcterms:modified xsi:type="dcterms:W3CDTF">2021-12-30T12:42:02Z</dcterms:modified>
</cp:coreProperties>
</file>