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613" r:id="rId3"/>
    <p:sldId id="260" r:id="rId4"/>
    <p:sldId id="601" r:id="rId5"/>
    <p:sldId id="263" r:id="rId6"/>
    <p:sldId id="257" r:id="rId7"/>
    <p:sldId id="265" r:id="rId8"/>
    <p:sldId id="612" r:id="rId9"/>
    <p:sldId id="303" r:id="rId10"/>
    <p:sldId id="305" r:id="rId11"/>
    <p:sldId id="615" r:id="rId12"/>
    <p:sldId id="614" r:id="rId13"/>
    <p:sldId id="309" r:id="rId14"/>
    <p:sldId id="616" r:id="rId15"/>
    <p:sldId id="310" r:id="rId16"/>
    <p:sldId id="258" r:id="rId17"/>
  </p:sldIdLst>
  <p:sldSz cx="18288000" cy="10287000"/>
  <p:notesSz cx="6858000" cy="9144000"/>
  <p:embeddedFontLst>
    <p:embeddedFont>
      <p:font typeface="Avenir" panose="02000503020000020003" pitchFamily="2" charset="0"/>
      <p:regular r:id="rId19"/>
      <p:italic r:id="rId20"/>
    </p:embeddedFont>
    <p:embeddedFont>
      <p:font typeface="Avenir Heavy" panose="02000503020000020003" pitchFamily="2" charset="0"/>
      <p:bold r:id="rId21"/>
      <p:italic r:id="rId22"/>
      <p:boldItalic r:id="rId23"/>
    </p:embeddedFont>
    <p:embeddedFont>
      <p:font typeface="Avenir Next" panose="020B0503020202020204" pitchFamily="34" charset="0"/>
      <p:regular r:id="rId24"/>
      <p:bold r:id="rId25"/>
      <p:italic r:id="rId26"/>
      <p:boldItalic r:id="rId27"/>
    </p:embeddedFont>
    <p:embeddedFont>
      <p:font typeface="Avenir Next Condensed" panose="020B0506020202020204" pitchFamily="34" charset="0"/>
      <p:regular r:id="rId28"/>
      <p:bold r:id="rId29"/>
      <p:italic r:id="rId30"/>
      <p:boldItalic r:id="rId31"/>
    </p:embeddedFont>
    <p:embeddedFont>
      <p:font typeface="Avenir Next Demi Bold" panose="020B0503020202020204" pitchFamily="3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entury Gothic" panose="020B0502020202020204" pitchFamily="34" charset="0"/>
      <p:regular r:id="rId40"/>
      <p:bold r:id="rId41"/>
      <p:italic r:id="rId42"/>
      <p:boldItalic r:id="rId43"/>
    </p:embeddedFont>
    <p:embeddedFont>
      <p:font typeface="Heebo Regular Bold" pitchFamily="2" charset="-79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A0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20" autoAdjust="0"/>
    <p:restoredTop sz="94750" autoAdjust="0"/>
  </p:normalViewPr>
  <p:slideViewPr>
    <p:cSldViewPr>
      <p:cViewPr>
        <p:scale>
          <a:sx n="90" d="100"/>
          <a:sy n="90" d="100"/>
        </p:scale>
        <p:origin x="-1104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font" Target="fonts/font2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font" Target="fonts/font25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viewProps" Target="viewProps.xml"/><Relationship Id="rId20" Type="http://schemas.openxmlformats.org/officeDocument/2006/relationships/font" Target="fonts/font2.fntdata"/><Relationship Id="rId41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CAA55-6B08-CD45-813F-88B210BCBBF5}" type="datetimeFigureOut">
              <a:rPr lang="es-ES" smtClean="0"/>
              <a:t>13/10/21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5CE5F-FEDB-634E-99A3-72A9FCB7FA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7333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Marcador de imagen de diapositiva 1">
            <a:extLst>
              <a:ext uri="{FF2B5EF4-FFF2-40B4-BE49-F238E27FC236}">
                <a16:creationId xmlns:a16="http://schemas.microsoft.com/office/drawing/2014/main" id="{10FC0F83-0B40-9F4A-B965-364766043B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2" name="Marcador de notas 2">
            <a:extLst>
              <a:ext uri="{FF2B5EF4-FFF2-40B4-BE49-F238E27FC236}">
                <a16:creationId xmlns:a16="http://schemas.microsoft.com/office/drawing/2014/main" id="{0D27D96A-4DBC-7C4E-B93E-1FD594F9E2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ea typeface="ＭＳ Ｐゴシック" panose="020B0600070205080204" pitchFamily="34" charset="-128"/>
            </a:endParaRPr>
          </a:p>
        </p:txBody>
      </p:sp>
      <p:sp>
        <p:nvSpPr>
          <p:cNvPr id="87043" name="Marcador de número de diapositiva 3">
            <a:extLst>
              <a:ext uri="{FF2B5EF4-FFF2-40B4-BE49-F238E27FC236}">
                <a16:creationId xmlns:a16="http://schemas.microsoft.com/office/drawing/2014/main" id="{52AC1D18-A643-7E4B-919A-F067C548A1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E23F6656-D166-C34D-917E-89DCA57D2F5C}" type="slidenum">
              <a:rPr lang="es-ES" altLang="es-ES"/>
              <a:pPr/>
              <a:t>4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71953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68A22-ECBD-B248-AEA7-36A87A162D19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6667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5CE5F-FEDB-634E-99A3-72A9FCB7FA88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4594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5CE5F-FEDB-634E-99A3-72A9FCB7FA88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4415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tiff"/><Relationship Id="rId4" Type="http://schemas.openxmlformats.org/officeDocument/2006/relationships/image" Target="../media/image3.svg"/><Relationship Id="rId9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9.tiff"/><Relationship Id="rId10" Type="http://schemas.openxmlformats.org/officeDocument/2006/relationships/image" Target="../media/image35.png"/><Relationship Id="rId4" Type="http://schemas.openxmlformats.org/officeDocument/2006/relationships/image" Target="../media/image8.tiff"/><Relationship Id="rId9" Type="http://schemas.openxmlformats.org/officeDocument/2006/relationships/image" Target="../media/image34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hyperlink" Target="mailto:alluis@simbiosy.com" TargetMode="External"/><Relationship Id="rId7" Type="http://schemas.openxmlformats.org/officeDocument/2006/relationships/image" Target="../media/image39.svg"/><Relationship Id="rId2" Type="http://schemas.openxmlformats.org/officeDocument/2006/relationships/hyperlink" Target="mailto:storrent@gmail.co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.png"/><Relationship Id="rId4" Type="http://schemas.openxmlformats.org/officeDocument/2006/relationships/hyperlink" Target="http://www.simbiosy.com/" TargetMode="External"/><Relationship Id="rId9" Type="http://schemas.openxmlformats.org/officeDocument/2006/relationships/image" Target="../media/image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8.tiff"/><Relationship Id="rId7" Type="http://schemas.openxmlformats.org/officeDocument/2006/relationships/image" Target="../media/image18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tiff"/><Relationship Id="rId5" Type="http://schemas.openxmlformats.org/officeDocument/2006/relationships/image" Target="../media/image16.png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1433" r="34273" b="437"/>
          <a:stretch>
            <a:fillRect/>
          </a:stretch>
        </p:blipFill>
        <p:spPr>
          <a:xfrm>
            <a:off x="5712864" y="-665400"/>
            <a:ext cx="12575138" cy="86355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0" y="7065308"/>
            <a:ext cx="3221692" cy="322169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-8100000">
            <a:off x="-4126583" y="2989799"/>
            <a:ext cx="22404652" cy="9308399"/>
            <a:chOff x="0" y="0"/>
            <a:chExt cx="35276568" cy="146562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276569" cy="14656259"/>
            </a:xfrm>
            <a:custGeom>
              <a:avLst/>
              <a:gdLst/>
              <a:ahLst/>
              <a:cxnLst/>
              <a:rect l="l" t="t" r="r" b="b"/>
              <a:pathLst>
                <a:path w="35276569" h="14656259">
                  <a:moveTo>
                    <a:pt x="0" y="0"/>
                  </a:moveTo>
                  <a:lnTo>
                    <a:pt x="35276569" y="0"/>
                  </a:lnTo>
                  <a:lnTo>
                    <a:pt x="35276569" y="14656259"/>
                  </a:lnTo>
                  <a:lnTo>
                    <a:pt x="0" y="1465625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674516" y="4802174"/>
            <a:ext cx="10119112" cy="195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01"/>
              </a:lnSpc>
            </a:pPr>
            <a:r>
              <a:rPr lang="es-ES_tradnl" sz="7524" b="1" dirty="0">
                <a:solidFill>
                  <a:srgbClr val="4E7135"/>
                </a:solidFill>
                <a:latin typeface="Avenir Next Demi Bold" panose="020B0503020202020204" pitchFamily="34" charset="0"/>
                <a:cs typeface="Heebo Black" pitchFamily="2" charset="-79"/>
              </a:rPr>
              <a:t>SYNER PLATFORM</a:t>
            </a:r>
          </a:p>
          <a:p>
            <a:pPr>
              <a:lnSpc>
                <a:spcPts val="7901"/>
              </a:lnSpc>
            </a:pPr>
            <a:r>
              <a:rPr lang="es-ES_tradnl" sz="4000" b="1" dirty="0">
                <a:solidFill>
                  <a:srgbClr val="4E7135"/>
                </a:solidFill>
                <a:latin typeface="Avenir Next Demi Bold" panose="020B0503020202020204" pitchFamily="34" charset="0"/>
                <a:cs typeface="Heebo Black" pitchFamily="2" charset="-79"/>
              </a:rPr>
              <a:t>Detección automática de SINERGIAS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220200" y="7970120"/>
            <a:ext cx="294109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36" dirty="0" err="1">
                <a:solidFill>
                  <a:srgbClr val="192954"/>
                </a:solidFill>
                <a:latin typeface="Aileron Regular"/>
              </a:rPr>
              <a:t>Sergi</a:t>
            </a:r>
            <a:r>
              <a:rPr lang="en-US" sz="1800" spc="36" dirty="0">
                <a:solidFill>
                  <a:srgbClr val="192954"/>
                </a:solidFill>
                <a:latin typeface="Aileron Regular"/>
              </a:rPr>
              <a:t> Torrent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220200" y="8305393"/>
            <a:ext cx="353339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36" dirty="0">
                <a:solidFill>
                  <a:srgbClr val="192954"/>
                </a:solidFill>
                <a:latin typeface="Aileron Regular"/>
              </a:rPr>
              <a:t>13 – Oct 2021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03873" y="1028700"/>
            <a:ext cx="5945470" cy="110357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alphaModFix amt="19999"/>
          </a:blip>
          <a:srcRect l="4446" t="90388" r="2362" b="3169"/>
          <a:stretch>
            <a:fillRect/>
          </a:stretch>
        </p:blipFill>
        <p:spPr>
          <a:xfrm>
            <a:off x="3006013" y="9411450"/>
            <a:ext cx="8787615" cy="87555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00000">
            <a:off x="11136547" y="3135547"/>
            <a:ext cx="7151453" cy="715145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6325C5D-BCB2-1F4A-A5DF-D5112E57FC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7408" y="7899985"/>
            <a:ext cx="3810000" cy="762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DBC9C6A-F11C-E147-80FD-B90A2810BD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7279" y="7728502"/>
            <a:ext cx="25400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62A1F80C-B92E-E143-B831-3D08193430C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7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68935D-FC50-C344-8B3F-2F79A2D562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11" b="10778"/>
          <a:stretch/>
        </p:blipFill>
        <p:spPr>
          <a:xfrm>
            <a:off x="9878901" y="3625409"/>
            <a:ext cx="7712736" cy="4164056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1804C1-352C-ED43-AAC7-2F9D890E2B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1246" t="15767" b="34563"/>
          <a:stretch/>
        </p:blipFill>
        <p:spPr>
          <a:xfrm>
            <a:off x="1410939" y="3583686"/>
            <a:ext cx="8467962" cy="4247502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271725-DB21-B943-8B07-5F988DC7A52A}"/>
              </a:ext>
            </a:extLst>
          </p:cNvPr>
          <p:cNvSpPr txBox="1"/>
          <p:nvPr/>
        </p:nvSpPr>
        <p:spPr>
          <a:xfrm>
            <a:off x="3412521" y="2161001"/>
            <a:ext cx="50882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dirty="0">
                <a:solidFill>
                  <a:srgbClr val="6BCDB3"/>
                </a:solidFill>
                <a:latin typeface="Century Gothic" panose="020B0502020202020204" pitchFamily="34" charset="0"/>
              </a:rPr>
              <a:t>LISTA DE SOLUCIONES </a:t>
            </a:r>
          </a:p>
          <a:p>
            <a:pPr algn="ctr"/>
            <a:r>
              <a:rPr lang="es-ES" sz="3600" dirty="0">
                <a:solidFill>
                  <a:srgbClr val="6BCDB3"/>
                </a:solidFill>
                <a:latin typeface="Century Gothic" panose="020B0502020202020204" pitchFamily="34" charset="0"/>
              </a:rPr>
              <a:t>INNOVADORAS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C3CADE-D8F2-8C40-862A-3E86EDB69D63}"/>
              </a:ext>
            </a:extLst>
          </p:cNvPr>
          <p:cNvSpPr txBox="1"/>
          <p:nvPr/>
        </p:nvSpPr>
        <p:spPr>
          <a:xfrm>
            <a:off x="8983058" y="2424551"/>
            <a:ext cx="9040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rgbClr val="6BCDB3"/>
                </a:solidFill>
                <a:latin typeface="Century Gothic" panose="020B0502020202020204" pitchFamily="34" charset="0"/>
              </a:rPr>
              <a:t>LOCALIZAR EMPRESAS</a:t>
            </a: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D669E7AB-CBB3-E547-926F-CC90535C4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02" y="492453"/>
            <a:ext cx="2712027" cy="141929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6D14BCC-7725-8746-8437-4CA28E1540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503103" y="1028700"/>
            <a:ext cx="3756197" cy="69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108D131-2CAA-794C-8E0F-6169EB1C8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552700"/>
            <a:ext cx="14935200" cy="704688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212F21F-2408-274F-8458-D5B70BCE4B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503103" y="1028700"/>
            <a:ext cx="3756197" cy="69721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0C84590-3C5D-FC4C-A721-19E58F1BA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249" y="963911"/>
            <a:ext cx="3810000" cy="762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49C696A-A079-014A-B8B6-B1AFA03564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811511"/>
            <a:ext cx="2540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35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5E59F5B-70A7-6245-8FBF-5C4E824D8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99" y="1912328"/>
            <a:ext cx="14173201" cy="814506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1735FDC-6221-ED4B-9558-E0972483F8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503103" y="1028700"/>
            <a:ext cx="3756197" cy="69721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6165BC5-9756-A047-ADD8-D6FF77BF8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249" y="963911"/>
            <a:ext cx="3810000" cy="762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B172903-8716-864C-9DEA-70D3B9D400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0" y="811511"/>
            <a:ext cx="2540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20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5BF76AA-0177-A941-A908-FD88C5F9A858}"/>
              </a:ext>
            </a:extLst>
          </p:cNvPr>
          <p:cNvSpPr/>
          <p:nvPr/>
        </p:nvSpPr>
        <p:spPr>
          <a:xfrm>
            <a:off x="-1277756" y="-104409"/>
            <a:ext cx="22153899" cy="12690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7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B61CB6-F6A5-794D-A6EF-4FCACE244E40}"/>
              </a:ext>
            </a:extLst>
          </p:cNvPr>
          <p:cNvSpPr/>
          <p:nvPr/>
        </p:nvSpPr>
        <p:spPr>
          <a:xfrm>
            <a:off x="16783110" y="921377"/>
            <a:ext cx="575187" cy="9188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7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AEFC55-C11E-3141-86BE-E362BFC7ADD3}"/>
              </a:ext>
            </a:extLst>
          </p:cNvPr>
          <p:cNvGrpSpPr/>
          <p:nvPr/>
        </p:nvGrpSpPr>
        <p:grpSpPr>
          <a:xfrm>
            <a:off x="414879" y="691752"/>
            <a:ext cx="18288000" cy="9474354"/>
            <a:chOff x="102537" y="572317"/>
            <a:chExt cx="12192000" cy="631623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4C941BD-AA4C-204D-9B6B-FF0251D4782B}"/>
                </a:ext>
              </a:extLst>
            </p:cNvPr>
            <p:cNvSpPr/>
            <p:nvPr/>
          </p:nvSpPr>
          <p:spPr>
            <a:xfrm>
              <a:off x="102537" y="576151"/>
              <a:ext cx="12192000" cy="63124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700"/>
            </a:p>
          </p:txBody>
        </p:sp>
        <p:pic>
          <p:nvPicPr>
            <p:cNvPr id="19" name="Content Placeholder 4">
              <a:extLst>
                <a:ext uri="{FF2B5EF4-FFF2-40B4-BE49-F238E27FC236}">
                  <a16:creationId xmlns:a16="http://schemas.microsoft.com/office/drawing/2014/main" id="{3CD76A05-FB97-934C-B95F-1D852F597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4198" b="4198"/>
            <a:stretch/>
          </p:blipFill>
          <p:spPr>
            <a:xfrm>
              <a:off x="150473" y="572317"/>
              <a:ext cx="5898946" cy="6133165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E59505E-F706-2944-A610-8CC3EF8DEB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678748" y="2406122"/>
            <a:ext cx="9151227" cy="60418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C1B2FB-2211-F14C-85AB-33EE51344259}"/>
              </a:ext>
            </a:extLst>
          </p:cNvPr>
          <p:cNvSpPr/>
          <p:nvPr/>
        </p:nvSpPr>
        <p:spPr>
          <a:xfrm>
            <a:off x="510338" y="4043987"/>
            <a:ext cx="8207070" cy="662024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7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16A4F5-848C-0D40-8826-2AA98A5DBD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702303" y="2470932"/>
            <a:ext cx="9098915" cy="62500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A453F7-DD69-1E40-ACAE-95BFEDBA39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702303" y="2406122"/>
            <a:ext cx="9303092" cy="63446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522E807-1287-CB4B-B0F1-78379FB50531}"/>
              </a:ext>
            </a:extLst>
          </p:cNvPr>
          <p:cNvSpPr/>
          <p:nvPr/>
        </p:nvSpPr>
        <p:spPr>
          <a:xfrm>
            <a:off x="0" y="9822890"/>
            <a:ext cx="10203873" cy="2101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700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88CBF1C-3842-4548-93A5-A63382F727F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503103" y="1028700"/>
            <a:ext cx="3756197" cy="69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5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46 0.0176 L -0.00963 0.29144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368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84D1A82-04A1-7944-BB23-312F08DE8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606" y="3496263"/>
            <a:ext cx="4713433" cy="14055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816"/>
              </a:spcBef>
            </a:pPr>
            <a:r>
              <a:rPr lang="es-ES_tradnl" altLang="es-ES" b="1" dirty="0">
                <a:solidFill>
                  <a:srgbClr val="8AA078"/>
                </a:solidFill>
                <a:latin typeface="Avenir Next" panose="020B0503020202020204" pitchFamily="34" charset="0"/>
              </a:rPr>
              <a:t>Asociaciones empresariales</a:t>
            </a:r>
          </a:p>
          <a:p>
            <a:pPr>
              <a:spcBef>
                <a:spcPts val="816"/>
              </a:spcBef>
            </a:pPr>
            <a:r>
              <a:rPr lang="es-ES_tradnl" altLang="es-ES" b="1" dirty="0">
                <a:solidFill>
                  <a:srgbClr val="8AA078"/>
                </a:solidFill>
                <a:latin typeface="Avenir Next" panose="020B0503020202020204" pitchFamily="34" charset="0"/>
              </a:rPr>
              <a:t>___________________________</a:t>
            </a:r>
          </a:p>
          <a:p>
            <a:pPr>
              <a:spcBef>
                <a:spcPts val="816"/>
              </a:spcBef>
            </a:pPr>
            <a:r>
              <a:rPr lang="es-ES_tradnl" altLang="es-ES" b="1" dirty="0">
                <a:solidFill>
                  <a:srgbClr val="8AA078"/>
                </a:solidFill>
                <a:latin typeface="Avenir Next" panose="020B0503020202020204" pitchFamily="34" charset="0"/>
              </a:rPr>
              <a:t>Gestores de proyectos de economía circular / simbiosis industrial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D3DD54B-9E05-0641-82D3-C7B6BBBCE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8387" y="3670670"/>
            <a:ext cx="2901820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816"/>
              </a:spcBef>
            </a:pPr>
            <a:r>
              <a:rPr lang="es-ES_tradnl" altLang="es-ES" b="1" dirty="0">
                <a:solidFill>
                  <a:srgbClr val="8AA078"/>
                </a:solidFill>
                <a:latin typeface="Avenir Next" panose="020B0503020202020204" pitchFamily="34" charset="0"/>
              </a:rPr>
              <a:t>Empresas consultoras de simbiosis industrial /economía circular</a:t>
            </a:r>
          </a:p>
        </p:txBody>
      </p:sp>
      <p:sp>
        <p:nvSpPr>
          <p:cNvPr id="6" name="CuadroTexto 10">
            <a:extLst>
              <a:ext uri="{FF2B5EF4-FFF2-40B4-BE49-F238E27FC236}">
                <a16:creationId xmlns:a16="http://schemas.microsoft.com/office/drawing/2014/main" id="{270F0799-0A58-CA42-9359-BBC853989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5458" y="3916891"/>
            <a:ext cx="3141142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816"/>
              </a:spcBef>
            </a:pPr>
            <a:r>
              <a:rPr lang="es-ES_tradnl" altLang="es-ES" b="1" dirty="0">
                <a:solidFill>
                  <a:srgbClr val="8AA078"/>
                </a:solidFill>
                <a:latin typeface="Avenir Next" panose="020B0503020202020204" pitchFamily="34" charset="0"/>
              </a:rPr>
              <a:t>Recicladores, Industriales</a:t>
            </a:r>
          </a:p>
        </p:txBody>
      </p:sp>
      <p:sp>
        <p:nvSpPr>
          <p:cNvPr id="7" name="CuadroTexto 10">
            <a:extLst>
              <a:ext uri="{FF2B5EF4-FFF2-40B4-BE49-F238E27FC236}">
                <a16:creationId xmlns:a16="http://schemas.microsoft.com/office/drawing/2014/main" id="{09EDA9C1-742F-C745-A6D0-F39762116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895" y="8115300"/>
            <a:ext cx="2676005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816"/>
              </a:spcBef>
            </a:pPr>
            <a:r>
              <a:rPr lang="es-ES_tradnl" altLang="es-ES" b="1" dirty="0">
                <a:solidFill>
                  <a:srgbClr val="8AA078"/>
                </a:solidFill>
                <a:latin typeface="Avenir Next" panose="020B0503020202020204" pitchFamily="34" charset="0"/>
              </a:rPr>
              <a:t>Ahorra tiempo</a:t>
            </a:r>
            <a:endParaRPr lang="es-ES_tradnl" altLang="es-ES" dirty="0">
              <a:solidFill>
                <a:srgbClr val="8AA078"/>
              </a:solidFill>
              <a:latin typeface="Avenir Next" panose="020B0503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69104CB-7039-5D42-9214-096881184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2188" y="8115300"/>
            <a:ext cx="251135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816"/>
              </a:spcBef>
            </a:pPr>
            <a:r>
              <a:rPr lang="es-ES_tradnl" altLang="es-ES" b="1" dirty="0">
                <a:solidFill>
                  <a:srgbClr val="8AA078"/>
                </a:solidFill>
                <a:latin typeface="Avenir Next" panose="020B0503020202020204" pitchFamily="34" charset="0"/>
              </a:rPr>
              <a:t>Confirma decisiones</a:t>
            </a:r>
            <a:endParaRPr lang="es-ES_tradnl" altLang="es-ES" dirty="0">
              <a:solidFill>
                <a:srgbClr val="8AA078"/>
              </a:solidFill>
              <a:latin typeface="Avenir Next" panose="020B0503020202020204" pitchFamily="34" charset="0"/>
            </a:endParaRPr>
          </a:p>
        </p:txBody>
      </p:sp>
      <p:sp>
        <p:nvSpPr>
          <p:cNvPr id="9" name="CuadroTexto 10">
            <a:extLst>
              <a:ext uri="{FF2B5EF4-FFF2-40B4-BE49-F238E27FC236}">
                <a16:creationId xmlns:a16="http://schemas.microsoft.com/office/drawing/2014/main" id="{FFB362C4-0590-9C4A-8BCB-AEF8BD014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0059" y="8115300"/>
            <a:ext cx="3141142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816"/>
              </a:spcBef>
            </a:pPr>
            <a:r>
              <a:rPr lang="es-ES_tradnl" altLang="es-ES" b="1" dirty="0">
                <a:solidFill>
                  <a:srgbClr val="8AA078"/>
                </a:solidFill>
                <a:latin typeface="Avenir Next" panose="020B0503020202020204" pitchFamily="34" charset="0"/>
              </a:rPr>
              <a:t>Gestiona el territorio</a:t>
            </a:r>
            <a:endParaRPr lang="es-ES_tradnl" altLang="es-ES" dirty="0">
              <a:solidFill>
                <a:srgbClr val="8AA078"/>
              </a:solidFill>
              <a:latin typeface="Avenir Next" panose="020B0503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557C9E6-A602-F74D-98CD-CE6B3FD30471}"/>
              </a:ext>
            </a:extLst>
          </p:cNvPr>
          <p:cNvSpPr txBox="1"/>
          <p:nvPr/>
        </p:nvSpPr>
        <p:spPr>
          <a:xfrm>
            <a:off x="1143000" y="2270535"/>
            <a:ext cx="21979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dirty="0">
                <a:solidFill>
                  <a:srgbClr val="4E7135">
                    <a:alpha val="66667"/>
                  </a:srgbClr>
                </a:solidFill>
                <a:latin typeface="Aileron Heavy"/>
              </a:rPr>
              <a:t>¿Para quien?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5865E2D-8985-9F41-AE7D-9493791B62C5}"/>
              </a:ext>
            </a:extLst>
          </p:cNvPr>
          <p:cNvSpPr txBox="1"/>
          <p:nvPr/>
        </p:nvSpPr>
        <p:spPr>
          <a:xfrm>
            <a:off x="1143000" y="5475887"/>
            <a:ext cx="17842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dirty="0">
                <a:solidFill>
                  <a:srgbClr val="4E7135">
                    <a:alpha val="66667"/>
                  </a:srgbClr>
                </a:solidFill>
                <a:latin typeface="Aileron Heavy"/>
              </a:rPr>
              <a:t>Beneficios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6D61B69-DF58-D04A-ACED-A2B38083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503103" y="1028700"/>
            <a:ext cx="3756197" cy="69721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69D45D8-E863-5148-B9A4-3060AC261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055" y="883347"/>
            <a:ext cx="3810000" cy="762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838EDEC-DA65-B14C-8888-8602C5DF3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811511"/>
            <a:ext cx="2540000" cy="914400"/>
          </a:xfrm>
          <a:prstGeom prst="rect">
            <a:avLst/>
          </a:prstGeom>
        </p:spPr>
      </p:pic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39452357-6272-C040-B0B9-A4666E9CDF56}"/>
              </a:ext>
            </a:extLst>
          </p:cNvPr>
          <p:cNvCxnSpPr/>
          <p:nvPr/>
        </p:nvCxnSpPr>
        <p:spPr>
          <a:xfrm>
            <a:off x="6858000" y="3316933"/>
            <a:ext cx="0" cy="1538471"/>
          </a:xfrm>
          <a:prstGeom prst="line">
            <a:avLst/>
          </a:prstGeom>
          <a:ln>
            <a:solidFill>
              <a:srgbClr val="8AA0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670BAEE5-188D-B04D-BDFA-9EC99634665E}"/>
              </a:ext>
            </a:extLst>
          </p:cNvPr>
          <p:cNvCxnSpPr/>
          <p:nvPr/>
        </p:nvCxnSpPr>
        <p:spPr>
          <a:xfrm>
            <a:off x="11376128" y="3316933"/>
            <a:ext cx="0" cy="1538471"/>
          </a:xfrm>
          <a:prstGeom prst="line">
            <a:avLst/>
          </a:prstGeom>
          <a:ln>
            <a:solidFill>
              <a:srgbClr val="8AA0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6B06E6CD-0D47-0E4F-9F85-692C0F9A0F68}"/>
              </a:ext>
            </a:extLst>
          </p:cNvPr>
          <p:cNvCxnSpPr/>
          <p:nvPr/>
        </p:nvCxnSpPr>
        <p:spPr>
          <a:xfrm>
            <a:off x="6836842" y="6093254"/>
            <a:ext cx="0" cy="1538471"/>
          </a:xfrm>
          <a:prstGeom prst="line">
            <a:avLst/>
          </a:prstGeom>
          <a:ln>
            <a:solidFill>
              <a:srgbClr val="8AA0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E9F35B8C-F523-EE43-A970-6B424B2B417D}"/>
              </a:ext>
            </a:extLst>
          </p:cNvPr>
          <p:cNvCxnSpPr/>
          <p:nvPr/>
        </p:nvCxnSpPr>
        <p:spPr>
          <a:xfrm>
            <a:off x="11353800" y="6093254"/>
            <a:ext cx="0" cy="1538471"/>
          </a:xfrm>
          <a:prstGeom prst="line">
            <a:avLst/>
          </a:prstGeom>
          <a:ln>
            <a:solidFill>
              <a:srgbClr val="8AA0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áfico 20" descr="Reloj de arena">
            <a:extLst>
              <a:ext uri="{FF2B5EF4-FFF2-40B4-BE49-F238E27FC236}">
                <a16:creationId xmlns:a16="http://schemas.microsoft.com/office/drawing/2014/main" id="{77858DCD-F6B2-8649-8674-678A728625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38575" y="5893985"/>
            <a:ext cx="1800000" cy="1800000"/>
          </a:xfrm>
          <a:prstGeom prst="rect">
            <a:avLst/>
          </a:prstGeom>
        </p:spPr>
      </p:pic>
      <p:pic>
        <p:nvPicPr>
          <p:cNvPr id="25" name="Gráfico 24" descr="Puntos cardinales">
            <a:extLst>
              <a:ext uri="{FF2B5EF4-FFF2-40B4-BE49-F238E27FC236}">
                <a16:creationId xmlns:a16="http://schemas.microsoft.com/office/drawing/2014/main" id="{08B6BB49-E3C1-C442-911E-D77C5CA67F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95321" y="5990551"/>
            <a:ext cx="1800000" cy="1800000"/>
          </a:xfrm>
          <a:prstGeom prst="rect">
            <a:avLst/>
          </a:prstGeom>
        </p:spPr>
      </p:pic>
      <p:pic>
        <p:nvPicPr>
          <p:cNvPr id="27" name="Gráfico 26" descr="Cuaderno de estrategias">
            <a:extLst>
              <a:ext uri="{FF2B5EF4-FFF2-40B4-BE49-F238E27FC236}">
                <a16:creationId xmlns:a16="http://schemas.microsoft.com/office/drawing/2014/main" id="{EFDFBC5F-F13C-4E4C-8FBC-1ECB3B72A8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457871" y="5994527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74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0286975A-4A56-7449-A9B6-667870ED8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417" y="669636"/>
            <a:ext cx="17207166" cy="89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28915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71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06626" y="5085633"/>
            <a:ext cx="6852674" cy="2667544"/>
            <a:chOff x="-25400" y="890584"/>
            <a:chExt cx="9136899" cy="3556725"/>
          </a:xfrm>
        </p:grpSpPr>
        <p:sp>
          <p:nvSpPr>
            <p:cNvPr id="3" name="TextBox 3"/>
            <p:cNvSpPr txBox="1"/>
            <p:nvPr/>
          </p:nvSpPr>
          <p:spPr>
            <a:xfrm>
              <a:off x="-25400" y="890584"/>
              <a:ext cx="9111499" cy="769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11"/>
                </a:lnSpc>
              </a:pPr>
              <a:r>
                <a:rPr lang="en-US" sz="6000" spc="23" dirty="0" err="1">
                  <a:solidFill>
                    <a:srgbClr val="FFFFFF"/>
                  </a:solidFill>
                  <a:latin typeface="Heebo Regular Bold"/>
                </a:rPr>
                <a:t>Sergi</a:t>
              </a:r>
              <a:r>
                <a:rPr lang="en-US" sz="6000" spc="23" dirty="0">
                  <a:solidFill>
                    <a:srgbClr val="FFFFFF"/>
                  </a:solidFill>
                  <a:latin typeface="Heebo Regular Bold"/>
                </a:rPr>
                <a:t> Torrent 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44060"/>
              <a:ext cx="9111499" cy="25032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11"/>
                </a:lnSpc>
              </a:pPr>
              <a:r>
                <a:rPr lang="en-US" sz="2300" spc="23" dirty="0">
                  <a:solidFill>
                    <a:srgbClr val="FFFFFF"/>
                  </a:solidFill>
                  <a:latin typeface="Heebo Regular Bold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storrent@gmail.com</a:t>
              </a:r>
              <a:endParaRPr lang="en-US" sz="2300" spc="23" dirty="0">
                <a:solidFill>
                  <a:srgbClr val="FFFFFF"/>
                </a:solidFill>
                <a:latin typeface="Heebo Regular Bold"/>
              </a:endParaRPr>
            </a:p>
            <a:p>
              <a:r>
                <a:rPr lang="es-ES" sz="2300" spc="23" dirty="0" err="1">
                  <a:solidFill>
                    <a:srgbClr val="FFFFFF"/>
                  </a:solidFill>
                  <a:latin typeface="Heebo Regular Bold"/>
                </a:rPr>
                <a:t>Ramon</a:t>
              </a:r>
              <a:r>
                <a:rPr lang="es-ES" sz="2300" spc="23" dirty="0">
                  <a:solidFill>
                    <a:srgbClr val="FFFFFF"/>
                  </a:solidFill>
                  <a:latin typeface="Heebo Regular Bold"/>
                </a:rPr>
                <a:t> Turró 100-104, 4-1 08005 Barcelona</a:t>
              </a:r>
            </a:p>
            <a:p>
              <a:r>
                <a:rPr lang="es-ES" sz="2300" spc="23" dirty="0">
                  <a:solidFill>
                    <a:srgbClr val="FFFFFF"/>
                  </a:solidFill>
                  <a:latin typeface="Heebo Regular Bold"/>
                </a:rPr>
                <a:t>T: +34 93 221 8687</a:t>
              </a:r>
            </a:p>
            <a:p>
              <a:r>
                <a:rPr lang="es-ES" sz="2300" spc="23" dirty="0">
                  <a:solidFill>
                    <a:srgbClr val="FFFFFF"/>
                  </a:solidFill>
                  <a:latin typeface="Heebo Regular Bold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storrent@simbiosy.com</a:t>
              </a:r>
              <a:endParaRPr lang="es-ES" sz="2300" spc="23" dirty="0">
                <a:solidFill>
                  <a:srgbClr val="FFFFFF"/>
                </a:solidFill>
                <a:latin typeface="Heebo Regular Bold"/>
              </a:endParaRPr>
            </a:p>
            <a:p>
              <a:r>
                <a:rPr lang="es-ES" sz="2300" spc="23" dirty="0">
                  <a:solidFill>
                    <a:srgbClr val="FFFFFF"/>
                  </a:solidFill>
                  <a:latin typeface="Heebo Regular Bold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www.simbiosy.com</a:t>
              </a:r>
              <a:endParaRPr lang="es-ES" sz="2300" spc="23" dirty="0">
                <a:solidFill>
                  <a:srgbClr val="FFFFFF"/>
                </a:solidFill>
                <a:latin typeface="Heebo Regular Bol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62213"/>
            <a:ext cx="7282134" cy="1293699"/>
            <a:chOff x="0" y="0"/>
            <a:chExt cx="2463339" cy="4376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63339" cy="437622"/>
            </a:xfrm>
            <a:custGeom>
              <a:avLst/>
              <a:gdLst/>
              <a:ahLst/>
              <a:cxnLst/>
              <a:rect l="l" t="t" r="r" b="b"/>
              <a:pathLst>
                <a:path w="2463339" h="437622">
                  <a:moveTo>
                    <a:pt x="0" y="0"/>
                  </a:moveTo>
                  <a:lnTo>
                    <a:pt x="2463339" y="0"/>
                  </a:lnTo>
                  <a:lnTo>
                    <a:pt x="2463339" y="437622"/>
                  </a:lnTo>
                  <a:lnTo>
                    <a:pt x="0" y="43762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03873" y="1028700"/>
            <a:ext cx="5945470" cy="11035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04962" y="4460356"/>
            <a:ext cx="174879" cy="41148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C5AEC59-E0C4-1F49-B8BF-DB3BAD0E22FF}"/>
              </a:ext>
            </a:extLst>
          </p:cNvPr>
          <p:cNvSpPr txBox="1"/>
          <p:nvPr/>
        </p:nvSpPr>
        <p:spPr>
          <a:xfrm>
            <a:off x="2398267" y="6517756"/>
            <a:ext cx="57486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spc="23" dirty="0">
                <a:solidFill>
                  <a:srgbClr val="FFFFFF"/>
                </a:solidFill>
                <a:latin typeface="Heebo Regular Bold"/>
              </a:rPr>
              <a:t>https://</a:t>
            </a:r>
            <a:r>
              <a:rPr lang="es-ES" sz="3600" spc="23" dirty="0" err="1">
                <a:solidFill>
                  <a:srgbClr val="FFFFFF"/>
                </a:solidFill>
                <a:latin typeface="Heebo Regular Bold"/>
              </a:rPr>
              <a:t>synerplatform.com</a:t>
            </a:r>
            <a:endParaRPr lang="es-ES" sz="3600" spc="23" dirty="0">
              <a:solidFill>
                <a:srgbClr val="FFFFFF"/>
              </a:solidFill>
              <a:latin typeface="Heebo Regular Bold"/>
            </a:endParaRPr>
          </a:p>
          <a:p>
            <a:pPr algn="ctr"/>
            <a:endParaRPr lang="es-ES" sz="3600" spc="23" dirty="0">
              <a:solidFill>
                <a:srgbClr val="FFFFFF"/>
              </a:solidFill>
              <a:latin typeface="Heebo Regular Bold"/>
            </a:endParaRPr>
          </a:p>
          <a:p>
            <a:pPr algn="ctr"/>
            <a:r>
              <a:rPr lang="es-ES" sz="3600" spc="23" dirty="0" err="1">
                <a:solidFill>
                  <a:srgbClr val="FFFFFF"/>
                </a:solidFill>
                <a:latin typeface="Heebo Regular Bold"/>
              </a:rPr>
              <a:t>Info@synerplatform.com</a:t>
            </a:r>
            <a:endParaRPr lang="es-ES" sz="3600" spc="23" dirty="0">
              <a:solidFill>
                <a:srgbClr val="FFFFFF"/>
              </a:solidFill>
              <a:latin typeface="Heebo Regular Bold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D7595E0-7861-7140-899D-74416E098E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7800" y="4651602"/>
            <a:ext cx="7225720" cy="144514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42A1B91-1805-144E-B660-E9E40CADE8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06626" y="8233982"/>
            <a:ext cx="25400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5980B9A-F79F-CF4C-AE85-14025292E5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503103" y="1028700"/>
            <a:ext cx="3756197" cy="69721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A408737-9C29-B54A-BED1-F40DFB9B1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49" y="963911"/>
            <a:ext cx="3810000" cy="762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325DD67-7D2E-164B-9E4F-2D855D108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811511"/>
            <a:ext cx="2540000" cy="914400"/>
          </a:xfrm>
          <a:prstGeom prst="rect">
            <a:avLst/>
          </a:prstGeom>
        </p:spPr>
      </p:pic>
      <p:pic>
        <p:nvPicPr>
          <p:cNvPr id="5" name="Imagen 1" descr="9.bosque-1600-x-12001.jpg">
            <a:extLst>
              <a:ext uri="{FF2B5EF4-FFF2-40B4-BE49-F238E27FC236}">
                <a16:creationId xmlns:a16="http://schemas.microsoft.com/office/drawing/2014/main" id="{EEEFDDA4-F84B-A449-97C4-E60DA6C1B3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34" b="8190"/>
          <a:stretch/>
        </p:blipFill>
        <p:spPr bwMode="auto">
          <a:xfrm>
            <a:off x="38100" y="2019300"/>
            <a:ext cx="18249900" cy="826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7186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503103" y="1028700"/>
            <a:ext cx="3756197" cy="69721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447800" y="3276396"/>
            <a:ext cx="6896215" cy="17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2"/>
              </a:lnSpc>
            </a:pPr>
            <a:r>
              <a:rPr lang="es-ES_tradnl" sz="2400" spc="163" dirty="0">
                <a:solidFill>
                  <a:srgbClr val="000000"/>
                </a:solidFill>
                <a:latin typeface="Aileron Regular"/>
              </a:rPr>
              <a:t>La </a:t>
            </a:r>
            <a:r>
              <a:rPr lang="es-ES_tradnl" sz="2400" b="1" spc="163" dirty="0">
                <a:solidFill>
                  <a:srgbClr val="000000"/>
                </a:solidFill>
                <a:latin typeface="Aileron Regular"/>
              </a:rPr>
              <a:t>eficiencia en el uso de recursos</a:t>
            </a:r>
            <a:r>
              <a:rPr lang="es-ES_tradnl" sz="2400" spc="163" dirty="0">
                <a:solidFill>
                  <a:srgbClr val="000000"/>
                </a:solidFill>
                <a:latin typeface="Aileron Regular"/>
              </a:rPr>
              <a:t> de una empresa individua, se encuentra con un </a:t>
            </a:r>
            <a:r>
              <a:rPr lang="es-ES_tradnl" sz="2400" b="1" spc="163" dirty="0">
                <a:solidFill>
                  <a:srgbClr val="000000"/>
                </a:solidFill>
                <a:latin typeface="Aileron Regular"/>
              </a:rPr>
              <a:t>máximo marcado por las</a:t>
            </a:r>
            <a:r>
              <a:rPr lang="es-ES_tradnl" sz="2400" spc="163" dirty="0">
                <a:solidFill>
                  <a:srgbClr val="000000"/>
                </a:solidFill>
                <a:latin typeface="Aileron Regular"/>
              </a:rPr>
              <a:t> </a:t>
            </a:r>
            <a:r>
              <a:rPr lang="es-ES_tradnl" sz="2400" b="1" spc="163" dirty="0">
                <a:solidFill>
                  <a:srgbClr val="000000"/>
                </a:solidFill>
                <a:latin typeface="Aileron Regular"/>
              </a:rPr>
              <a:t>mejores tecnologías disponibles</a:t>
            </a:r>
            <a:r>
              <a:rPr lang="es-ES_tradnl" sz="2400" spc="163" dirty="0">
                <a:solidFill>
                  <a:srgbClr val="000000"/>
                </a:solidFill>
                <a:latin typeface="Aileron Regular"/>
              </a:rPr>
              <a:t>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47800" y="2628900"/>
            <a:ext cx="5223520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s-ES_tradnl" sz="3000" dirty="0">
                <a:solidFill>
                  <a:srgbClr val="4E7135">
                    <a:alpha val="66667"/>
                  </a:srgbClr>
                </a:solidFill>
                <a:latin typeface="Aileron Heavy"/>
              </a:rPr>
              <a:t>Introducción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0CD2E34-E0B2-1245-9606-D190B2D4A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49" y="963911"/>
            <a:ext cx="3810000" cy="762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2253B7A-63E0-2942-B838-3FE4D1F7B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811511"/>
            <a:ext cx="2540000" cy="91440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E33FABD4-6C64-CD45-9AC4-4D44BA2EB6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800" y="2214699"/>
            <a:ext cx="7391263" cy="715000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D7C1121B-D3C6-D34D-AE63-FE4B8688B79A}"/>
              </a:ext>
            </a:extLst>
          </p:cNvPr>
          <p:cNvSpPr/>
          <p:nvPr/>
        </p:nvSpPr>
        <p:spPr>
          <a:xfrm>
            <a:off x="1295400" y="6976334"/>
            <a:ext cx="9144000" cy="16549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s-ES" sz="2400" spc="163" dirty="0">
                <a:solidFill>
                  <a:srgbClr val="000000"/>
                </a:solidFill>
                <a:latin typeface="Aileron Regular"/>
              </a:rPr>
              <a:t>Detectando el valor añadido de </a:t>
            </a:r>
            <a:r>
              <a:rPr lang="es-ES" sz="3000" dirty="0">
                <a:solidFill>
                  <a:srgbClr val="4E7135">
                    <a:alpha val="66667"/>
                  </a:srgbClr>
                </a:solidFill>
                <a:latin typeface="Aileron Heavy"/>
              </a:rPr>
              <a:t>recursos sobrantes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s-ES" sz="2400" spc="163" dirty="0">
                <a:solidFill>
                  <a:srgbClr val="000000"/>
                </a:solidFill>
                <a:latin typeface="Aileron Regular"/>
              </a:rPr>
              <a:t>Explorando soluciones innovadoras a la </a:t>
            </a:r>
            <a:r>
              <a:rPr lang="es-ES" sz="3000" dirty="0">
                <a:solidFill>
                  <a:srgbClr val="4E7135">
                    <a:alpha val="66667"/>
                  </a:srgbClr>
                </a:solidFill>
                <a:latin typeface="Aileron Heavy"/>
              </a:rPr>
              <a:t>provisión de recursos</a:t>
            </a:r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070CB86F-BDE1-4B4E-8BDF-10920FCC90EC}"/>
              </a:ext>
            </a:extLst>
          </p:cNvPr>
          <p:cNvSpPr txBox="1"/>
          <p:nvPr/>
        </p:nvSpPr>
        <p:spPr>
          <a:xfrm>
            <a:off x="1442128" y="6357912"/>
            <a:ext cx="5223520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s-ES_tradnl" sz="3000" dirty="0">
                <a:solidFill>
                  <a:srgbClr val="4E7135">
                    <a:alpha val="66667"/>
                  </a:srgbClr>
                </a:solidFill>
                <a:latin typeface="Aileron Heavy"/>
              </a:rPr>
              <a:t>Simbiosis Industrial</a:t>
            </a:r>
          </a:p>
        </p:txBody>
      </p:sp>
      <p:sp>
        <p:nvSpPr>
          <p:cNvPr id="28" name="Llamada de flecha hacia arriba 27">
            <a:extLst>
              <a:ext uri="{FF2B5EF4-FFF2-40B4-BE49-F238E27FC236}">
                <a16:creationId xmlns:a16="http://schemas.microsoft.com/office/drawing/2014/main" id="{2AD0E0AA-AF0D-3F4F-8515-37F20DA1BF75}"/>
              </a:ext>
            </a:extLst>
          </p:cNvPr>
          <p:cNvSpPr/>
          <p:nvPr/>
        </p:nvSpPr>
        <p:spPr>
          <a:xfrm>
            <a:off x="990600" y="5221560"/>
            <a:ext cx="8610600" cy="3579539"/>
          </a:xfrm>
          <a:prstGeom prst="upArrowCallout">
            <a:avLst>
              <a:gd name="adj1" fmla="val 8872"/>
              <a:gd name="adj2" fmla="val 16936"/>
              <a:gd name="adj3" fmla="val 17528"/>
              <a:gd name="adj4" fmla="val 73305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1776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10">
            <a:extLst>
              <a:ext uri="{FF2B5EF4-FFF2-40B4-BE49-F238E27FC236}">
                <a16:creationId xmlns:a16="http://schemas.microsoft.com/office/drawing/2014/main" id="{CD5F515C-650D-A14D-AF99-9009BA265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0885" y="3021382"/>
            <a:ext cx="8396290" cy="2218441"/>
          </a:xfrm>
          <a:prstGeom prst="rect">
            <a:avLst/>
          </a:prstGeom>
          <a:noFill/>
          <a:ln>
            <a:noFill/>
          </a:ln>
        </p:spPr>
        <p:txBody>
          <a:bodyPr wrap="square" lIns="124347" tIns="62173" rIns="124347" bIns="6217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1632"/>
              </a:spcBef>
            </a:pPr>
            <a:r>
              <a:rPr lang="es-ES_tradnl" altLang="es-ES" sz="2720" b="1" dirty="0">
                <a:solidFill>
                  <a:srgbClr val="595959"/>
                </a:solidFill>
                <a:latin typeface="Avenir" panose="02000503020000020003" pitchFamily="2" charset="0"/>
              </a:rPr>
              <a:t>La simbiosis industrial es una </a:t>
            </a:r>
            <a:r>
              <a:rPr lang="es-ES_tradnl" altLang="es-ES" sz="2720" b="1" dirty="0">
                <a:solidFill>
                  <a:srgbClr val="C25415"/>
                </a:solidFill>
                <a:latin typeface="Avenir" panose="02000503020000020003" pitchFamily="2" charset="0"/>
              </a:rPr>
              <a:t>estrategia empresarial </a:t>
            </a:r>
            <a:r>
              <a:rPr lang="es-ES_tradnl" altLang="es-ES" sz="2720" b="1" dirty="0">
                <a:solidFill>
                  <a:srgbClr val="595959"/>
                </a:solidFill>
                <a:latin typeface="Avenir" panose="02000503020000020003" pitchFamily="2" charset="0"/>
              </a:rPr>
              <a:t>que estimula la </a:t>
            </a:r>
            <a:r>
              <a:rPr lang="es-ES_tradnl" altLang="es-ES" sz="2720" b="1" dirty="0">
                <a:solidFill>
                  <a:srgbClr val="C25415"/>
                </a:solidFill>
                <a:latin typeface="Avenir" panose="02000503020000020003" pitchFamily="2" charset="0"/>
              </a:rPr>
              <a:t>colaboración entre empresas </a:t>
            </a:r>
            <a:r>
              <a:rPr lang="es-ES_tradnl" altLang="es-ES" sz="2720" dirty="0">
                <a:solidFill>
                  <a:srgbClr val="595959"/>
                </a:solidFill>
                <a:latin typeface="Avenir" panose="02000503020000020003" pitchFamily="2" charset="0"/>
              </a:rPr>
              <a:t>(tradicionalmente sin relación) </a:t>
            </a:r>
            <a:r>
              <a:rPr lang="es-ES_tradnl" altLang="es-ES" sz="2720" b="1" dirty="0">
                <a:solidFill>
                  <a:srgbClr val="595959"/>
                </a:solidFill>
                <a:latin typeface="Avenir" panose="02000503020000020003" pitchFamily="2" charset="0"/>
              </a:rPr>
              <a:t>para generar nuevas </a:t>
            </a:r>
            <a:r>
              <a:rPr lang="es-ES_tradnl" altLang="es-ES" sz="2720" b="1" dirty="0">
                <a:solidFill>
                  <a:srgbClr val="C25415"/>
                </a:solidFill>
                <a:latin typeface="Avenir" panose="02000503020000020003" pitchFamily="2" charset="0"/>
              </a:rPr>
              <a:t>oportunidades de negocio </a:t>
            </a:r>
            <a:r>
              <a:rPr lang="es-ES_tradnl" altLang="es-ES" sz="2720" b="1" dirty="0">
                <a:solidFill>
                  <a:srgbClr val="595959"/>
                </a:solidFill>
                <a:latin typeface="Avenir" panose="02000503020000020003" pitchFamily="2" charset="0"/>
              </a:rPr>
              <a:t>a partir de los </a:t>
            </a:r>
            <a:r>
              <a:rPr lang="es-ES_tradnl" altLang="es-ES" sz="2720" b="1" dirty="0">
                <a:solidFill>
                  <a:srgbClr val="C25415"/>
                </a:solidFill>
                <a:latin typeface="Avenir" panose="02000503020000020003" pitchFamily="2" charset="0"/>
              </a:rPr>
              <a:t>recursos sobrantes.</a:t>
            </a:r>
          </a:p>
        </p:txBody>
      </p:sp>
      <p:sp>
        <p:nvSpPr>
          <p:cNvPr id="18" name="Elipse 17"/>
          <p:cNvSpPr/>
          <p:nvPr/>
        </p:nvSpPr>
        <p:spPr>
          <a:xfrm>
            <a:off x="6218609" y="5931092"/>
            <a:ext cx="1579191" cy="1547712"/>
          </a:xfrm>
          <a:prstGeom prst="ellipse">
            <a:avLst/>
          </a:prstGeom>
          <a:solidFill>
            <a:srgbClr val="58977F">
              <a:alpha val="5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4347" tIns="62173" rIns="124347" bIns="62173" rtlCol="0" anchor="ctr"/>
          <a:lstStyle/>
          <a:p>
            <a:pPr algn="ctr"/>
            <a:endParaRPr lang="es-ES" sz="2448"/>
          </a:p>
        </p:txBody>
      </p:sp>
      <p:sp>
        <p:nvSpPr>
          <p:cNvPr id="19" name="CuadroTexto 18"/>
          <p:cNvSpPr txBox="1"/>
          <p:nvPr/>
        </p:nvSpPr>
        <p:spPr>
          <a:xfrm>
            <a:off x="5993111" y="6546093"/>
            <a:ext cx="2078010" cy="376719"/>
          </a:xfrm>
          <a:prstGeom prst="rect">
            <a:avLst/>
          </a:prstGeom>
          <a:noFill/>
        </p:spPr>
        <p:txBody>
          <a:bodyPr wrap="square" lIns="124347" tIns="62173" rIns="124347" bIns="62173" rtlCol="0">
            <a:spAutoFit/>
          </a:bodyPr>
          <a:lstStyle/>
          <a:p>
            <a:pPr algn="ctr">
              <a:spcBef>
                <a:spcPts val="1632"/>
              </a:spcBef>
            </a:pPr>
            <a:r>
              <a:rPr lang="ca-ES" altLang="es-ES" sz="1632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Heavy" panose="02000503020000020003" pitchFamily="2" charset="0"/>
              </a:rPr>
              <a:t>CONOCIMIENTO</a:t>
            </a:r>
          </a:p>
        </p:txBody>
      </p:sp>
      <p:sp>
        <p:nvSpPr>
          <p:cNvPr id="20" name="Elipse 19"/>
          <p:cNvSpPr/>
          <p:nvPr/>
        </p:nvSpPr>
        <p:spPr>
          <a:xfrm>
            <a:off x="1989203" y="5977213"/>
            <a:ext cx="1579191" cy="1547712"/>
          </a:xfrm>
          <a:prstGeom prst="ellipse">
            <a:avLst/>
          </a:prstGeom>
          <a:solidFill>
            <a:srgbClr val="58977F">
              <a:alpha val="5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4347" tIns="62173" rIns="124347" bIns="62173" rtlCol="0" anchor="ctr"/>
          <a:lstStyle/>
          <a:p>
            <a:pPr algn="ctr"/>
            <a:endParaRPr lang="es-ES" sz="2448"/>
          </a:p>
        </p:txBody>
      </p:sp>
      <p:sp>
        <p:nvSpPr>
          <p:cNvPr id="21" name="CuadroTexto 20"/>
          <p:cNvSpPr txBox="1"/>
          <p:nvPr/>
        </p:nvSpPr>
        <p:spPr>
          <a:xfrm>
            <a:off x="1912861" y="6562680"/>
            <a:ext cx="1755676" cy="376719"/>
          </a:xfrm>
          <a:prstGeom prst="rect">
            <a:avLst/>
          </a:prstGeom>
          <a:noFill/>
        </p:spPr>
        <p:txBody>
          <a:bodyPr wrap="square" lIns="124347" tIns="62173" rIns="124347" bIns="62173" rtlCol="0">
            <a:spAutoFit/>
          </a:bodyPr>
          <a:lstStyle/>
          <a:p>
            <a:pPr algn="ctr">
              <a:spcBef>
                <a:spcPts val="1632"/>
              </a:spcBef>
            </a:pPr>
            <a:r>
              <a:rPr lang="ca-ES" altLang="es-ES" sz="1632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Heavy" panose="02000503020000020003" pitchFamily="2" charset="0"/>
              </a:rPr>
              <a:t>ENERGÍA</a:t>
            </a:r>
          </a:p>
        </p:txBody>
      </p:sp>
      <p:sp>
        <p:nvSpPr>
          <p:cNvPr id="22" name="Elipse 21"/>
          <p:cNvSpPr/>
          <p:nvPr/>
        </p:nvSpPr>
        <p:spPr>
          <a:xfrm>
            <a:off x="2926969" y="7560316"/>
            <a:ext cx="1579191" cy="1547712"/>
          </a:xfrm>
          <a:prstGeom prst="ellipse">
            <a:avLst/>
          </a:prstGeom>
          <a:solidFill>
            <a:srgbClr val="58977F">
              <a:alpha val="5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4347" tIns="62173" rIns="124347" bIns="62173" rtlCol="0" anchor="ctr"/>
          <a:lstStyle/>
          <a:p>
            <a:pPr algn="ctr"/>
            <a:endParaRPr lang="es-ES" sz="2448"/>
          </a:p>
        </p:txBody>
      </p:sp>
      <p:sp>
        <p:nvSpPr>
          <p:cNvPr id="23" name="CuadroTexto 22"/>
          <p:cNvSpPr txBox="1"/>
          <p:nvPr/>
        </p:nvSpPr>
        <p:spPr>
          <a:xfrm>
            <a:off x="2818947" y="8117395"/>
            <a:ext cx="1755676" cy="376719"/>
          </a:xfrm>
          <a:prstGeom prst="rect">
            <a:avLst/>
          </a:prstGeom>
          <a:noFill/>
        </p:spPr>
        <p:txBody>
          <a:bodyPr wrap="square" lIns="124347" tIns="62173" rIns="124347" bIns="62173" rtlCol="0">
            <a:spAutoFit/>
          </a:bodyPr>
          <a:lstStyle/>
          <a:p>
            <a:pPr algn="ctr">
              <a:spcBef>
                <a:spcPts val="1632"/>
              </a:spcBef>
            </a:pPr>
            <a:r>
              <a:rPr lang="ca-ES" altLang="es-ES" sz="1632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Heavy" panose="02000503020000020003" pitchFamily="2" charset="0"/>
              </a:rPr>
              <a:t>AGUA</a:t>
            </a:r>
          </a:p>
        </p:txBody>
      </p:sp>
      <p:sp>
        <p:nvSpPr>
          <p:cNvPr id="24" name="Elipse 23"/>
          <p:cNvSpPr/>
          <p:nvPr/>
        </p:nvSpPr>
        <p:spPr>
          <a:xfrm>
            <a:off x="4024168" y="5938125"/>
            <a:ext cx="1579191" cy="1547712"/>
          </a:xfrm>
          <a:prstGeom prst="ellipse">
            <a:avLst/>
          </a:prstGeom>
          <a:solidFill>
            <a:srgbClr val="58977F">
              <a:alpha val="5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4347" tIns="62173" rIns="124347" bIns="62173" rtlCol="0" anchor="ctr"/>
          <a:lstStyle/>
          <a:p>
            <a:pPr algn="ctr"/>
            <a:endParaRPr lang="es-ES" sz="2448" dirty="0"/>
          </a:p>
        </p:txBody>
      </p:sp>
      <p:sp>
        <p:nvSpPr>
          <p:cNvPr id="25" name="CuadroTexto 24"/>
          <p:cNvSpPr txBox="1"/>
          <p:nvPr/>
        </p:nvSpPr>
        <p:spPr>
          <a:xfrm>
            <a:off x="3952986" y="6562679"/>
            <a:ext cx="1755676" cy="376719"/>
          </a:xfrm>
          <a:prstGeom prst="rect">
            <a:avLst/>
          </a:prstGeom>
          <a:noFill/>
        </p:spPr>
        <p:txBody>
          <a:bodyPr wrap="square" lIns="124347" tIns="62173" rIns="124347" bIns="62173" rtlCol="0">
            <a:spAutoFit/>
          </a:bodyPr>
          <a:lstStyle/>
          <a:p>
            <a:pPr algn="ctr">
              <a:spcBef>
                <a:spcPts val="1632"/>
              </a:spcBef>
            </a:pPr>
            <a:r>
              <a:rPr lang="ca-ES" altLang="es-ES" sz="1632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Heavy" panose="02000503020000020003" pitchFamily="2" charset="0"/>
              </a:rPr>
              <a:t>MATERIALES</a:t>
            </a:r>
          </a:p>
        </p:txBody>
      </p:sp>
      <p:sp>
        <p:nvSpPr>
          <p:cNvPr id="26" name="Elipse 25"/>
          <p:cNvSpPr/>
          <p:nvPr/>
        </p:nvSpPr>
        <p:spPr>
          <a:xfrm>
            <a:off x="5075292" y="7599033"/>
            <a:ext cx="1579191" cy="1547712"/>
          </a:xfrm>
          <a:prstGeom prst="ellipse">
            <a:avLst/>
          </a:prstGeom>
          <a:solidFill>
            <a:srgbClr val="58977F">
              <a:alpha val="5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4347" tIns="62173" rIns="124347" bIns="62173" rtlCol="0" anchor="ctr"/>
          <a:lstStyle/>
          <a:p>
            <a:pPr algn="ctr"/>
            <a:endParaRPr lang="es-ES" sz="2448"/>
          </a:p>
        </p:txBody>
      </p:sp>
      <p:sp>
        <p:nvSpPr>
          <p:cNvPr id="27" name="CuadroTexto 26"/>
          <p:cNvSpPr txBox="1"/>
          <p:nvPr/>
        </p:nvSpPr>
        <p:spPr>
          <a:xfrm>
            <a:off x="5011613" y="8197879"/>
            <a:ext cx="1755676" cy="376719"/>
          </a:xfrm>
          <a:prstGeom prst="rect">
            <a:avLst/>
          </a:prstGeom>
          <a:noFill/>
        </p:spPr>
        <p:txBody>
          <a:bodyPr wrap="square" lIns="124347" tIns="62173" rIns="124347" bIns="62173" rtlCol="0">
            <a:spAutoFit/>
          </a:bodyPr>
          <a:lstStyle/>
          <a:p>
            <a:pPr algn="ctr">
              <a:spcBef>
                <a:spcPts val="1632"/>
              </a:spcBef>
            </a:pPr>
            <a:r>
              <a:rPr lang="ca-ES" altLang="es-ES" sz="1632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Heavy" panose="02000503020000020003" pitchFamily="2" charset="0"/>
              </a:rPr>
              <a:t>LOGÍSTICA</a:t>
            </a:r>
          </a:p>
        </p:txBody>
      </p:sp>
      <p:sp>
        <p:nvSpPr>
          <p:cNvPr id="28" name="Elipse 27"/>
          <p:cNvSpPr/>
          <p:nvPr/>
        </p:nvSpPr>
        <p:spPr>
          <a:xfrm>
            <a:off x="7150740" y="7574418"/>
            <a:ext cx="1579191" cy="1547712"/>
          </a:xfrm>
          <a:prstGeom prst="ellipse">
            <a:avLst/>
          </a:prstGeom>
          <a:solidFill>
            <a:srgbClr val="58977F">
              <a:alpha val="5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4347" tIns="62173" rIns="124347" bIns="62173" rtlCol="0" anchor="ctr"/>
          <a:lstStyle/>
          <a:p>
            <a:pPr algn="ctr"/>
            <a:endParaRPr lang="es-ES" sz="2448"/>
          </a:p>
        </p:txBody>
      </p:sp>
      <p:sp>
        <p:nvSpPr>
          <p:cNvPr id="29" name="CuadroTexto 28"/>
          <p:cNvSpPr txBox="1"/>
          <p:nvPr/>
        </p:nvSpPr>
        <p:spPr>
          <a:xfrm>
            <a:off x="7074776" y="8189679"/>
            <a:ext cx="1755676" cy="376719"/>
          </a:xfrm>
          <a:prstGeom prst="rect">
            <a:avLst/>
          </a:prstGeom>
          <a:noFill/>
        </p:spPr>
        <p:txBody>
          <a:bodyPr wrap="square" lIns="124347" tIns="62173" rIns="124347" bIns="62173" rtlCol="0">
            <a:spAutoFit/>
          </a:bodyPr>
          <a:lstStyle/>
          <a:p>
            <a:pPr algn="ctr">
              <a:spcBef>
                <a:spcPts val="1632"/>
              </a:spcBef>
            </a:pPr>
            <a:r>
              <a:rPr lang="ca-ES" altLang="es-ES" sz="1632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Heavy" panose="02000503020000020003" pitchFamily="2" charset="0"/>
              </a:rPr>
              <a:t>ESPACIO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D6C7AB8F-8FC7-5C49-BD11-65F849283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088" y="2278237"/>
            <a:ext cx="4057363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s-ES_tradnl" altLang="es-ES" sz="2720" dirty="0">
                <a:solidFill>
                  <a:srgbClr val="48886E"/>
                </a:solidFill>
                <a:latin typeface="Avenir Heavy" panose="02000503020000020003" pitchFamily="2" charset="0"/>
              </a:rPr>
              <a:t>¿Qué es?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5498F331-D47B-FE42-B865-259EBF33E9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503103" y="1028700"/>
            <a:ext cx="3756197" cy="697211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B861F7D5-0372-0148-B94F-B831E766B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249" y="963911"/>
            <a:ext cx="3810000" cy="762000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CA7BC977-4F4F-5F44-A161-E455523A79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811511"/>
            <a:ext cx="2540000" cy="914400"/>
          </a:xfrm>
          <a:prstGeom prst="rect">
            <a:avLst/>
          </a:prstGeom>
        </p:spPr>
      </p:pic>
      <p:pic>
        <p:nvPicPr>
          <p:cNvPr id="37" name="Picture 5" descr="ANd9GcRASqUYw1rGHERV5WuvXWwmUhf-IhOvHUqMiwHuWQHOWL4ZXWhW">
            <a:extLst>
              <a:ext uri="{FF2B5EF4-FFF2-40B4-BE49-F238E27FC236}">
                <a16:creationId xmlns:a16="http://schemas.microsoft.com/office/drawing/2014/main" id="{D12C6564-BA81-5341-BC69-2BF2F64D2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2808196"/>
            <a:ext cx="6256715" cy="467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00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503103" y="1028700"/>
            <a:ext cx="3756197" cy="69721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0CD2E34-E0B2-1245-9606-D190B2D4A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49" y="963911"/>
            <a:ext cx="3810000" cy="762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2253B7A-63E0-2942-B838-3FE4D1F7B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811511"/>
            <a:ext cx="2540000" cy="914400"/>
          </a:xfrm>
          <a:prstGeom prst="rect">
            <a:avLst/>
          </a:prstGeom>
        </p:spPr>
      </p:pic>
      <p:pic>
        <p:nvPicPr>
          <p:cNvPr id="6" name="Imagen 1">
            <a:extLst>
              <a:ext uri="{FF2B5EF4-FFF2-40B4-BE49-F238E27FC236}">
                <a16:creationId xmlns:a16="http://schemas.microsoft.com/office/drawing/2014/main" id="{001669C3-3AFC-D64A-9ECD-424492E4FA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2247900"/>
            <a:ext cx="10658834" cy="754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708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503103" y="1028700"/>
            <a:ext cx="3756197" cy="69721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0CD2E34-E0B2-1245-9606-D190B2D4A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49" y="963911"/>
            <a:ext cx="3810000" cy="762000"/>
          </a:xfrm>
          <a:prstGeom prst="rect">
            <a:avLst/>
          </a:prstGeom>
        </p:spPr>
      </p:pic>
      <p:pic>
        <p:nvPicPr>
          <p:cNvPr id="11" name="Imagen 2">
            <a:extLst>
              <a:ext uri="{FF2B5EF4-FFF2-40B4-BE49-F238E27FC236}">
                <a16:creationId xmlns:a16="http://schemas.microsoft.com/office/drawing/2014/main" id="{BA361BDF-8191-7843-A8F8-D1ED31C0B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6121" y="1764011"/>
            <a:ext cx="12909550" cy="787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2">
            <a:extLst>
              <a:ext uri="{FF2B5EF4-FFF2-40B4-BE49-F238E27FC236}">
                <a16:creationId xmlns:a16="http://schemas.microsoft.com/office/drawing/2014/main" id="{316A2D4B-9AE1-D947-9B79-EB22A1601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2810690"/>
            <a:ext cx="8467391" cy="540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uadroTexto 10">
            <a:extLst>
              <a:ext uri="{FF2B5EF4-FFF2-40B4-BE49-F238E27FC236}">
                <a16:creationId xmlns:a16="http://schemas.microsoft.com/office/drawing/2014/main" id="{F587598A-54F5-634A-AA19-5140670C8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371" y="9184587"/>
            <a:ext cx="127598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s-ES" sz="2800" u="sng" dirty="0" err="1">
                <a:solidFill>
                  <a:srgbClr val="48866B"/>
                </a:solidFill>
                <a:latin typeface="Avenir Heavy" panose="02000503020000020003" pitchFamily="2" charset="0"/>
              </a:rPr>
              <a:t>www.simbiosy.com</a:t>
            </a:r>
            <a:endParaRPr lang="en-US" altLang="es-ES" sz="2800" u="sng" dirty="0">
              <a:solidFill>
                <a:srgbClr val="48866B"/>
              </a:solidFill>
              <a:latin typeface="Avenir Heavy" panose="02000503020000020003" pitchFamily="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503103" y="1028700"/>
            <a:ext cx="3756197" cy="69721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0CD2E34-E0B2-1245-9606-D190B2D4A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49" y="963911"/>
            <a:ext cx="3810000" cy="762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2253B7A-63E0-2942-B838-3FE4D1F7B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811511"/>
            <a:ext cx="2540000" cy="9144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D6C20B1-EB2A-3A47-B994-936DF0DAD2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6100" y="2117390"/>
            <a:ext cx="10363200" cy="782570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388AF49-22E2-A04F-8851-6B995C25B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0692" y="3389447"/>
            <a:ext cx="2433551" cy="175405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F056A02-142A-5C43-972B-64EAE32B57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1122" y="5790085"/>
            <a:ext cx="3131127" cy="88674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F46C375-736E-EF46-90E9-53BC07D988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8245" y="7323416"/>
            <a:ext cx="25400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43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BF9AA582-69A9-8146-87EC-963205AAE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122" y="3695700"/>
            <a:ext cx="13357860" cy="574612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BC1CCAC-77B8-6543-A148-4C45FB52F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8213" y="2308582"/>
            <a:ext cx="5193698" cy="92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s-ES_tradnl" altLang="es-ES" sz="2720">
                <a:solidFill>
                  <a:srgbClr val="48886E"/>
                </a:solidFill>
                <a:latin typeface="Avenir Heavy" panose="02000503020000020003" pitchFamily="2" charset="0"/>
              </a:rPr>
              <a:t>¿Cómo se</a:t>
            </a:r>
          </a:p>
          <a:p>
            <a:r>
              <a:rPr lang="es-ES_tradnl" altLang="es-ES" sz="2720">
                <a:solidFill>
                  <a:srgbClr val="48886E"/>
                </a:solidFill>
                <a:latin typeface="Avenir Heavy" panose="02000503020000020003" pitchFamily="2" charset="0"/>
              </a:rPr>
              <a:t>materializa?</a:t>
            </a:r>
          </a:p>
        </p:txBody>
      </p:sp>
      <p:sp>
        <p:nvSpPr>
          <p:cNvPr id="4" name="Rectángulo 7">
            <a:extLst>
              <a:ext uri="{FF2B5EF4-FFF2-40B4-BE49-F238E27FC236}">
                <a16:creationId xmlns:a16="http://schemas.microsoft.com/office/drawing/2014/main" id="{7A5A025C-54E2-8B46-B65A-4C251CC77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935" y="2308582"/>
            <a:ext cx="2525171" cy="92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ca-ES" altLang="es-ES" sz="2720" dirty="0">
                <a:solidFill>
                  <a:srgbClr val="C25415"/>
                </a:solidFill>
                <a:latin typeface="Avenir Heavy" panose="02000503020000020003" pitchFamily="2" charset="0"/>
              </a:rPr>
              <a:t>Simbiosis industrial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39E26659-69C9-0E4F-AB95-694D402FE394}"/>
              </a:ext>
            </a:extLst>
          </p:cNvPr>
          <p:cNvCxnSpPr>
            <a:cxnSpLocks/>
          </p:cNvCxnSpPr>
          <p:nvPr/>
        </p:nvCxnSpPr>
        <p:spPr>
          <a:xfrm>
            <a:off x="2655699" y="2308581"/>
            <a:ext cx="0" cy="962868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CA7A62E4-9CC2-B34B-9238-B681BA090B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503103" y="1028700"/>
            <a:ext cx="3756197" cy="69721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DE29FC9-22AB-A64F-BF04-8BF3B90F7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22" y="506278"/>
            <a:ext cx="3810000" cy="762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B76FE4-F023-404E-8CBA-8AB793495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1673" y="353878"/>
            <a:ext cx="2540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07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D4D80167-0961-B04E-8413-A8D55E898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276998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sz="270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7C11AA8-775F-0C40-A267-C00073D22D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503103" y="1028700"/>
            <a:ext cx="3756197" cy="697211"/>
          </a:xfrm>
          <a:prstGeom prst="rect">
            <a:avLst/>
          </a:prstGeom>
        </p:spPr>
      </p:pic>
      <p:pic>
        <p:nvPicPr>
          <p:cNvPr id="9" name="Picture 8" descr="Making the Connections in Disparate Data">
            <a:extLst>
              <a:ext uri="{FF2B5EF4-FFF2-40B4-BE49-F238E27FC236}">
                <a16:creationId xmlns:a16="http://schemas.microsoft.com/office/drawing/2014/main" id="{F24CFA9D-4A67-0743-A8C2-858CD0686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35183"/>
            <a:ext cx="14757746" cy="941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852BC81-A44F-4C48-ACFD-B908A7E60C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35" y="1993856"/>
            <a:ext cx="8096330" cy="4237079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2D434238-1DE2-CB47-A1FC-D278EAABAA6B}"/>
              </a:ext>
            </a:extLst>
          </p:cNvPr>
          <p:cNvSpPr/>
          <p:nvPr/>
        </p:nvSpPr>
        <p:spPr>
          <a:xfrm>
            <a:off x="3716530" y="6701322"/>
            <a:ext cx="103476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400" dirty="0">
                <a:solidFill>
                  <a:schemeClr val="accent3">
                    <a:lumMod val="75000"/>
                  </a:schemeClr>
                </a:solidFill>
                <a:latin typeface="Avenir Next Condensed" panose="020B0506020202020204" pitchFamily="34" charset="0"/>
                <a:cs typeface="Times New Roman" panose="02020603050405020304" pitchFamily="18" charset="0"/>
              </a:rPr>
              <a:t>Detección automática de </a:t>
            </a:r>
            <a:r>
              <a:rPr lang="es-ES_tradnl" sz="4400" b="1" dirty="0">
                <a:solidFill>
                  <a:schemeClr val="accent3">
                    <a:lumMod val="75000"/>
                  </a:schemeClr>
                </a:solidFill>
                <a:latin typeface="Avenir Next Condensed" panose="020B0506020202020204" pitchFamily="34" charset="0"/>
                <a:cs typeface="Times New Roman" panose="02020603050405020304" pitchFamily="18" charset="0"/>
              </a:rPr>
              <a:t>SINERGIAS/negocios</a:t>
            </a:r>
            <a:r>
              <a:rPr lang="es-ES_tradnl" sz="4400" dirty="0">
                <a:solidFill>
                  <a:schemeClr val="accent3">
                    <a:lumMod val="75000"/>
                  </a:schemeClr>
                </a:solidFill>
                <a:latin typeface="Avenir Next Condensed" panose="020B0506020202020204" pitchFamily="34" charset="0"/>
                <a:cs typeface="Times New Roman" panose="02020603050405020304" pitchFamily="18" charset="0"/>
              </a:rPr>
              <a:t> potenciales entre </a:t>
            </a:r>
            <a:r>
              <a:rPr lang="es-ES_tradnl" sz="4400" dirty="0">
                <a:solidFill>
                  <a:srgbClr val="6BCDB1"/>
                </a:solidFill>
                <a:latin typeface="Avenir Next Condensed" panose="020B0506020202020204" pitchFamily="34" charset="0"/>
                <a:cs typeface="Times New Roman" panose="02020603050405020304" pitchFamily="18" charset="0"/>
              </a:rPr>
              <a:t>empresas</a:t>
            </a:r>
            <a:r>
              <a:rPr lang="es-ES_tradnl" sz="4400" dirty="0">
                <a:solidFill>
                  <a:schemeClr val="accent3">
                    <a:lumMod val="75000"/>
                  </a:schemeClr>
                </a:solidFill>
                <a:latin typeface="Avenir Next Condensed" panose="020B0506020202020204" pitchFamily="34" charset="0"/>
                <a:cs typeface="Times New Roman" panose="02020603050405020304" pitchFamily="18" charset="0"/>
              </a:rPr>
              <a:t>  a partir de </a:t>
            </a:r>
            <a:r>
              <a:rPr lang="es-ES_tradnl" sz="4400" b="1" dirty="0">
                <a:solidFill>
                  <a:schemeClr val="accent3">
                    <a:lumMod val="75000"/>
                  </a:schemeClr>
                </a:solidFill>
                <a:latin typeface="Avenir Next Condensed" panose="020B0506020202020204" pitchFamily="34" charset="0"/>
                <a:cs typeface="Times New Roman" panose="02020603050405020304" pitchFamily="18" charset="0"/>
              </a:rPr>
              <a:t>RECURSOS SOBRANTES</a:t>
            </a:r>
            <a:endParaRPr lang="es-ES_tradnl" sz="4400" b="1" i="1" dirty="0">
              <a:solidFill>
                <a:schemeClr val="accent3">
                  <a:lumMod val="75000"/>
                </a:schemeClr>
              </a:solidFill>
              <a:latin typeface="Avenir Next Condensed" panose="020B0506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270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207</Words>
  <Application>Microsoft Macintosh PowerPoint</Application>
  <PresentationFormat>Personalizado</PresentationFormat>
  <Paragraphs>48</Paragraphs>
  <Slides>16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8" baseType="lpstr">
      <vt:lpstr>Calibri</vt:lpstr>
      <vt:lpstr>Avenir Next Condensed</vt:lpstr>
      <vt:lpstr>Heebo Regular Bold</vt:lpstr>
      <vt:lpstr>Avenir Heavy</vt:lpstr>
      <vt:lpstr>Arial</vt:lpstr>
      <vt:lpstr>Century Gothic</vt:lpstr>
      <vt:lpstr>Aileron Regular</vt:lpstr>
      <vt:lpstr>Aileron Heavy</vt:lpstr>
      <vt:lpstr>Avenir</vt:lpstr>
      <vt:lpstr>Avenir Next Demi Bold</vt:lpstr>
      <vt:lpstr>Avenir Next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Manual de identidad corporativa - accionadods</dc:title>
  <dc:creator>Ester</dc:creator>
  <cp:lastModifiedBy>Símbiosy Economia circular en acció</cp:lastModifiedBy>
  <cp:revision>21</cp:revision>
  <dcterms:created xsi:type="dcterms:W3CDTF">2006-08-16T00:00:00Z</dcterms:created>
  <dcterms:modified xsi:type="dcterms:W3CDTF">2021-10-13T14:27:54Z</dcterms:modified>
  <dc:identifier>DAEdiLSPbaw</dc:identifier>
</cp:coreProperties>
</file>