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8288000" cy="10287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56" y="18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1B10F63-ED5C-4F03-A1EB-B429EEC60DB8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19/10/2021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283689-B015-445E-8D71-02D70BF5FC7C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rcRect t="31436" r="34276" b="438"/>
          <a:stretch/>
        </p:blipFill>
        <p:spPr>
          <a:xfrm>
            <a:off x="5712840" y="-665280"/>
            <a:ext cx="12574800" cy="8635320"/>
          </a:xfrm>
          <a:prstGeom prst="rect">
            <a:avLst/>
          </a:prstGeom>
          <a:ln>
            <a:noFill/>
          </a:ln>
        </p:spPr>
      </p:pic>
      <p:pic>
        <p:nvPicPr>
          <p:cNvPr id="43" name="Picture 3"/>
          <p:cNvPicPr/>
          <p:nvPr/>
        </p:nvPicPr>
        <p:blipFill>
          <a:blip r:embed="rId3"/>
          <a:stretch/>
        </p:blipFill>
        <p:spPr>
          <a:xfrm rot="10800000">
            <a:off x="360" y="7065720"/>
            <a:ext cx="3221280" cy="3221280"/>
          </a:xfrm>
          <a:prstGeom prst="rect">
            <a:avLst/>
          </a:prstGeom>
          <a:ln>
            <a:noFill/>
          </a:ln>
        </p:spPr>
      </p:pic>
      <p:grpSp>
        <p:nvGrpSpPr>
          <p:cNvPr id="44" name="Group 1"/>
          <p:cNvGrpSpPr/>
          <p:nvPr/>
        </p:nvGrpSpPr>
        <p:grpSpPr>
          <a:xfrm>
            <a:off x="-5760000" y="-5168160"/>
            <a:ext cx="22424040" cy="22424040"/>
            <a:chOff x="-5760000" y="-5168160"/>
            <a:chExt cx="22424040" cy="22424040"/>
          </a:xfrm>
        </p:grpSpPr>
        <p:sp>
          <p:nvSpPr>
            <p:cNvPr id="45" name="CustomShape 2"/>
            <p:cNvSpPr/>
            <p:nvPr/>
          </p:nvSpPr>
          <p:spPr>
            <a:xfrm rot="13500000">
              <a:off x="-5749920" y="1389600"/>
              <a:ext cx="22404240" cy="9308160"/>
            </a:xfrm>
            <a:custGeom>
              <a:avLst/>
              <a:gdLst/>
              <a:ahLst/>
              <a:cxnLst/>
              <a:rect l="l" t="t" r="r" b="b"/>
              <a:pathLst>
                <a:path w="35276569" h="14656259">
                  <a:moveTo>
                    <a:pt x="0" y="0"/>
                  </a:moveTo>
                  <a:lnTo>
                    <a:pt x="35276569" y="0"/>
                  </a:lnTo>
                  <a:lnTo>
                    <a:pt x="35276569" y="14656259"/>
                  </a:lnTo>
                  <a:lnTo>
                    <a:pt x="0" y="14656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" name="CustomShape 3"/>
          <p:cNvSpPr/>
          <p:nvPr/>
        </p:nvSpPr>
        <p:spPr>
          <a:xfrm>
            <a:off x="897120" y="3384000"/>
            <a:ext cx="10118880" cy="30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7900"/>
              </a:lnSpc>
            </a:pPr>
            <a:r>
              <a:rPr lang="es-ES" sz="7530" b="0" strike="noStrike" spc="-1">
                <a:solidFill>
                  <a:srgbClr val="4E7135"/>
                </a:solidFill>
                <a:latin typeface="Heebo Black"/>
              </a:rPr>
              <a:t>Sergio Corchado</a:t>
            </a:r>
            <a:endParaRPr lang="es-ES" sz="7530" b="0" strike="noStrike" spc="-1">
              <a:latin typeface="Arial"/>
            </a:endParaRPr>
          </a:p>
          <a:p>
            <a:pPr>
              <a:lnSpc>
                <a:spcPts val="7900"/>
              </a:lnSpc>
            </a:pPr>
            <a:r>
              <a:rPr lang="es-ES" sz="7530" b="0" strike="noStrike" spc="-1">
                <a:solidFill>
                  <a:srgbClr val="4E7135"/>
                </a:solidFill>
                <a:latin typeface="Heebo Black"/>
              </a:rPr>
              <a:t>Semilla y Grano</a:t>
            </a:r>
            <a:endParaRPr lang="es-ES" sz="7530" b="0" strike="noStrike" spc="-1">
              <a:latin typeface="Arial"/>
            </a:endParaRPr>
          </a:p>
          <a:p>
            <a:pPr>
              <a:lnSpc>
                <a:spcPts val="7900"/>
              </a:lnSpc>
            </a:pPr>
            <a:endParaRPr lang="es-ES" sz="7530" b="0" strike="noStrike" spc="-1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2160000" y="6480000"/>
            <a:ext cx="9864000" cy="32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2520"/>
              </a:lnSpc>
            </a:pPr>
            <a:r>
              <a:rPr lang="es-ES" sz="1800" b="0" strike="noStrike" spc="35">
                <a:solidFill>
                  <a:srgbClr val="192954"/>
                </a:solidFill>
                <a:latin typeface="Aileron Regular"/>
                <a:ea typeface="Microsoft YaHei"/>
              </a:rPr>
              <a:t>	Dentro del gran equipo de Semilla y Grano, soy propietario de este gran Proyecto Social desde el 2016, cuándo en Extremadura aún no existía tanto movimiento a granel y de cercanía. </a:t>
            </a:r>
            <a:endParaRPr lang="es-ES" sz="1800" b="0" strike="noStrike" spc="-1">
              <a:latin typeface="Arial"/>
            </a:endParaRPr>
          </a:p>
          <a:p>
            <a:pPr>
              <a:lnSpc>
                <a:spcPts val="2520"/>
              </a:lnSpc>
            </a:pPr>
            <a:r>
              <a:rPr lang="es-ES" sz="1800" b="0" strike="noStrike" spc="35">
                <a:solidFill>
                  <a:srgbClr val="192954"/>
                </a:solidFill>
                <a:latin typeface="Aileron Regular"/>
                <a:ea typeface="Microsoft YaHei"/>
              </a:rPr>
              <a:t>	Con iniciativa, dirección y capital 100 % Extremeño, en el cuál nos sumergimos de lleno cada día con nuestros clientes de tienda física y online a la vez que d</a:t>
            </a:r>
            <a:r>
              <a:rPr lang="es-ES" sz="1800" b="0" strike="noStrike" spc="35">
                <a:solidFill>
                  <a:srgbClr val="192954"/>
                </a:solidFill>
                <a:latin typeface="Aileron Regular"/>
              </a:rPr>
              <a:t>esarrollamos, colaboramos y damos servicio a diversas actividades de Fondo Social y economía circular de nuestro entorno,como en Hostelería y Turismo.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ts val="2520"/>
              </a:lnSpc>
            </a:pPr>
            <a:r>
              <a:rPr lang="es-ES" sz="1800" b="0" strike="noStrike" spc="35">
                <a:solidFill>
                  <a:srgbClr val="192954"/>
                </a:solidFill>
                <a:latin typeface="Aileron Regular"/>
              </a:rPr>
              <a:t>	</a:t>
            </a:r>
            <a:endParaRPr lang="es-ES" sz="1800" b="0" strike="noStrike" spc="-1">
              <a:latin typeface="Arial"/>
            </a:endParaRPr>
          </a:p>
          <a:p>
            <a:pPr>
              <a:lnSpc>
                <a:spcPts val="2520"/>
              </a:lnSpc>
            </a:pPr>
            <a:r>
              <a:rPr lang="es-ES" sz="1800" b="0" strike="noStrike" spc="35">
                <a:solidFill>
                  <a:srgbClr val="192954"/>
                </a:solidFill>
                <a:latin typeface="Aileron Regular"/>
              </a:rPr>
              <a:t>	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4867200" y="7337160"/>
            <a:ext cx="2940840" cy="3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/>
        </p:nvSpPr>
        <p:spPr>
          <a:xfrm>
            <a:off x="8746200" y="7337160"/>
            <a:ext cx="3533040" cy="31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" name="Picture 10"/>
          <p:cNvPicPr/>
          <p:nvPr/>
        </p:nvPicPr>
        <p:blipFill>
          <a:blip r:embed="rId4"/>
          <a:stretch/>
        </p:blipFill>
        <p:spPr>
          <a:xfrm>
            <a:off x="1004040" y="1028880"/>
            <a:ext cx="5945040" cy="1103040"/>
          </a:xfrm>
          <a:prstGeom prst="rect">
            <a:avLst/>
          </a:prstGeom>
          <a:ln>
            <a:noFill/>
          </a:ln>
        </p:spPr>
      </p:pic>
      <p:pic>
        <p:nvPicPr>
          <p:cNvPr id="51" name="Picture 11"/>
          <p:cNvPicPr/>
          <p:nvPr/>
        </p:nvPicPr>
        <p:blipFill>
          <a:blip r:embed="rId5">
            <a:alphaModFix amt="19000"/>
          </a:blip>
          <a:srcRect l="4445" t="90388" r="2361" b="3169"/>
          <a:stretch/>
        </p:blipFill>
        <p:spPr>
          <a:xfrm>
            <a:off x="3006000" y="9411480"/>
            <a:ext cx="8787240" cy="875160"/>
          </a:xfrm>
          <a:prstGeom prst="rect">
            <a:avLst/>
          </a:prstGeom>
          <a:ln>
            <a:noFill/>
          </a:ln>
        </p:spPr>
      </p:pic>
      <p:pic>
        <p:nvPicPr>
          <p:cNvPr id="52" name="Picture 12"/>
          <p:cNvPicPr/>
          <p:nvPr/>
        </p:nvPicPr>
        <p:blipFill>
          <a:blip r:embed="rId6"/>
          <a:stretch/>
        </p:blipFill>
        <p:spPr>
          <a:xfrm rot="5400000">
            <a:off x="11136960" y="3135240"/>
            <a:ext cx="7151040" cy="715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/>
          <p:nvPr/>
        </p:nvPicPr>
        <p:blipFill>
          <a:blip r:embed="rId2"/>
          <a:stretch/>
        </p:blipFill>
        <p:spPr>
          <a:xfrm>
            <a:off x="13503240" y="1028880"/>
            <a:ext cx="3755880" cy="6969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1450800" y="4025160"/>
            <a:ext cx="6895800" cy="48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10096200" y="4392000"/>
            <a:ext cx="6895800" cy="365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1600" b="1" strike="noStrike" spc="162">
                <a:solidFill>
                  <a:srgbClr val="000000"/>
                </a:solidFill>
                <a:latin typeface="Aileron Regular"/>
              </a:rPr>
              <a:t>Bayu y Sergio,  somos la cabeza visible dentro del gran equipo de Semilla y Grano y propietarios de este gran Proyecto Social, con iniciativa, dirección y capital 100 % Extremeño, en el cuál nos sumergimos de lleno cada día dando servicio y creando eventos tanto a nuestros clientes de tienda física y online, como a nuestros clientes de negocios de Hostelería y Turismo de la región, muchos de ellos con gran trayectoria Social.</a:t>
            </a:r>
            <a:endParaRPr lang="es-ES" sz="1600" b="1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162">
                <a:solidFill>
                  <a:srgbClr val="000000"/>
                </a:solidFill>
                <a:latin typeface="Aileron Regular"/>
              </a:rPr>
              <a:t>	</a:t>
            </a:r>
            <a:endParaRPr lang="es-ES" sz="1600" b="1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162">
                <a:solidFill>
                  <a:srgbClr val="000000"/>
                </a:solidFill>
                <a:latin typeface="Aileron Regular"/>
              </a:rPr>
              <a:t>Desarrollamos, colaboramos y damos servicio a diversas actividades de Fondo Social.</a:t>
            </a:r>
            <a:endParaRPr lang="es-ES" sz="1600" b="1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162">
                <a:solidFill>
                  <a:srgbClr val="000000"/>
                </a:solidFill>
                <a:latin typeface="Aileron Regular"/>
              </a:rPr>
              <a:t>	Queremos que entre tod@s aprendamos un poco más cada día con nuestros talleres, charlas, cursos, blog….</a:t>
            </a:r>
            <a:endParaRPr lang="es-ES" sz="1600" b="1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162">
                <a:solidFill>
                  <a:srgbClr val="000000"/>
                </a:solidFill>
                <a:latin typeface="Aileron Regular"/>
              </a:rPr>
              <a:t>	Estamos encantados de poder asesorarte y atenderte. Seguro que acompañada de una gran sonrisa.</a:t>
            </a:r>
            <a:endParaRPr lang="es-ES" sz="1600" b="1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1450800" y="3377880"/>
            <a:ext cx="522324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ts val="3600"/>
              </a:lnSpc>
            </a:pPr>
            <a:r>
              <a:rPr lang="es-ES" sz="3000" b="0" strike="noStrike" spc="-1">
                <a:solidFill>
                  <a:srgbClr val="4E7135"/>
                </a:solidFill>
                <a:latin typeface="Aileron Heavy"/>
              </a:rPr>
              <a:t>Introducción</a:t>
            </a:r>
            <a:endParaRPr lang="es-ES" sz="3000" b="0" strike="noStrike" spc="-1"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3947760" y="1175760"/>
            <a:ext cx="3298320" cy="38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5"/>
          <p:cNvSpPr/>
          <p:nvPr/>
        </p:nvSpPr>
        <p:spPr>
          <a:xfrm>
            <a:off x="8239320" y="1175760"/>
            <a:ext cx="4586400" cy="38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6"/>
          <p:cNvSpPr/>
          <p:nvPr/>
        </p:nvSpPr>
        <p:spPr>
          <a:xfrm>
            <a:off x="1028880" y="1175760"/>
            <a:ext cx="3298320" cy="38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TextShape 7"/>
          <p:cNvSpPr txBox="1"/>
          <p:nvPr/>
        </p:nvSpPr>
        <p:spPr>
          <a:xfrm>
            <a:off x="1296000" y="4392000"/>
            <a:ext cx="7942680" cy="392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1800" b="0" strike="noStrike" spc="-1">
                <a:latin typeface="Arial"/>
              </a:rPr>
              <a:t>Desde 2016 en Nuestra Tienda especializada en Badajoz, Extremadura, podéis encontrar cada producto seleccionado en base a una alimentación sana, teniendo en cuenta su forma de producción, sus propiedades y los procesos a los que es sometido. Cuidando que esta producción se realice de la forma más natural posible, exentos de productos químicos y siendo respetuosos con el medio ambiente.</a:t>
            </a:r>
          </a:p>
          <a:p>
            <a:endParaRPr lang="es-ES" sz="1800" b="0" strike="noStrike" spc="-1">
              <a:latin typeface="Arial"/>
            </a:endParaRPr>
          </a:p>
          <a:p>
            <a:r>
              <a:rPr lang="es-ES" sz="1800" b="0" strike="noStrike" spc="-1">
                <a:latin typeface="Arial"/>
              </a:rPr>
              <a:t>Encontraréis una gran gama de productos tradicionales de nuestra cocina como las legumbres, especias, tés e infusiones, cereales, miel, frutos secos…y también una selección de productos exclusivos como una gran variedad de setas y frutas deshidratadas, algas, conservas, encurtidos, productos ecológicos…y como novedad todo a granel, en el mayor y variado establecimiento de Extremadura. Sírvete tu mismo cualquiera de nuestros productos y en la cantidad que necesites de entre más de 1000 referencias.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13503240" y="1028880"/>
            <a:ext cx="3755880" cy="696960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2" y="5897121"/>
            <a:ext cx="4104456" cy="41044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92" y="1725840"/>
            <a:ext cx="4032743" cy="40327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92" y="5897121"/>
            <a:ext cx="4129141" cy="41291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94" y="3919364"/>
            <a:ext cx="3337318" cy="59118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2" y="1725840"/>
            <a:ext cx="4082753" cy="40827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1689024"/>
            <a:ext cx="5256584" cy="39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"/>
          <p:cNvGrpSpPr/>
          <p:nvPr/>
        </p:nvGrpSpPr>
        <p:grpSpPr>
          <a:xfrm>
            <a:off x="10425600" y="3888000"/>
            <a:ext cx="6833160" cy="4753800"/>
            <a:chOff x="10425600" y="3888000"/>
            <a:chExt cx="6833160" cy="4753800"/>
          </a:xfrm>
        </p:grpSpPr>
        <p:sp>
          <p:nvSpPr>
            <p:cNvPr id="62" name="CustomShape 2"/>
            <p:cNvSpPr/>
            <p:nvPr/>
          </p:nvSpPr>
          <p:spPr>
            <a:xfrm>
              <a:off x="10425600" y="3888000"/>
              <a:ext cx="6833160" cy="995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ts val="7838"/>
                </a:lnSpc>
              </a:pPr>
              <a:r>
                <a:rPr lang="es-ES" sz="5600" b="0" strike="noStrike" spc="-1">
                  <a:solidFill>
                    <a:srgbClr val="FFFFFF"/>
                  </a:solidFill>
                  <a:latin typeface="Heebo Black"/>
                </a:rPr>
                <a:t>Contacto</a:t>
              </a:r>
              <a:endParaRPr lang="es-ES" sz="5600" b="0" strike="noStrike" spc="-1">
                <a:latin typeface="Arial"/>
              </a:endParaRPr>
            </a:p>
          </p:txBody>
        </p:sp>
        <p:sp>
          <p:nvSpPr>
            <p:cNvPr id="63" name="CustomShape 3"/>
            <p:cNvSpPr/>
            <p:nvPr/>
          </p:nvSpPr>
          <p:spPr>
            <a:xfrm>
              <a:off x="10425600" y="5431680"/>
              <a:ext cx="6833160" cy="3210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ts val="3611"/>
                </a:lnSpc>
              </a:pPr>
              <a:r>
                <a:rPr lang="es-ES" sz="2300" b="0" strike="noStrike" spc="21">
                  <a:solidFill>
                    <a:srgbClr val="FFFFFF"/>
                  </a:solidFill>
                  <a:latin typeface="Heebo Regular Bold"/>
                </a:rPr>
                <a:t>Semilla y Grano</a:t>
              </a:r>
              <a:endParaRPr lang="es-ES" sz="2300" b="0" strike="noStrike" spc="-1">
                <a:latin typeface="Arial"/>
              </a:endParaRPr>
            </a:p>
            <a:p>
              <a:pPr>
                <a:lnSpc>
                  <a:spcPts val="3611"/>
                </a:lnSpc>
              </a:pPr>
              <a:r>
                <a:rPr lang="es-ES" sz="2300" b="0" strike="noStrike" spc="21">
                  <a:solidFill>
                    <a:srgbClr val="FFFFFF"/>
                  </a:solidFill>
                  <a:latin typeface="Heebo Regular Bold"/>
                </a:rPr>
                <a:t>C/ Francisco Pizarro 12 b</a:t>
              </a:r>
              <a:endParaRPr lang="es-ES" sz="2300" b="0" strike="noStrike" spc="-1">
                <a:latin typeface="Arial"/>
              </a:endParaRPr>
            </a:p>
            <a:p>
              <a:pPr>
                <a:lnSpc>
                  <a:spcPts val="3611"/>
                </a:lnSpc>
              </a:pPr>
              <a:r>
                <a:rPr lang="es-ES" sz="2300" b="0" strike="noStrike" spc="21">
                  <a:solidFill>
                    <a:srgbClr val="FFFFFF"/>
                  </a:solidFill>
                  <a:latin typeface="Heebo Regular Bold"/>
                </a:rPr>
                <a:t>+34924954351 - +34645789948</a:t>
              </a:r>
              <a:endParaRPr lang="es-ES" sz="2300" b="0" strike="noStrike" spc="-1">
                <a:latin typeface="Arial"/>
              </a:endParaRPr>
            </a:p>
            <a:p>
              <a:pPr>
                <a:lnSpc>
                  <a:spcPts val="3611"/>
                </a:lnSpc>
              </a:pPr>
              <a:r>
                <a:rPr lang="es-ES" sz="2300" b="0" strike="noStrike" spc="21">
                  <a:solidFill>
                    <a:srgbClr val="FFFFFF"/>
                  </a:solidFill>
                  <a:latin typeface="Heebo Regular Bold"/>
                </a:rPr>
                <a:t>www.semillaygrano.com</a:t>
              </a:r>
              <a:endParaRPr lang="es-ES" sz="2300" b="0" strike="noStrike" spc="-1">
                <a:latin typeface="Arial"/>
              </a:endParaRPr>
            </a:p>
            <a:p>
              <a:pPr>
                <a:lnSpc>
                  <a:spcPts val="3611"/>
                </a:lnSpc>
              </a:pPr>
              <a:r>
                <a:rPr lang="es-ES" sz="2300" b="0" strike="noStrike" spc="21">
                  <a:solidFill>
                    <a:srgbClr val="FFFFFF"/>
                  </a:solidFill>
                  <a:latin typeface="Heebo Regular Bold"/>
                </a:rPr>
                <a:t>info@semillaygrano.com</a:t>
              </a:r>
              <a:endParaRPr lang="es-ES" sz="2300" b="0" strike="noStrike" spc="-1">
                <a:latin typeface="Arial"/>
              </a:endParaRPr>
            </a:p>
            <a:p>
              <a:pPr>
                <a:lnSpc>
                  <a:spcPts val="3611"/>
                </a:lnSpc>
              </a:pPr>
              <a:r>
                <a:rPr lang="es-ES" sz="2300" b="0" strike="noStrike" spc="21">
                  <a:solidFill>
                    <a:srgbClr val="FFFFFF"/>
                  </a:solidFill>
                  <a:latin typeface="Heebo Regular Bold"/>
                </a:rPr>
                <a:t>Faceboock – Instagram – YouTube</a:t>
              </a:r>
              <a:endParaRPr lang="es-ES" sz="2300" b="0" strike="noStrike" spc="-1">
                <a:latin typeface="Arial"/>
              </a:endParaRPr>
            </a:p>
            <a:p>
              <a:pPr>
                <a:lnSpc>
                  <a:spcPts val="3611"/>
                </a:lnSpc>
              </a:pPr>
              <a:r>
                <a:rPr lang="es-ES" sz="2300" b="0" strike="noStrike" spc="21">
                  <a:solidFill>
                    <a:srgbClr val="FFFFFF"/>
                  </a:solidFill>
                  <a:latin typeface="Heebo Regular Bold"/>
                </a:rPr>
                <a:t>@semillaygrano</a:t>
              </a:r>
              <a:endParaRPr lang="es-ES" sz="2300" b="0" strike="noStrike" spc="-1">
                <a:latin typeface="Arial"/>
              </a:endParaRPr>
            </a:p>
          </p:txBody>
        </p:sp>
      </p:grpSp>
      <p:grpSp>
        <p:nvGrpSpPr>
          <p:cNvPr id="64" name="Group 4"/>
          <p:cNvGrpSpPr/>
          <p:nvPr/>
        </p:nvGrpSpPr>
        <p:grpSpPr>
          <a:xfrm>
            <a:off x="0" y="962280"/>
            <a:ext cx="7281720" cy="1293480"/>
            <a:chOff x="0" y="962280"/>
            <a:chExt cx="7281720" cy="1293480"/>
          </a:xfrm>
        </p:grpSpPr>
        <p:sp>
          <p:nvSpPr>
            <p:cNvPr id="65" name="CustomShape 5"/>
            <p:cNvSpPr/>
            <p:nvPr/>
          </p:nvSpPr>
          <p:spPr>
            <a:xfrm>
              <a:off x="0" y="962280"/>
              <a:ext cx="7281720" cy="1293480"/>
            </a:xfrm>
            <a:custGeom>
              <a:avLst/>
              <a:gdLst/>
              <a:ahLst/>
              <a:cxnLst/>
              <a:rect l="l" t="t" r="r" b="b"/>
              <a:pathLst>
                <a:path w="2463339" h="437622">
                  <a:moveTo>
                    <a:pt x="0" y="0"/>
                  </a:moveTo>
                  <a:lnTo>
                    <a:pt x="2463339" y="0"/>
                  </a:lnTo>
                  <a:lnTo>
                    <a:pt x="2463339" y="437622"/>
                  </a:lnTo>
                  <a:lnTo>
                    <a:pt x="0" y="4376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6" name="Picture 7"/>
          <p:cNvPicPr/>
          <p:nvPr/>
        </p:nvPicPr>
        <p:blipFill>
          <a:blip r:embed="rId2"/>
          <a:stretch/>
        </p:blipFill>
        <p:spPr>
          <a:xfrm>
            <a:off x="1004040" y="1028880"/>
            <a:ext cx="5945040" cy="1103040"/>
          </a:xfrm>
          <a:prstGeom prst="rect">
            <a:avLst/>
          </a:prstGeom>
          <a:ln>
            <a:noFill/>
          </a:ln>
        </p:spPr>
      </p:pic>
      <p:sp>
        <p:nvSpPr>
          <p:cNvPr id="67" name="CustomShape 6"/>
          <p:cNvSpPr/>
          <p:nvPr/>
        </p:nvSpPr>
        <p:spPr>
          <a:xfrm>
            <a:off x="1674360" y="8219520"/>
            <a:ext cx="6134400" cy="7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" name="Picture 9"/>
          <p:cNvPicPr/>
          <p:nvPr/>
        </p:nvPicPr>
        <p:blipFill>
          <a:blip r:embed="rId3"/>
          <a:stretch/>
        </p:blipFill>
        <p:spPr>
          <a:xfrm>
            <a:off x="9804960" y="4460400"/>
            <a:ext cx="17460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262</Words>
  <Application>Microsoft Office PowerPoint</Application>
  <PresentationFormat>Personalizados</PresentationFormat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identidad corporativa - accionadods</dc:title>
  <dc:creator>Ester</dc:creator>
  <cp:lastModifiedBy>Andreia</cp:lastModifiedBy>
  <cp:revision>10</cp:revision>
  <dcterms:created xsi:type="dcterms:W3CDTF">2006-08-16T00:00:00Z</dcterms:created>
  <dcterms:modified xsi:type="dcterms:W3CDTF">2021-10-19T16:56:03Z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