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09" r:id="rId3"/>
    <p:sldId id="396" r:id="rId4"/>
    <p:sldId id="370" r:id="rId5"/>
    <p:sldId id="371" r:id="rId6"/>
    <p:sldId id="361" r:id="rId7"/>
    <p:sldId id="364" r:id="rId8"/>
    <p:sldId id="390" r:id="rId9"/>
    <p:sldId id="398" r:id="rId10"/>
    <p:sldId id="353" r:id="rId11"/>
    <p:sldId id="399" r:id="rId12"/>
    <p:sldId id="400" r:id="rId13"/>
    <p:sldId id="359" r:id="rId14"/>
    <p:sldId id="321" r:id="rId15"/>
    <p:sldId id="404" r:id="rId16"/>
    <p:sldId id="334" r:id="rId17"/>
    <p:sldId id="322" r:id="rId18"/>
    <p:sldId id="346" r:id="rId19"/>
    <p:sldId id="402" r:id="rId20"/>
    <p:sldId id="258" r:id="rId21"/>
  </p:sldIdLst>
  <p:sldSz cx="18288000" cy="10287000"/>
  <p:notesSz cx="6858000" cy="9144000"/>
  <p:embeddedFontLst>
    <p:embeddedFont>
      <p:font typeface="Arial Black" panose="020B0A04020102020204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eebo Black" panose="020B0604020202020204" charset="-79"/>
      <p:bold r:id="rId29"/>
    </p:embeddedFont>
    <p:embeddedFont>
      <p:font typeface="Heebo Regular Bold" panose="020B0604020202020204" charset="-79"/>
      <p:regular r:id="rId30"/>
    </p:embeddedFont>
    <p:embeddedFont>
      <p:font typeface="Palatino Linotype" panose="020405020505050303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5" autoAdjust="0"/>
  </p:normalViewPr>
  <p:slideViewPr>
    <p:cSldViewPr>
      <p:cViewPr varScale="1">
        <p:scale>
          <a:sx n="56" d="100"/>
          <a:sy n="56" d="100"/>
        </p:scale>
        <p:origin x="566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760051732663855E-2"/>
          <c:y val="1.768189532495382E-2"/>
          <c:w val="0.92688626314080058"/>
          <c:h val="0.92208741105757885"/>
        </c:manualLayout>
      </c:layout>
      <c:scatterChart>
        <c:scatterStyle val="lineMarker"/>
        <c:varyColors val="0"/>
        <c:ser>
          <c:idx val="0"/>
          <c:order val="1"/>
          <c:tx>
            <c:v>2,4-D - AC-49</c:v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15"/>
            <c:spPr>
              <a:solidFill>
                <a:schemeClr val="accent6">
                  <a:lumMod val="7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'MCPA AC-49'!$E$4:$E$11</c:f>
              <c:numCache>
                <c:formatCode>General</c:formatCode>
                <c:ptCount val="8"/>
                <c:pt idx="0">
                  <c:v>1.25</c:v>
                </c:pt>
                <c:pt idx="1">
                  <c:v>1.75</c:v>
                </c:pt>
                <c:pt idx="2">
                  <c:v>3</c:v>
                </c:pt>
                <c:pt idx="3">
                  <c:v>7</c:v>
                </c:pt>
                <c:pt idx="4">
                  <c:v>19</c:v>
                </c:pt>
                <c:pt idx="5">
                  <c:v>23</c:v>
                </c:pt>
                <c:pt idx="6">
                  <c:v>24</c:v>
                </c:pt>
                <c:pt idx="7">
                  <c:v>28</c:v>
                </c:pt>
              </c:numCache>
            </c:numRef>
          </c:xVal>
          <c:yVal>
            <c:numRef>
              <c:f>'MCPA AC-49'!$K$4:$K$12</c:f>
              <c:numCache>
                <c:formatCode>General</c:formatCode>
                <c:ptCount val="9"/>
                <c:pt idx="0">
                  <c:v>28.28485456369107</c:v>
                </c:pt>
                <c:pt idx="1">
                  <c:v>38.71614844533601</c:v>
                </c:pt>
                <c:pt idx="2">
                  <c:v>45.135406218655952</c:v>
                </c:pt>
                <c:pt idx="3">
                  <c:v>49.849548645937809</c:v>
                </c:pt>
                <c:pt idx="4">
                  <c:v>50.050150451354057</c:v>
                </c:pt>
                <c:pt idx="5">
                  <c:v>51.35406218655968</c:v>
                </c:pt>
                <c:pt idx="6">
                  <c:v>51.654964894684049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BB5-4C5E-8B66-2D0F74A6AB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8574592"/>
        <c:axId val="598574984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v>2,4-D-AC-46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'2,4-D AC-46'!$E$4:$E$12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1.5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6</c:v>
                      </c:pt>
                      <c:pt idx="4">
                        <c:v>10.5</c:v>
                      </c:pt>
                      <c:pt idx="5">
                        <c:v>13</c:v>
                      </c:pt>
                      <c:pt idx="6">
                        <c:v>24</c:v>
                      </c:pt>
                      <c:pt idx="7">
                        <c:v>28</c:v>
                      </c:pt>
                      <c:pt idx="8">
                        <c:v>48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'2,4-D AC-46'!$K$4:$K$12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36.552440290758049</c:v>
                      </c:pt>
                      <c:pt idx="1">
                        <c:v>38.421599169262713</c:v>
                      </c:pt>
                      <c:pt idx="2">
                        <c:v>48.805815160955348</c:v>
                      </c:pt>
                      <c:pt idx="3">
                        <c:v>62.928348909657316</c:v>
                      </c:pt>
                      <c:pt idx="4">
                        <c:v>78.920041536863977</c:v>
                      </c:pt>
                      <c:pt idx="5">
                        <c:v>82.139148494288676</c:v>
                      </c:pt>
                      <c:pt idx="6">
                        <c:v>94.600207684319827</c:v>
                      </c:pt>
                      <c:pt idx="7">
                        <c:v>95.638629283489095</c:v>
                      </c:pt>
                      <c:pt idx="8">
                        <c:v>98.546209761163041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0BB5-4C5E-8B66-2D0F74A6AB9B}"/>
                  </c:ext>
                </c:extLst>
              </c15:ser>
            </c15:filteredScatterSeries>
          </c:ext>
        </c:extLst>
      </c:scatterChart>
      <c:valAx>
        <c:axId val="598574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98574984"/>
        <c:crosses val="autoZero"/>
        <c:crossBetween val="midCat"/>
        <c:majorUnit val="50"/>
      </c:valAx>
      <c:valAx>
        <c:axId val="598574984"/>
        <c:scaling>
          <c:orientation val="minMax"/>
          <c:max val="100"/>
        </c:scaling>
        <c:delete val="1"/>
        <c:axPos val="l"/>
        <c:numFmt formatCode="General" sourceLinked="1"/>
        <c:majorTickMark val="none"/>
        <c:minorTickMark val="none"/>
        <c:tickLblPos val="nextTo"/>
        <c:crossAx val="598574592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</c:legendEntry>
      <c:layout>
        <c:manualLayout>
          <c:xMode val="edge"/>
          <c:yMode val="edge"/>
          <c:x val="0.5858669187814588"/>
          <c:y val="0.65835143152183928"/>
          <c:w val="0.28342152652842872"/>
          <c:h val="0.162965016220167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54DE88CE-7B69-4CE1-86D5-4CB60A24F8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E74C24BB-06E4-4E7A-ADC2-1C5FC17529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13138-C443-4A53-9979-50350734267D}" type="datetimeFigureOut">
              <a:rPr lang="pt-PT" smtClean="0"/>
              <a:t>08/11/2021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7B29B094-8E2E-4C3A-B9BF-F64A5D061F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PT"/>
              <a:t>4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D9106B3-335A-49A9-A7A3-9DC9F970D8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A28A0-0C1A-415E-8B59-7EEEEAE717B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215858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A7C55-86BC-4489-BC60-90546D8C8240}" type="datetimeFigureOut">
              <a:rPr lang="pt-PT" smtClean="0"/>
              <a:t>08/11/2021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PT"/>
              <a:t>4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6C19D-6EA8-423F-92DD-9603DE8BAB5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766544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6C19D-6EA8-423F-92DD-9603DE8BAB56}" type="slidenum">
              <a:rPr lang="pt-PT" smtClean="0"/>
              <a:t>13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17D4DE9-EE31-4EE7-BF93-AE3495115F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t-PT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05324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6C19D-6EA8-423F-92DD-9603DE8BAB56}" type="slidenum">
              <a:rPr lang="pt-PT" smtClean="0"/>
              <a:t>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621E025-C58E-4FBC-B7B9-E19A25E507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t-PT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3038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6C19D-6EA8-423F-92DD-9603DE8BAB56}" type="slidenum">
              <a:rPr lang="pt-PT" smtClean="0"/>
              <a:t>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9D6379A-25CB-438B-8D95-A045A2DBE0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t-PT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31873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4741-F4CC-420A-AB6F-BB58C47C2DBC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102-5A7A-4132-B767-B751BC1D93C0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FF924-8F3A-4AB0-B300-2900AA66279D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3F76-2317-4180-9B76-7A74A61B243D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5B91-C1ED-4DBA-BB2F-57FCB959171A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91A07-3F76-4C3D-BB71-25E458BF9F95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6BF1-BE6F-41A1-AAD8-53D919760B48}" type="datetime1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FE78-FC5C-4C30-BAE6-D16016F1FC87}" type="datetime1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85DE-A7AE-410B-99B0-7C879F267640}" type="datetime1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DADD-F1E0-44F7-8DD5-6D626EDE7EF8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A124-655B-4F5D-BDB3-F2EC04F49DF2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BB16A-A852-4A21-B03A-1A4812A2BE5E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microsoft.com/office/2007/relationships/hdphoto" Target="../media/hdphoto1.wdp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1.png"/><Relationship Id="rId3" Type="http://schemas.openxmlformats.org/officeDocument/2006/relationships/hyperlink" Target="https://www.uevora.pt/pessoas?id=27020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11.png"/><Relationship Id="rId5" Type="http://schemas.openxmlformats.org/officeDocument/2006/relationships/image" Target="../media/image8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hyperlink" Target="https://www.agroportal.pt/placarvo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433" r="34273" b="437"/>
          <a:stretch>
            <a:fillRect/>
          </a:stretch>
        </p:blipFill>
        <p:spPr>
          <a:xfrm>
            <a:off x="5712863" y="-665401"/>
            <a:ext cx="12564625" cy="86283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0" y="7065308"/>
            <a:ext cx="3221692" cy="32216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8100000">
            <a:off x="-413380" y="5460210"/>
            <a:ext cx="19571614" cy="9308400"/>
            <a:chOff x="582704" y="-509025"/>
            <a:chExt cx="35276570" cy="14656260"/>
          </a:xfrm>
        </p:grpSpPr>
        <p:sp>
          <p:nvSpPr>
            <p:cNvPr id="5" name="Freeform 5"/>
            <p:cNvSpPr/>
            <p:nvPr/>
          </p:nvSpPr>
          <p:spPr>
            <a:xfrm>
              <a:off x="582704" y="-509025"/>
              <a:ext cx="35276570" cy="14656260"/>
            </a:xfrm>
            <a:custGeom>
              <a:avLst/>
              <a:gdLst/>
              <a:ahLst/>
              <a:cxnLst/>
              <a:rect l="l" t="t" r="r" b="b"/>
              <a:pathLst>
                <a:path w="35276569" h="14656259">
                  <a:moveTo>
                    <a:pt x="0" y="0"/>
                  </a:moveTo>
                  <a:lnTo>
                    <a:pt x="35276569" y="0"/>
                  </a:lnTo>
                  <a:lnTo>
                    <a:pt x="35276569" y="14656259"/>
                  </a:lnTo>
                  <a:lnTo>
                    <a:pt x="0" y="1465625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653307" y="2748480"/>
            <a:ext cx="10119112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b="1" dirty="0" err="1"/>
              <a:t>Valorização</a:t>
            </a:r>
            <a:r>
              <a:rPr lang="en-US" sz="5400" b="1" dirty="0"/>
              <a:t> </a:t>
            </a:r>
          </a:p>
          <a:p>
            <a:pPr algn="ctr"/>
            <a:r>
              <a:rPr lang="en-US" sz="5400" b="1" dirty="0"/>
              <a:t>de </a:t>
            </a:r>
            <a:r>
              <a:rPr lang="en-US" sz="5400" b="1" dirty="0" err="1"/>
              <a:t>resíduos</a:t>
            </a:r>
            <a:r>
              <a:rPr lang="en-US" sz="5400" b="1" dirty="0"/>
              <a:t> </a:t>
            </a:r>
            <a:r>
              <a:rPr lang="en-US" sz="5400" b="1" dirty="0" err="1"/>
              <a:t>plásticos</a:t>
            </a:r>
            <a:r>
              <a:rPr lang="en-US" sz="5400" b="1" dirty="0"/>
              <a:t> </a:t>
            </a:r>
          </a:p>
          <a:p>
            <a:pPr algn="ctr"/>
            <a:r>
              <a:rPr lang="en-US" sz="5400" b="1" dirty="0" err="1"/>
              <a:t>provenientes</a:t>
            </a:r>
            <a:r>
              <a:rPr lang="en-US" sz="5400" b="1" dirty="0"/>
              <a:t> do </a:t>
            </a:r>
            <a:r>
              <a:rPr lang="en-US" sz="5400" b="1" dirty="0" err="1"/>
              <a:t>uso</a:t>
            </a:r>
            <a:r>
              <a:rPr lang="en-US" sz="5400" b="1" dirty="0"/>
              <a:t> </a:t>
            </a:r>
            <a:r>
              <a:rPr lang="en-US" sz="5400" b="1" dirty="0" err="1"/>
              <a:t>doméstico</a:t>
            </a:r>
            <a:r>
              <a:rPr lang="en-US" sz="5400" b="1" dirty="0"/>
              <a:t> </a:t>
            </a:r>
          </a:p>
          <a:p>
            <a:pPr algn="ctr"/>
            <a:r>
              <a:rPr lang="en-US" sz="5400" b="1" dirty="0"/>
              <a:t>e da </a:t>
            </a:r>
            <a:r>
              <a:rPr lang="en-US" sz="5400" b="1" dirty="0" err="1"/>
              <a:t>atividade</a:t>
            </a:r>
            <a:r>
              <a:rPr lang="en-US" sz="5400" b="1" dirty="0"/>
              <a:t> </a:t>
            </a:r>
            <a:r>
              <a:rPr lang="en-US" sz="5400" b="1" dirty="0" err="1"/>
              <a:t>agrícola</a:t>
            </a:r>
            <a:endParaRPr lang="pt-PT" sz="5400" b="1" dirty="0"/>
          </a:p>
        </p:txBody>
      </p:sp>
      <p:sp>
        <p:nvSpPr>
          <p:cNvPr id="9" name="TextBox 9"/>
          <p:cNvSpPr txBox="1"/>
          <p:nvPr/>
        </p:nvSpPr>
        <p:spPr>
          <a:xfrm>
            <a:off x="3321793" y="7923115"/>
            <a:ext cx="353339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36" dirty="0">
                <a:solidFill>
                  <a:srgbClr val="192954"/>
                </a:solidFill>
                <a:latin typeface="Aileron Regular"/>
              </a:rPr>
              <a:t>10/11/2021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3873" y="1028700"/>
            <a:ext cx="5945470" cy="11035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1125200" y="3478447"/>
            <a:ext cx="7151453" cy="715145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3C18B63-9067-4EDF-9360-0C1932E476C3}"/>
              </a:ext>
            </a:extLst>
          </p:cNvPr>
          <p:cNvSpPr txBox="1"/>
          <p:nvPr/>
        </p:nvSpPr>
        <p:spPr>
          <a:xfrm>
            <a:off x="4635204" y="8624776"/>
            <a:ext cx="2484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Teresa Batista</a:t>
            </a:r>
          </a:p>
          <a:p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Telmo Rocha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BF7D64A-AED8-4A88-A442-53C2D74C9001}"/>
              </a:ext>
            </a:extLst>
          </p:cNvPr>
          <p:cNvSpPr/>
          <p:nvPr/>
        </p:nvSpPr>
        <p:spPr>
          <a:xfrm>
            <a:off x="8976595" y="8653681"/>
            <a:ext cx="34655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Paulo Mourão</a:t>
            </a:r>
          </a:p>
          <a:p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João </a:t>
            </a:r>
            <a:r>
              <a:rPr lang="es-E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Nabais</a:t>
            </a:r>
            <a:endParaRPr lang="es-E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José Eduardo </a:t>
            </a:r>
            <a:r>
              <a:rPr lang="es-E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Castanheiro</a:t>
            </a:r>
            <a:endParaRPr lang="es-E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5553C6B-A259-4BCF-817A-B5FD1432CD56}"/>
              </a:ext>
            </a:extLst>
          </p:cNvPr>
          <p:cNvSpPr/>
          <p:nvPr/>
        </p:nvSpPr>
        <p:spPr>
          <a:xfrm>
            <a:off x="7472778" y="8642127"/>
            <a:ext cx="1929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Cátia Borges </a:t>
            </a:r>
          </a:p>
          <a:p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Gilda Matos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EA122AC-70BD-4376-8F52-E1DE96C5C3A7}"/>
              </a:ext>
            </a:extLst>
          </p:cNvPr>
          <p:cNvSpPr/>
          <p:nvPr/>
        </p:nvSpPr>
        <p:spPr>
          <a:xfrm>
            <a:off x="6058926" y="8624776"/>
            <a:ext cx="2565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Bárbara Tita</a:t>
            </a:r>
          </a:p>
          <a:p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Ana </a:t>
            </a:r>
            <a:r>
              <a:rPr lang="es-E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Ilhéu</a:t>
            </a:r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3EF8097-EEEB-4745-8F06-3CE0F6BBA219}"/>
              </a:ext>
            </a:extLst>
          </p:cNvPr>
          <p:cNvSpPr txBox="1"/>
          <p:nvPr/>
        </p:nvSpPr>
        <p:spPr>
          <a:xfrm>
            <a:off x="2674738" y="7338143"/>
            <a:ext cx="277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>
                <a:solidFill>
                  <a:srgbClr val="FF9900"/>
                </a:solidFill>
              </a:rPr>
              <a:t>Isabel Cansado 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A09C1D4-59BF-4440-9ECB-19545F6628B2}"/>
              </a:ext>
            </a:extLst>
          </p:cNvPr>
          <p:cNvGrpSpPr/>
          <p:nvPr/>
        </p:nvGrpSpPr>
        <p:grpSpPr>
          <a:xfrm>
            <a:off x="3206453" y="9563100"/>
            <a:ext cx="4473656" cy="606390"/>
            <a:chOff x="1873851" y="6073537"/>
            <a:chExt cx="5246525" cy="676176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396A10C5-20E2-46AF-AD21-AA7C39B80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2378" y="6087976"/>
              <a:ext cx="438730" cy="661737"/>
            </a:xfrm>
            <a:prstGeom prst="rect">
              <a:avLst/>
            </a:prstGeom>
          </p:spPr>
        </p:pic>
        <p:pic>
          <p:nvPicPr>
            <p:cNvPr id="20" name="Imagem 19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557EC1F9-762E-4A3D-B38A-38DE95415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3851" y="6087975"/>
              <a:ext cx="1393093" cy="633493"/>
            </a:xfrm>
            <a:prstGeom prst="rect">
              <a:avLst/>
            </a:prstGeom>
          </p:spPr>
        </p:pic>
        <p:pic>
          <p:nvPicPr>
            <p:cNvPr id="21" name="Imagem 20" descr="Uma imagem com ClipArt&#10;&#10;Descrição gerada com confiança alta">
              <a:extLst>
                <a:ext uri="{FF2B5EF4-FFF2-40B4-BE49-F238E27FC236}">
                  <a16:creationId xmlns:a16="http://schemas.microsoft.com/office/drawing/2014/main" id="{60225706-7A8D-419E-894C-DA1D996C4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3379" y="6073537"/>
              <a:ext cx="1438678" cy="594770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A2239E40-6662-490B-AFD7-D9FF6535E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7931" y="6087973"/>
              <a:ext cx="1572445" cy="580332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CF3514C-2442-4D8A-98C5-026245D630C5}"/>
              </a:ext>
            </a:extLst>
          </p:cNvPr>
          <p:cNvGrpSpPr/>
          <p:nvPr/>
        </p:nvGrpSpPr>
        <p:grpSpPr>
          <a:xfrm>
            <a:off x="8007142" y="9486900"/>
            <a:ext cx="2804725" cy="892993"/>
            <a:chOff x="2340605" y="5849521"/>
            <a:chExt cx="4149243" cy="1088137"/>
          </a:xfrm>
        </p:grpSpPr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7D188781-50A8-40C0-80AD-162AE8F3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0605" y="5849521"/>
              <a:ext cx="1831951" cy="907414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222A6FFB-B107-4301-9E3E-FD63810C8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5" t="32124" b="28298"/>
            <a:stretch/>
          </p:blipFill>
          <p:spPr>
            <a:xfrm>
              <a:off x="4024829" y="5909906"/>
              <a:ext cx="2465019" cy="10277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42CFFE2-D585-4D27-B9D7-E9666EAED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962"/>
            <a:ext cx="18243618" cy="1026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26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5F7AB2CE-C4AB-4880-BC85-6F5098A82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916676"/>
              </p:ext>
            </p:extLst>
          </p:nvPr>
        </p:nvGraphicFramePr>
        <p:xfrm>
          <a:off x="3230102" y="190500"/>
          <a:ext cx="12186912" cy="5429627"/>
        </p:xfrm>
        <a:graphic>
          <a:graphicData uri="http://schemas.openxmlformats.org/drawingml/2006/table">
            <a:tbl>
              <a:tblPr/>
              <a:tblGrid>
                <a:gridCol w="2825951">
                  <a:extLst>
                    <a:ext uri="{9D8B030D-6E8A-4147-A177-3AD203B41FA5}">
                      <a16:colId xmlns:a16="http://schemas.microsoft.com/office/drawing/2014/main" val="4137240164"/>
                    </a:ext>
                  </a:extLst>
                </a:gridCol>
                <a:gridCol w="2090027">
                  <a:extLst>
                    <a:ext uri="{9D8B030D-6E8A-4147-A177-3AD203B41FA5}">
                      <a16:colId xmlns:a16="http://schemas.microsoft.com/office/drawing/2014/main" val="3438020140"/>
                    </a:ext>
                  </a:extLst>
                </a:gridCol>
                <a:gridCol w="2178336">
                  <a:extLst>
                    <a:ext uri="{9D8B030D-6E8A-4147-A177-3AD203B41FA5}">
                      <a16:colId xmlns:a16="http://schemas.microsoft.com/office/drawing/2014/main" val="4132831432"/>
                    </a:ext>
                  </a:extLst>
                </a:gridCol>
                <a:gridCol w="2148900">
                  <a:extLst>
                    <a:ext uri="{9D8B030D-6E8A-4147-A177-3AD203B41FA5}">
                      <a16:colId xmlns:a16="http://schemas.microsoft.com/office/drawing/2014/main" val="3615247945"/>
                    </a:ext>
                  </a:extLst>
                </a:gridCol>
                <a:gridCol w="2943698">
                  <a:extLst>
                    <a:ext uri="{9D8B030D-6E8A-4147-A177-3AD203B41FA5}">
                      <a16:colId xmlns:a16="http://schemas.microsoft.com/office/drawing/2014/main" val="1305455027"/>
                    </a:ext>
                  </a:extLst>
                </a:gridCol>
              </a:tblGrid>
              <a:tr h="112629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4200" b="0" i="0" u="none" strike="noStrike" noProof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Plastics in EFMA </a:t>
                      </a:r>
                      <a:r>
                        <a:rPr lang="en-GB" sz="4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em</a:t>
                      </a:r>
                      <a:r>
                        <a:rPr lang="en-GB" sz="4200" b="0" i="0" u="none" strike="noStrike" noProof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 2020</a:t>
                      </a: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407914"/>
                  </a:ext>
                </a:extLst>
              </a:tr>
              <a:tr h="160216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0" b="0" i="0" u="none" strike="noStrike" noProof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Culturas</a:t>
                      </a:r>
                      <a:endParaRPr lang="en-GB" sz="3000" b="0" i="0" u="none" strike="noStrike" noProof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0" b="0" i="0" u="none" strike="noStrike" noProof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Area (ha) 2020</a:t>
                      </a: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0" b="0" i="0" u="none" strike="noStrike" noProof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Produção</a:t>
                      </a:r>
                      <a:r>
                        <a:rPr lang="en-GB" sz="30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3000" b="0" i="0" u="none" strike="noStrike" noProof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média</a:t>
                      </a:r>
                      <a:r>
                        <a:rPr lang="en-GB" sz="30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(ton/ha)</a:t>
                      </a: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0" b="0" i="0" u="none" strike="noStrike" noProof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Plástico</a:t>
                      </a:r>
                      <a:r>
                        <a:rPr lang="en-GB" sz="30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3000" b="0" i="0" u="none" strike="noStrike" noProof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usado</a:t>
                      </a:r>
                      <a:r>
                        <a:rPr lang="en-GB" sz="30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(ton/ha/</a:t>
                      </a:r>
                      <a:r>
                        <a:rPr lang="en-GB" sz="3000" b="0" i="0" u="none" strike="noStrike" noProof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  <a:r>
                        <a:rPr lang="en-GB" sz="30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000" b="0" i="0" u="none" strike="noStrike" noProof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Resíduos</a:t>
                      </a:r>
                      <a:r>
                        <a:rPr lang="en-GB" sz="30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n-GB" sz="3000" b="0" i="0" u="none" strike="noStrike" noProof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plástico</a:t>
                      </a:r>
                      <a:r>
                        <a:rPr lang="en-GB" sz="30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(ton/</a:t>
                      </a:r>
                      <a:r>
                        <a:rPr lang="en-GB" sz="3000" b="0" i="0" u="none" strike="noStrike" noProof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  <a:r>
                        <a:rPr lang="en-GB" sz="30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 </a:t>
                      </a:r>
                      <a:r>
                        <a:rPr lang="en-GB" sz="3000" b="0" i="0" u="none" strike="noStrike" noProof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Alqueva</a:t>
                      </a:r>
                      <a:endParaRPr lang="en-GB" sz="3000" b="0" i="0" u="none" strike="noStrike" noProof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524369"/>
                  </a:ext>
                </a:extLst>
              </a:tr>
              <a:tr h="542882">
                <a:tc>
                  <a:txBody>
                    <a:bodyPr/>
                    <a:lstStyle/>
                    <a:p>
                      <a:pPr algn="l" fontAlgn="b"/>
                      <a:r>
                        <a:rPr lang="en-GB" sz="3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Amêndoa</a:t>
                      </a:r>
                      <a:endParaRPr lang="en-GB" sz="3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15 241,00</a:t>
                      </a: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3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457</a:t>
                      </a: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299355"/>
                  </a:ext>
                </a:extLst>
              </a:tr>
              <a:tr h="1072521">
                <a:tc>
                  <a:txBody>
                    <a:bodyPr/>
                    <a:lstStyle/>
                    <a:p>
                      <a:pPr algn="l" fontAlgn="b"/>
                      <a:r>
                        <a:rPr lang="en-GB" sz="3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Cultura</a:t>
                      </a:r>
                      <a:r>
                        <a:rPr lang="en-GB" sz="3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intensive da </a:t>
                      </a:r>
                      <a:r>
                        <a:rPr lang="en-GB" sz="3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azeitona</a:t>
                      </a:r>
                      <a:endParaRPr lang="en-GB" sz="3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68 346,00</a:t>
                      </a: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3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2 050</a:t>
                      </a: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490163"/>
                  </a:ext>
                </a:extLst>
              </a:tr>
              <a:tr h="542882">
                <a:tc>
                  <a:txBody>
                    <a:bodyPr/>
                    <a:lstStyle/>
                    <a:p>
                      <a:pPr algn="l" fontAlgn="b"/>
                      <a:r>
                        <a:rPr lang="en-GB" sz="3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Uva</a:t>
                      </a:r>
                      <a:r>
                        <a:rPr lang="en-GB" sz="3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mesa</a:t>
                      </a: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414,00</a:t>
                      </a: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3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1,34</a:t>
                      </a: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555</a:t>
                      </a: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724087"/>
                  </a:ext>
                </a:extLst>
              </a:tr>
              <a:tr h="542882">
                <a:tc>
                  <a:txBody>
                    <a:bodyPr/>
                    <a:lstStyle/>
                    <a:p>
                      <a:pPr algn="l" fontAlgn="b"/>
                      <a:r>
                        <a:rPr lang="en-GB" sz="3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Uva</a:t>
                      </a:r>
                      <a:r>
                        <a:rPr lang="en-GB" sz="3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3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vinho</a:t>
                      </a:r>
                      <a:endParaRPr lang="en-GB" sz="3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5 755,00</a:t>
                      </a: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3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0,003</a:t>
                      </a: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11430" marR="11430" marT="114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315950"/>
                  </a:ext>
                </a:extLst>
              </a:tr>
            </a:tbl>
          </a:graphicData>
        </a:graphic>
      </p:graphicFrame>
      <p:pic>
        <p:nvPicPr>
          <p:cNvPr id="2050" name="Picture 2" descr="Como é que o Plano de Regadios pode mudar a agricultura em Portugal?">
            <a:extLst>
              <a:ext uri="{FF2B5EF4-FFF2-40B4-BE49-F238E27FC236}">
                <a16:creationId xmlns:a16="http://schemas.microsoft.com/office/drawing/2014/main" id="{DBF49D50-4A4D-4037-9255-CC5E718F0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257" y="6396858"/>
            <a:ext cx="4748757" cy="338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liveiras super intensivas - Olival em cobertura | Agromillora">
            <a:extLst>
              <a:ext uri="{FF2B5EF4-FFF2-40B4-BE49-F238E27FC236}">
                <a16:creationId xmlns:a16="http://schemas.microsoft.com/office/drawing/2014/main" id="{8E9EC24C-1B6A-4BE8-A681-64143889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02" y="6396858"/>
            <a:ext cx="4571744" cy="338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odução de amêndoa no Alqueva multiplica-se por 10 desde 2015 - Diário do  Alentejo">
            <a:extLst>
              <a:ext uri="{FF2B5EF4-FFF2-40B4-BE49-F238E27FC236}">
                <a16:creationId xmlns:a16="http://schemas.microsoft.com/office/drawing/2014/main" id="{2B5997DA-C61F-4436-BEC1-BD17C25D4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396858"/>
            <a:ext cx="4571744" cy="338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698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17B0201-A009-4A0C-84CE-51BCA9959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62" y="1610593"/>
            <a:ext cx="10476879" cy="867246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59F3C40-1FAF-4B87-A395-426C35C5E0C6}"/>
              </a:ext>
            </a:extLst>
          </p:cNvPr>
          <p:cNvSpPr/>
          <p:nvPr/>
        </p:nvSpPr>
        <p:spPr>
          <a:xfrm>
            <a:off x="500362" y="571500"/>
            <a:ext cx="10476878" cy="73866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/>
            <a:r>
              <a:rPr lang="pt-PT" sz="4200" dirty="0">
                <a:solidFill>
                  <a:schemeClr val="accent1">
                    <a:lumMod val="50000"/>
                  </a:schemeClr>
                </a:solidFill>
                <a:latin typeface="Trajan Pro 3" panose="02020502050503020301"/>
              </a:rPr>
              <a:t>Principais culturas que utilizam o plástico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C5898BD-0086-4C65-9107-A9E14A4C3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56"/>
          <a:stretch/>
        </p:blipFill>
        <p:spPr>
          <a:xfrm>
            <a:off x="11887200" y="1660518"/>
            <a:ext cx="2666999" cy="273709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1B4D3E8-CFCE-4F74-895E-F6717C3B2B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4" r="17018"/>
          <a:stretch/>
        </p:blipFill>
        <p:spPr>
          <a:xfrm>
            <a:off x="14543689" y="1660518"/>
            <a:ext cx="2667000" cy="273709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13684D0-0946-459D-82D9-F847B7ED1410}"/>
              </a:ext>
            </a:extLst>
          </p:cNvPr>
          <p:cNvSpPr txBox="1"/>
          <p:nvPr/>
        </p:nvSpPr>
        <p:spPr>
          <a:xfrm>
            <a:off x="11889827" y="4838700"/>
            <a:ext cx="53287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t-PT" sz="2800" dirty="0">
                <a:solidFill>
                  <a:schemeClr val="accent1">
                    <a:lumMod val="50000"/>
                  </a:schemeClr>
                </a:solidFill>
                <a:latin typeface="Trajan Pro 3" panose="02020502050503020301"/>
              </a:rPr>
              <a:t>95% do plástico  - é usado em culturas permanentes e não se encontra enterrado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pt-PT" sz="2800" dirty="0">
              <a:solidFill>
                <a:schemeClr val="accent1">
                  <a:lumMod val="50000"/>
                </a:schemeClr>
              </a:solidFill>
              <a:latin typeface="Trajan Pro 3" panose="02020502050503020301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PT" sz="2800" dirty="0">
                <a:solidFill>
                  <a:schemeClr val="accent1">
                    <a:lumMod val="50000"/>
                  </a:schemeClr>
                </a:solidFill>
                <a:latin typeface="Trajan Pro 3" panose="02020502050503020301"/>
              </a:rPr>
              <a:t>Estas duas particularidades permitem definir e escalonar no tempo a recolha por tipo de plástico usado em cada cultura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pt-PT" sz="2800" dirty="0">
              <a:solidFill>
                <a:schemeClr val="accent1">
                  <a:lumMod val="50000"/>
                </a:schemeClr>
              </a:solidFill>
              <a:latin typeface="Trajan Pro 3" panose="02020502050503020301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PT" sz="2800" dirty="0">
                <a:solidFill>
                  <a:schemeClr val="accent1">
                    <a:lumMod val="50000"/>
                  </a:schemeClr>
                </a:solidFill>
                <a:latin typeface="Trajan Pro 3" panose="02020502050503020301"/>
              </a:rPr>
              <a:t>Facilidade de recolha “seletiva” e valorização </a:t>
            </a:r>
          </a:p>
        </p:txBody>
      </p:sp>
    </p:spTree>
    <p:extLst>
      <p:ext uri="{BB962C8B-B14F-4D97-AF65-F5344CB8AC3E}">
        <p14:creationId xmlns:p14="http://schemas.microsoft.com/office/powerpoint/2010/main" val="3134041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m exterior&#10;&#10;Descrição gerada automaticamente">
            <a:extLst>
              <a:ext uri="{FF2B5EF4-FFF2-40B4-BE49-F238E27FC236}">
                <a16:creationId xmlns:a16="http://schemas.microsoft.com/office/drawing/2014/main" id="{0626295E-9F7F-468F-B91A-F6C7A242B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5189" y="2223604"/>
            <a:ext cx="3357708" cy="2518282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215596D-D09E-4C8C-AF0A-89036DA6ECF6}"/>
              </a:ext>
            </a:extLst>
          </p:cNvPr>
          <p:cNvGrpSpPr/>
          <p:nvPr/>
        </p:nvGrpSpPr>
        <p:grpSpPr>
          <a:xfrm>
            <a:off x="377124" y="2779853"/>
            <a:ext cx="3995484" cy="2381746"/>
            <a:chOff x="212272" y="1175656"/>
            <a:chExt cx="5155633" cy="2841173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C56516BF-FA2B-4E72-92D5-D28D6A13F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272" y="2010396"/>
              <a:ext cx="2958887" cy="1973776"/>
            </a:xfrm>
            <a:prstGeom prst="rect">
              <a:avLst/>
            </a:prstGeom>
          </p:spPr>
        </p:pic>
        <p:pic>
          <p:nvPicPr>
            <p:cNvPr id="13" name="Imagem 12" descr="Uma imagem com relva, exterior, rocha, céu&#10;&#10;Descrição gerada automaticamente">
              <a:extLst>
                <a:ext uri="{FF2B5EF4-FFF2-40B4-BE49-F238E27FC236}">
                  <a16:creationId xmlns:a16="http://schemas.microsoft.com/office/drawing/2014/main" id="{696C894B-2F60-46B1-95AC-97173F3B6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7025" y="1175656"/>
              <a:ext cx="2130880" cy="2841173"/>
            </a:xfrm>
            <a:prstGeom prst="rect">
              <a:avLst/>
            </a:prstGeom>
          </p:spPr>
        </p:pic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FB1C21E2-A5AB-41FE-BE4B-B65546B69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7" y="7152313"/>
            <a:ext cx="3995485" cy="2994604"/>
          </a:xfrm>
          <a:prstGeom prst="rect">
            <a:avLst/>
          </a:prstGeom>
        </p:spPr>
      </p:pic>
      <p:cxnSp>
        <p:nvCxnSpPr>
          <p:cNvPr id="18" name="Conexão reta unidirecional 17">
            <a:extLst>
              <a:ext uri="{FF2B5EF4-FFF2-40B4-BE49-F238E27FC236}">
                <a16:creationId xmlns:a16="http://schemas.microsoft.com/office/drawing/2014/main" id="{55F548EC-0315-4945-86EF-059296ADC97E}"/>
              </a:ext>
            </a:extLst>
          </p:cNvPr>
          <p:cNvCxnSpPr>
            <a:cxnSpLocks/>
          </p:cNvCxnSpPr>
          <p:nvPr/>
        </p:nvCxnSpPr>
        <p:spPr>
          <a:xfrm>
            <a:off x="11049000" y="3420194"/>
            <a:ext cx="849724" cy="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Arco 18">
            <a:extLst>
              <a:ext uri="{FF2B5EF4-FFF2-40B4-BE49-F238E27FC236}">
                <a16:creationId xmlns:a16="http://schemas.microsoft.com/office/drawing/2014/main" id="{7836E6B7-E76C-404B-979E-68229D2E6CC2}"/>
              </a:ext>
            </a:extLst>
          </p:cNvPr>
          <p:cNvSpPr/>
          <p:nvPr/>
        </p:nvSpPr>
        <p:spPr>
          <a:xfrm>
            <a:off x="6153047" y="1740894"/>
            <a:ext cx="2286268" cy="1333472"/>
          </a:xfrm>
          <a:prstGeom prst="arc">
            <a:avLst>
              <a:gd name="adj1" fmla="val 15413681"/>
              <a:gd name="adj2" fmla="val 0"/>
            </a:avLst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 sz="2025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4552AEB-14A4-45F5-B15E-9EE0B0C7E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" y="79761"/>
            <a:ext cx="3217925" cy="2634096"/>
          </a:xfrm>
          <a:prstGeom prst="rect">
            <a:avLst/>
          </a:prstGeom>
        </p:spPr>
      </p:pic>
      <p:pic>
        <p:nvPicPr>
          <p:cNvPr id="24" name="Imagem 23" descr="Uma imagem com interior, parede, chão&#10;&#10;Descrição gerada automaticamente">
            <a:extLst>
              <a:ext uri="{FF2B5EF4-FFF2-40B4-BE49-F238E27FC236}">
                <a16:creationId xmlns:a16="http://schemas.microsoft.com/office/drawing/2014/main" id="{6A4306B7-1B6D-4A09-B9FE-904F964D38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220" y="1172694"/>
            <a:ext cx="6175074" cy="3991349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86C11F0C-92CF-4955-87B5-F7858ECA49F1}"/>
              </a:ext>
            </a:extLst>
          </p:cNvPr>
          <p:cNvSpPr txBox="1"/>
          <p:nvPr/>
        </p:nvSpPr>
        <p:spPr>
          <a:xfrm>
            <a:off x="15774466" y="630544"/>
            <a:ext cx="2604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3600" dirty="0"/>
              <a:t>600-800 </a:t>
            </a:r>
            <a:r>
              <a:rPr lang="pt-PT" sz="3600" dirty="0" err="1"/>
              <a:t>ºC</a:t>
            </a:r>
            <a:endParaRPr lang="pt-PT" sz="36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2EF0308-0D9B-47EA-8301-59028AF706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281132">
            <a:off x="15958870" y="5370823"/>
            <a:ext cx="1542422" cy="99373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A82B2BE-2951-4E61-B071-B753312A5E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17754" y="5790127"/>
            <a:ext cx="3067609" cy="28194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3E77853-21B7-4083-8AB0-06B8F64063C6}"/>
              </a:ext>
            </a:extLst>
          </p:cNvPr>
          <p:cNvSpPr txBox="1"/>
          <p:nvPr/>
        </p:nvSpPr>
        <p:spPr>
          <a:xfrm>
            <a:off x="4741773" y="-71780"/>
            <a:ext cx="8618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400" dirty="0">
                <a:solidFill>
                  <a:schemeClr val="accent6">
                    <a:lumMod val="50000"/>
                  </a:schemeClr>
                </a:solidFill>
              </a:rPr>
              <a:t>Produção de Carvões ativados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B050FE4B-7365-4C8D-9C70-D49BC2C64934}"/>
              </a:ext>
            </a:extLst>
          </p:cNvPr>
          <p:cNvGrpSpPr/>
          <p:nvPr/>
        </p:nvGrpSpPr>
        <p:grpSpPr>
          <a:xfrm>
            <a:off x="7764969" y="2407630"/>
            <a:ext cx="3055431" cy="2567175"/>
            <a:chOff x="7764969" y="2407630"/>
            <a:chExt cx="3055431" cy="2567175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A1112894-2116-4C41-AF6A-1528DB6A1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64969" y="2407630"/>
              <a:ext cx="3055431" cy="2567175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D6FAB762-8481-4D9A-82FD-749939A00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1000"/>
                      </a14:imgEffect>
                    </a14:imgLayer>
                  </a14:imgProps>
                </a:ext>
              </a:extLst>
            </a:blip>
            <a:srcRect l="22595" t="25704" r="27784" b="23005"/>
            <a:stretch/>
          </p:blipFill>
          <p:spPr>
            <a:xfrm>
              <a:off x="8439315" y="3123277"/>
              <a:ext cx="1909483" cy="1436887"/>
            </a:xfrm>
            <a:prstGeom prst="rect">
              <a:avLst/>
            </a:prstGeom>
          </p:spPr>
        </p:pic>
      </p:grpSp>
      <p:pic>
        <p:nvPicPr>
          <p:cNvPr id="32" name="Imagem 31">
            <a:extLst>
              <a:ext uri="{FF2B5EF4-FFF2-40B4-BE49-F238E27FC236}">
                <a16:creationId xmlns:a16="http://schemas.microsoft.com/office/drawing/2014/main" id="{B553F509-F456-49B1-A41A-DBC64465EC1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5434" r="15419" b="21631"/>
          <a:stretch/>
        </p:blipFill>
        <p:spPr>
          <a:xfrm>
            <a:off x="4372511" y="7212635"/>
            <a:ext cx="4272492" cy="2881112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C7FA430F-EDF7-463B-8D43-E6FC74884B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952" y="7199827"/>
            <a:ext cx="3575766" cy="2947090"/>
          </a:xfrm>
          <a:prstGeom prst="rect">
            <a:avLst/>
          </a:prstGeom>
        </p:spPr>
      </p:pic>
      <p:sp>
        <p:nvSpPr>
          <p:cNvPr id="34" name="Arco 33">
            <a:extLst>
              <a:ext uri="{FF2B5EF4-FFF2-40B4-BE49-F238E27FC236}">
                <a16:creationId xmlns:a16="http://schemas.microsoft.com/office/drawing/2014/main" id="{3251E850-6BE1-46EB-945A-0864F9A01B79}"/>
              </a:ext>
            </a:extLst>
          </p:cNvPr>
          <p:cNvSpPr/>
          <p:nvPr/>
        </p:nvSpPr>
        <p:spPr>
          <a:xfrm rot="6623014">
            <a:off x="11501512" y="7290572"/>
            <a:ext cx="2822879" cy="2369680"/>
          </a:xfrm>
          <a:prstGeom prst="arc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 sz="2025"/>
          </a:p>
        </p:txBody>
      </p:sp>
    </p:spTree>
    <p:extLst>
      <p:ext uri="{BB962C8B-B14F-4D97-AF65-F5344CB8AC3E}">
        <p14:creationId xmlns:p14="http://schemas.microsoft.com/office/powerpoint/2010/main" val="259977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03;p15" descr="Imagem 2">
            <a:extLst>
              <a:ext uri="{FF2B5EF4-FFF2-40B4-BE49-F238E27FC236}">
                <a16:creationId xmlns:a16="http://schemas.microsoft.com/office/drawing/2014/main" id="{2DEDEB1D-B42A-4925-9825-40BFF0C21F9B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1860" y="5590022"/>
            <a:ext cx="8004280" cy="464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4;p15" descr="Imagem 7">
            <a:extLst>
              <a:ext uri="{FF2B5EF4-FFF2-40B4-BE49-F238E27FC236}">
                <a16:creationId xmlns:a16="http://schemas.microsoft.com/office/drawing/2014/main" id="{2FDB9658-A9EF-4DAE-8F2F-AD0F0DA8A260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30517" y="5005284"/>
            <a:ext cx="2462808" cy="246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5;p15" descr="Imagem 8">
            <a:extLst>
              <a:ext uri="{FF2B5EF4-FFF2-40B4-BE49-F238E27FC236}">
                <a16:creationId xmlns:a16="http://schemas.microsoft.com/office/drawing/2014/main" id="{749EF1B4-730D-41DB-8BAB-89DD02872A91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360" y="2413131"/>
            <a:ext cx="3077086" cy="2502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6;p15" descr="Imagem 9">
            <a:extLst>
              <a:ext uri="{FF2B5EF4-FFF2-40B4-BE49-F238E27FC236}">
                <a16:creationId xmlns:a16="http://schemas.microsoft.com/office/drawing/2014/main" id="{2736915D-3609-4EB9-8261-920E0A5D1E7B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3306" y="2376965"/>
            <a:ext cx="3258395" cy="246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8;p15" descr="Picture 28">
            <a:extLst>
              <a:ext uri="{FF2B5EF4-FFF2-40B4-BE49-F238E27FC236}">
                <a16:creationId xmlns:a16="http://schemas.microsoft.com/office/drawing/2014/main" id="{999FE141-8CD6-481F-A2E7-CC0E1AD34B6E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30517" y="2376965"/>
            <a:ext cx="2462808" cy="24628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09;p15">
            <a:extLst>
              <a:ext uri="{FF2B5EF4-FFF2-40B4-BE49-F238E27FC236}">
                <a16:creationId xmlns:a16="http://schemas.microsoft.com/office/drawing/2014/main" id="{44146364-9989-4633-B103-6F4A92B2A10C}"/>
              </a:ext>
            </a:extLst>
          </p:cNvPr>
          <p:cNvSpPr txBox="1"/>
          <p:nvPr/>
        </p:nvSpPr>
        <p:spPr>
          <a:xfrm>
            <a:off x="3305686" y="534912"/>
            <a:ext cx="9859821" cy="91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13" tIns="51413" rIns="51413" bIns="51413" anchor="t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s-ES_tradnl" sz="42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Carvões</a:t>
            </a:r>
            <a:r>
              <a:rPr lang="es-ES_tradnl" sz="4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_tradnl" sz="42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ativados</a:t>
            </a:r>
            <a:endParaRPr lang="es-ES_tradnl" sz="42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FC3089D-D9CA-460E-8F7A-F374FF8BB34B}"/>
              </a:ext>
            </a:extLst>
          </p:cNvPr>
          <p:cNvSpPr/>
          <p:nvPr/>
        </p:nvSpPr>
        <p:spPr>
          <a:xfrm flipH="1">
            <a:off x="3483490" y="1885324"/>
            <a:ext cx="92849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700" dirty="0"/>
              <a:t>pó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5F5F39-1C0F-47A3-A848-5626C9E5AE67}"/>
              </a:ext>
            </a:extLst>
          </p:cNvPr>
          <p:cNvSpPr/>
          <p:nvPr/>
        </p:nvSpPr>
        <p:spPr>
          <a:xfrm>
            <a:off x="652896" y="1885324"/>
            <a:ext cx="22640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700" dirty="0"/>
              <a:t>granulado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133B87D-F39B-404E-A733-FEF2B0A54618}"/>
              </a:ext>
            </a:extLst>
          </p:cNvPr>
          <p:cNvSpPr/>
          <p:nvPr/>
        </p:nvSpPr>
        <p:spPr>
          <a:xfrm>
            <a:off x="12253651" y="1631409"/>
            <a:ext cx="21537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700" dirty="0"/>
              <a:t>Tecido / fibras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1350206-D19B-4D7E-95B5-8CE886F551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021" y="7653300"/>
            <a:ext cx="3218967" cy="26337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EB1BE55-51A2-4757-AB8A-53C44646CA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2843" y="2390797"/>
            <a:ext cx="2971800" cy="250218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E86B8028-6B9D-4179-8AE3-5559C57C13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281" t="24709" r="22285"/>
          <a:stretch/>
        </p:blipFill>
        <p:spPr>
          <a:xfrm>
            <a:off x="6687282" y="2390797"/>
            <a:ext cx="3096627" cy="2502185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62D089F4-D441-4562-8DCD-E7426DC968F4}"/>
              </a:ext>
            </a:extLst>
          </p:cNvPr>
          <p:cNvSpPr txBox="1"/>
          <p:nvPr/>
        </p:nvSpPr>
        <p:spPr>
          <a:xfrm>
            <a:off x="7265059" y="1736915"/>
            <a:ext cx="2135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dirty="0"/>
              <a:t>Comprimidos</a:t>
            </a:r>
          </a:p>
        </p:txBody>
      </p:sp>
    </p:spTree>
    <p:extLst>
      <p:ext uri="{BB962C8B-B14F-4D97-AF65-F5344CB8AC3E}">
        <p14:creationId xmlns:p14="http://schemas.microsoft.com/office/powerpoint/2010/main" val="3585221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708BC8AE-4ACD-41AE-A61D-C409DFCBE95E}"/>
              </a:ext>
            </a:extLst>
          </p:cNvPr>
          <p:cNvSpPr txBox="1"/>
          <p:nvPr/>
        </p:nvSpPr>
        <p:spPr>
          <a:xfrm>
            <a:off x="3810000" y="0"/>
            <a:ext cx="8950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800" dirty="0">
                <a:solidFill>
                  <a:schemeClr val="accent6">
                    <a:lumMod val="50000"/>
                  </a:schemeClr>
                </a:solidFill>
              </a:rPr>
              <a:t>Caraterização dos Carvões ativados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FF1112F-7FC4-47DA-9652-E80F22D0C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74" y="1866804"/>
            <a:ext cx="4536830" cy="284797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3F79F1C-E3E9-461D-AC2B-73F39E4A88EB}"/>
              </a:ext>
            </a:extLst>
          </p:cNvPr>
          <p:cNvSpPr txBox="1"/>
          <p:nvPr/>
        </p:nvSpPr>
        <p:spPr>
          <a:xfrm>
            <a:off x="41030" y="8424391"/>
            <a:ext cx="5314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pt-PT" sz="3600" dirty="0"/>
              <a:t>Área, volume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pt-PT" sz="3600" dirty="0"/>
              <a:t>Tamanho médio dos poros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C2E88CA-4339-41C5-B1FB-09508CA7D96F}"/>
              </a:ext>
            </a:extLst>
          </p:cNvPr>
          <p:cNvSpPr/>
          <p:nvPr/>
        </p:nvSpPr>
        <p:spPr>
          <a:xfrm>
            <a:off x="620886" y="985446"/>
            <a:ext cx="40727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000" dirty="0"/>
              <a:t>Adsorção de Azoto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EF61178-4768-49D9-B468-530D3C26D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43" b="28256"/>
          <a:stretch/>
        </p:blipFill>
        <p:spPr>
          <a:xfrm>
            <a:off x="6353906" y="1819051"/>
            <a:ext cx="4315036" cy="304800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F36D9432-631B-4418-ABFF-32E1094D3D96}"/>
              </a:ext>
            </a:extLst>
          </p:cNvPr>
          <p:cNvSpPr/>
          <p:nvPr/>
        </p:nvSpPr>
        <p:spPr>
          <a:xfrm>
            <a:off x="12086166" y="1200022"/>
            <a:ext cx="10454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000" dirty="0"/>
              <a:t>DRX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6FCE2A2-3634-4FF7-97CB-18452164610D}"/>
              </a:ext>
            </a:extLst>
          </p:cNvPr>
          <p:cNvSpPr/>
          <p:nvPr/>
        </p:nvSpPr>
        <p:spPr>
          <a:xfrm>
            <a:off x="6353906" y="1111165"/>
            <a:ext cx="10791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000" dirty="0"/>
              <a:t>FTIR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F85D58-9259-4CF6-A3E4-89A8A0CEEAE4}"/>
              </a:ext>
            </a:extLst>
          </p:cNvPr>
          <p:cNvSpPr txBox="1"/>
          <p:nvPr/>
        </p:nvSpPr>
        <p:spPr>
          <a:xfrm>
            <a:off x="5963921" y="8520677"/>
            <a:ext cx="5314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pt-PT" sz="3600" dirty="0"/>
              <a:t>Grupos funcionais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pt-PT" sz="3600" dirty="0"/>
              <a:t>Química superficial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A55874-645E-4446-9032-FCC531957B4D}"/>
              </a:ext>
            </a:extLst>
          </p:cNvPr>
          <p:cNvSpPr txBox="1"/>
          <p:nvPr/>
        </p:nvSpPr>
        <p:spPr>
          <a:xfrm>
            <a:off x="11582400" y="8356270"/>
            <a:ext cx="5314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pt-PT" sz="3600" dirty="0"/>
              <a:t>Informação sobre cristalinidade </a:t>
            </a:r>
          </a:p>
          <a:p>
            <a:endParaRPr lang="pt-PT" sz="360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137696A-2063-48C9-ABBD-187D28118E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391"/>
          <a:stretch/>
        </p:blipFill>
        <p:spPr>
          <a:xfrm>
            <a:off x="11582400" y="5446659"/>
            <a:ext cx="4641140" cy="277314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C0F3BAF-72A2-4458-9042-5ECF52019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628" y="5178218"/>
            <a:ext cx="4641139" cy="324680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92D5A4D-7955-465F-83D4-FB521D68B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446659"/>
            <a:ext cx="4641139" cy="270992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9889A56-7570-40A2-9FD5-B362CD61B3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7522" b="37833"/>
          <a:stretch/>
        </p:blipFill>
        <p:spPr>
          <a:xfrm>
            <a:off x="12039600" y="1907908"/>
            <a:ext cx="3340711" cy="307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7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0D608423-0A8B-4632-B0DE-C36E96087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000" y="3401238"/>
            <a:ext cx="4146522" cy="366115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F74EF84-6920-44C5-A039-D7B5337A1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511" y="3401239"/>
            <a:ext cx="3979514" cy="366115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7998B2A-14E9-4EE3-BCE2-D08E4E8AB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01" y="3401240"/>
            <a:ext cx="3956760" cy="364021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DB72C50-5A24-4CFF-9045-2967455E0A4F}"/>
              </a:ext>
            </a:extLst>
          </p:cNvPr>
          <p:cNvSpPr txBox="1"/>
          <p:nvPr/>
        </p:nvSpPr>
        <p:spPr>
          <a:xfrm>
            <a:off x="5019891" y="1500486"/>
            <a:ext cx="8232638" cy="1274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700" b="1" dirty="0">
                <a:solidFill>
                  <a:schemeClr val="accent2">
                    <a:lumMod val="50000"/>
                  </a:schemeClr>
                </a:solidFill>
              </a:rPr>
              <a:t>Imagens de SEM (microscópio eletrónico de varrimento)</a:t>
            </a:r>
          </a:p>
          <a:p>
            <a:pPr>
              <a:lnSpc>
                <a:spcPct val="150000"/>
              </a:lnSpc>
            </a:pPr>
            <a:r>
              <a:rPr lang="pt-PT" sz="2700" b="1" dirty="0">
                <a:solidFill>
                  <a:schemeClr val="accent2">
                    <a:lumMod val="50000"/>
                  </a:schemeClr>
                </a:solidFill>
              </a:rPr>
              <a:t>Carvões obtidos a partir de caixa de embalagens de uva</a:t>
            </a:r>
          </a:p>
        </p:txBody>
      </p:sp>
    </p:spTree>
    <p:extLst>
      <p:ext uri="{BB962C8B-B14F-4D97-AF65-F5344CB8AC3E}">
        <p14:creationId xmlns:p14="http://schemas.microsoft.com/office/powerpoint/2010/main" val="2417338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23544" y="309074"/>
            <a:ext cx="9148015" cy="5886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1434" tIns="51434" rIns="51434" bIns="51434" numCol="1" spcCol="38100" rtlCol="0" anchor="t">
            <a:spAutoFit/>
          </a:bodyPr>
          <a:lstStyle/>
          <a:p>
            <a:pPr defTabSz="1028700" hangingPunct="0"/>
            <a:r>
              <a:rPr lang="pt-PT" sz="3150" b="1" i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sym typeface="Calibri"/>
              </a:rPr>
              <a:t>Aplicação dos carvões testadas em laboratório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DB0E7B9-12DC-447B-8E84-E72B8BE8D142}"/>
              </a:ext>
            </a:extLst>
          </p:cNvPr>
          <p:cNvGrpSpPr/>
          <p:nvPr/>
        </p:nvGrpSpPr>
        <p:grpSpPr>
          <a:xfrm>
            <a:off x="2971800" y="1424352"/>
            <a:ext cx="11879742" cy="8520554"/>
            <a:chOff x="2819400" y="1219754"/>
            <a:chExt cx="11879742" cy="8520554"/>
          </a:xfrm>
        </p:grpSpPr>
        <p:sp>
          <p:nvSpPr>
            <p:cNvPr id="2" name="Fluxograma: Dados Armazenados 1">
              <a:extLst>
                <a:ext uri="{FF2B5EF4-FFF2-40B4-BE49-F238E27FC236}">
                  <a16:creationId xmlns:a16="http://schemas.microsoft.com/office/drawing/2014/main" id="{43DAF37B-7847-4E56-BF55-E52DF8D8470D}"/>
                </a:ext>
              </a:extLst>
            </p:cNvPr>
            <p:cNvSpPr/>
            <p:nvPr/>
          </p:nvSpPr>
          <p:spPr>
            <a:xfrm rot="3228035" flipH="1">
              <a:off x="8643702" y="5684384"/>
              <a:ext cx="3695947" cy="3848027"/>
            </a:xfrm>
            <a:prstGeom prst="flowChartOnlineStorag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819400" y="1219754"/>
              <a:ext cx="11879742" cy="6586094"/>
              <a:chOff x="319088" y="1714500"/>
              <a:chExt cx="8425657" cy="4367216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9402" y="2768528"/>
                <a:ext cx="2354174" cy="1982107"/>
              </a:xfrm>
              <a:prstGeom prst="rect">
                <a:avLst/>
              </a:prstGeom>
            </p:spPr>
          </p:pic>
          <p:grpSp>
            <p:nvGrpSpPr>
              <p:cNvPr id="45" name="Group 36"/>
              <p:cNvGrpSpPr>
                <a:grpSpLocks/>
              </p:cNvGrpSpPr>
              <p:nvPr/>
            </p:nvGrpSpPr>
            <p:grpSpPr bwMode="auto">
              <a:xfrm>
                <a:off x="2784476" y="4525963"/>
                <a:ext cx="4841876" cy="1552575"/>
                <a:chOff x="1754" y="2851"/>
                <a:chExt cx="3050" cy="978"/>
              </a:xfrm>
            </p:grpSpPr>
            <p:sp>
              <p:nvSpPr>
                <p:cNvPr id="61" name="Oval 8"/>
                <p:cNvSpPr>
                  <a:spLocks noChangeArrowheads="1"/>
                </p:cNvSpPr>
                <p:nvPr/>
              </p:nvSpPr>
              <p:spPr bwMode="auto">
                <a:xfrm rot="-534481">
                  <a:off x="2641" y="3027"/>
                  <a:ext cx="1205" cy="452"/>
                </a:xfrm>
                <a:prstGeom prst="ellipse">
                  <a:avLst/>
                </a:prstGeom>
                <a:solidFill>
                  <a:srgbClr val="B4B4B4">
                    <a:alpha val="50195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pt-PT" sz="2025"/>
                </a:p>
              </p:txBody>
            </p:sp>
            <p:grpSp>
              <p:nvGrpSpPr>
                <p:cNvPr id="62" name="Group 10"/>
                <p:cNvGrpSpPr>
                  <a:grpSpLocks/>
                </p:cNvGrpSpPr>
                <p:nvPr/>
              </p:nvGrpSpPr>
              <p:grpSpPr bwMode="auto">
                <a:xfrm>
                  <a:off x="1754" y="2851"/>
                  <a:ext cx="3050" cy="978"/>
                  <a:chOff x="532" y="2851"/>
                  <a:chExt cx="3050" cy="978"/>
                </a:xfrm>
              </p:grpSpPr>
              <p:sp>
                <p:nvSpPr>
                  <p:cNvPr id="63" name="Freeform 38"/>
                  <p:cNvSpPr>
                    <a:spLocks/>
                  </p:cNvSpPr>
                  <p:nvPr/>
                </p:nvSpPr>
                <p:spPr bwMode="auto">
                  <a:xfrm>
                    <a:off x="1132" y="2851"/>
                    <a:ext cx="2450" cy="520"/>
                  </a:xfrm>
                  <a:custGeom>
                    <a:avLst/>
                    <a:gdLst>
                      <a:gd name="T0" fmla="*/ 2147483647 w 1678"/>
                      <a:gd name="T1" fmla="*/ 625269716 h 1010"/>
                      <a:gd name="T2" fmla="*/ 2147483647 w 1678"/>
                      <a:gd name="T3" fmla="*/ 168341528 h 1010"/>
                      <a:gd name="T4" fmla="*/ 623208711 w 1678"/>
                      <a:gd name="T5" fmla="*/ 425530537 h 1010"/>
                      <a:gd name="T6" fmla="*/ 0 w 1678"/>
                      <a:gd name="T7" fmla="*/ 402817850 h 1010"/>
                      <a:gd name="T8" fmla="*/ 2147483647 w 1678"/>
                      <a:gd name="T9" fmla="*/ 42085791 h 1010"/>
                      <a:gd name="T10" fmla="*/ 2147483647 w 1678"/>
                      <a:gd name="T11" fmla="*/ 674703259 h 1010"/>
                      <a:gd name="T12" fmla="*/ 2147483647 w 1678"/>
                      <a:gd name="T13" fmla="*/ 625269716 h 101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78"/>
                      <a:gd name="T22" fmla="*/ 0 h 1010"/>
                      <a:gd name="T23" fmla="*/ 1678 w 1678"/>
                      <a:gd name="T24" fmla="*/ 1010 h 101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78" h="1010">
                        <a:moveTo>
                          <a:pt x="1162" y="936"/>
                        </a:moveTo>
                        <a:cubicBezTo>
                          <a:pt x="1222" y="836"/>
                          <a:pt x="1371" y="388"/>
                          <a:pt x="985" y="252"/>
                        </a:cubicBezTo>
                        <a:cubicBezTo>
                          <a:pt x="471" y="122"/>
                          <a:pt x="116" y="637"/>
                          <a:pt x="116" y="637"/>
                        </a:cubicBezTo>
                        <a:cubicBezTo>
                          <a:pt x="116" y="637"/>
                          <a:pt x="116" y="637"/>
                          <a:pt x="0" y="603"/>
                        </a:cubicBezTo>
                        <a:cubicBezTo>
                          <a:pt x="272" y="215"/>
                          <a:pt x="727" y="0"/>
                          <a:pt x="1077" y="63"/>
                        </a:cubicBezTo>
                        <a:cubicBezTo>
                          <a:pt x="1416" y="123"/>
                          <a:pt x="1678" y="452"/>
                          <a:pt x="1422" y="1010"/>
                        </a:cubicBezTo>
                        <a:cubicBezTo>
                          <a:pt x="1357" y="994"/>
                          <a:pt x="1209" y="950"/>
                          <a:pt x="1162" y="936"/>
                        </a:cubicBezTo>
                        <a:close/>
                      </a:path>
                    </a:pathLst>
                  </a:custGeom>
                  <a:solidFill>
                    <a:srgbClr val="B4B4B4">
                      <a:alpha val="50195"/>
                    </a:srgb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sz="2025" noProof="1"/>
                  </a:p>
                </p:txBody>
              </p:sp>
              <p:sp>
                <p:nvSpPr>
                  <p:cNvPr id="64" name="Freeform 39"/>
                  <p:cNvSpPr>
                    <a:spLocks/>
                  </p:cNvSpPr>
                  <p:nvPr/>
                </p:nvSpPr>
                <p:spPr bwMode="auto">
                  <a:xfrm>
                    <a:off x="532" y="3191"/>
                    <a:ext cx="2600" cy="638"/>
                  </a:xfrm>
                  <a:custGeom>
                    <a:avLst/>
                    <a:gdLst>
                      <a:gd name="T0" fmla="*/ 2147483647 w 1781"/>
                      <a:gd name="T1" fmla="*/ 24212665 h 1235"/>
                      <a:gd name="T2" fmla="*/ 2147483647 w 1781"/>
                      <a:gd name="T3" fmla="*/ 527963936 h 1235"/>
                      <a:gd name="T4" fmla="*/ 2147483647 w 1781"/>
                      <a:gd name="T5" fmla="*/ 244141677 h 1235"/>
                      <a:gd name="T6" fmla="*/ 2147483647 w 1781"/>
                      <a:gd name="T7" fmla="*/ 298619339 h 1235"/>
                      <a:gd name="T8" fmla="*/ 2147483647 w 1781"/>
                      <a:gd name="T9" fmla="*/ 671220800 h 1235"/>
                      <a:gd name="T10" fmla="*/ 1997971911 w 1781"/>
                      <a:gd name="T11" fmla="*/ 0 h 1235"/>
                      <a:gd name="T12" fmla="*/ 2147483647 w 1781"/>
                      <a:gd name="T13" fmla="*/ 24212665 h 123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81"/>
                      <a:gd name="T22" fmla="*/ 0 h 1235"/>
                      <a:gd name="T23" fmla="*/ 1781 w 1781"/>
                      <a:gd name="T24" fmla="*/ 1235 h 123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81" h="1235">
                        <a:moveTo>
                          <a:pt x="487" y="36"/>
                        </a:moveTo>
                        <a:cubicBezTo>
                          <a:pt x="412" y="169"/>
                          <a:pt x="208" y="597"/>
                          <a:pt x="609" y="785"/>
                        </a:cubicBezTo>
                        <a:cubicBezTo>
                          <a:pt x="830" y="873"/>
                          <a:pt x="1204" y="807"/>
                          <a:pt x="1523" y="363"/>
                        </a:cubicBezTo>
                        <a:cubicBezTo>
                          <a:pt x="1586" y="379"/>
                          <a:pt x="1709" y="419"/>
                          <a:pt x="1781" y="444"/>
                        </a:cubicBezTo>
                        <a:cubicBezTo>
                          <a:pt x="1502" y="949"/>
                          <a:pt x="806" y="1235"/>
                          <a:pt x="452" y="998"/>
                        </a:cubicBezTo>
                        <a:cubicBezTo>
                          <a:pt x="0" y="701"/>
                          <a:pt x="278" y="135"/>
                          <a:pt x="372" y="0"/>
                        </a:cubicBezTo>
                        <a:cubicBezTo>
                          <a:pt x="430" y="17"/>
                          <a:pt x="411" y="11"/>
                          <a:pt x="487" y="36"/>
                        </a:cubicBezTo>
                        <a:close/>
                      </a:path>
                    </a:pathLst>
                  </a:custGeom>
                  <a:solidFill>
                    <a:srgbClr val="B4B4B4">
                      <a:alpha val="50195"/>
                    </a:srgb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sz="2025" noProof="1"/>
                  </a:p>
                </p:txBody>
              </p:sp>
            </p:grpSp>
          </p:grpSp>
          <p:grpSp>
            <p:nvGrpSpPr>
              <p:cNvPr id="46" name="Group 14"/>
              <p:cNvGrpSpPr>
                <a:grpSpLocks/>
              </p:cNvGrpSpPr>
              <p:nvPr/>
            </p:nvGrpSpPr>
            <p:grpSpPr bwMode="auto">
              <a:xfrm>
                <a:off x="1951038" y="3195640"/>
                <a:ext cx="4227513" cy="2886076"/>
                <a:chOff x="7" y="2013"/>
                <a:chExt cx="2663" cy="1818"/>
              </a:xfrm>
            </p:grpSpPr>
            <p:sp>
              <p:nvSpPr>
                <p:cNvPr id="58" name="Freeform 41"/>
                <p:cNvSpPr>
                  <a:spLocks/>
                </p:cNvSpPr>
                <p:nvPr/>
              </p:nvSpPr>
              <p:spPr bwMode="auto">
                <a:xfrm>
                  <a:off x="7" y="2013"/>
                  <a:ext cx="2599" cy="1803"/>
                </a:xfrm>
                <a:custGeom>
                  <a:avLst/>
                  <a:gdLst>
                    <a:gd name="T0" fmla="*/ 2147483647 w 1781"/>
                    <a:gd name="T1" fmla="*/ 193368391 h 1235"/>
                    <a:gd name="T2" fmla="*/ 2147483647 w 1781"/>
                    <a:gd name="T3" fmla="*/ 2147483647 h 1235"/>
                    <a:gd name="T4" fmla="*/ 2147483647 w 1781"/>
                    <a:gd name="T5" fmla="*/ 1949805130 h 1235"/>
                    <a:gd name="T6" fmla="*/ 2147483647 w 1781"/>
                    <a:gd name="T7" fmla="*/ 2147483647 h 1235"/>
                    <a:gd name="T8" fmla="*/ 2147483647 w 1781"/>
                    <a:gd name="T9" fmla="*/ 2147483647 h 1235"/>
                    <a:gd name="T10" fmla="*/ 1996434099 w 1781"/>
                    <a:gd name="T11" fmla="*/ 0 h 1235"/>
                    <a:gd name="T12" fmla="*/ 2147483647 w 1781"/>
                    <a:gd name="T13" fmla="*/ 193368391 h 1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81"/>
                    <a:gd name="T22" fmla="*/ 0 h 1235"/>
                    <a:gd name="T23" fmla="*/ 1781 w 1781"/>
                    <a:gd name="T24" fmla="*/ 1235 h 123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81" h="1235">
                      <a:moveTo>
                        <a:pt x="487" y="36"/>
                      </a:moveTo>
                      <a:cubicBezTo>
                        <a:pt x="412" y="169"/>
                        <a:pt x="208" y="597"/>
                        <a:pt x="609" y="785"/>
                      </a:cubicBezTo>
                      <a:cubicBezTo>
                        <a:pt x="830" y="873"/>
                        <a:pt x="1204" y="807"/>
                        <a:pt x="1523" y="363"/>
                      </a:cubicBezTo>
                      <a:cubicBezTo>
                        <a:pt x="1586" y="379"/>
                        <a:pt x="1709" y="419"/>
                        <a:pt x="1781" y="444"/>
                      </a:cubicBezTo>
                      <a:cubicBezTo>
                        <a:pt x="1502" y="949"/>
                        <a:pt x="806" y="1235"/>
                        <a:pt x="452" y="998"/>
                      </a:cubicBezTo>
                      <a:cubicBezTo>
                        <a:pt x="0" y="701"/>
                        <a:pt x="278" y="135"/>
                        <a:pt x="372" y="0"/>
                      </a:cubicBezTo>
                      <a:cubicBezTo>
                        <a:pt x="430" y="17"/>
                        <a:pt x="411" y="11"/>
                        <a:pt x="487" y="3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61B3"/>
                    </a:gs>
                    <a:gs pos="100000">
                      <a:srgbClr val="79ACD7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sz="2025" noProof="1"/>
                </a:p>
              </p:txBody>
            </p:sp>
            <p:sp>
              <p:nvSpPr>
                <p:cNvPr id="59" name="Freeform 42"/>
                <p:cNvSpPr>
                  <a:spLocks/>
                </p:cNvSpPr>
                <p:nvPr/>
              </p:nvSpPr>
              <p:spPr bwMode="auto">
                <a:xfrm>
                  <a:off x="755" y="2659"/>
                  <a:ext cx="1915" cy="1172"/>
                </a:xfrm>
                <a:custGeom>
                  <a:avLst/>
                  <a:gdLst>
                    <a:gd name="T0" fmla="*/ 0 w 1312"/>
                    <a:gd name="T1" fmla="*/ 2147483647 h 803"/>
                    <a:gd name="T2" fmla="*/ 2147483647 w 1312"/>
                    <a:gd name="T3" fmla="*/ 1798442881 h 803"/>
                    <a:gd name="T4" fmla="*/ 2147483647 w 1312"/>
                    <a:gd name="T5" fmla="*/ 0 h 803"/>
                    <a:gd name="T6" fmla="*/ 2147483647 w 1312"/>
                    <a:gd name="T7" fmla="*/ 338214667 h 803"/>
                    <a:gd name="T8" fmla="*/ 2147483647 w 1312"/>
                    <a:gd name="T9" fmla="*/ 2147483647 h 803"/>
                    <a:gd name="T10" fmla="*/ 0 w 1312"/>
                    <a:gd name="T11" fmla="*/ 2147483647 h 8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12"/>
                    <a:gd name="T19" fmla="*/ 0 h 803"/>
                    <a:gd name="T20" fmla="*/ 1312 w 1312"/>
                    <a:gd name="T21" fmla="*/ 803 h 8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12" h="803">
                      <a:moveTo>
                        <a:pt x="0" y="589"/>
                      </a:moveTo>
                      <a:cubicBezTo>
                        <a:pt x="0" y="589"/>
                        <a:pt x="399" y="803"/>
                        <a:pt x="989" y="335"/>
                      </a:cubicBezTo>
                      <a:cubicBezTo>
                        <a:pt x="1163" y="189"/>
                        <a:pt x="1267" y="0"/>
                        <a:pt x="1267" y="0"/>
                      </a:cubicBezTo>
                      <a:cubicBezTo>
                        <a:pt x="1312" y="63"/>
                        <a:pt x="1312" y="63"/>
                        <a:pt x="1312" y="63"/>
                      </a:cubicBezTo>
                      <a:cubicBezTo>
                        <a:pt x="1312" y="63"/>
                        <a:pt x="999" y="633"/>
                        <a:pt x="400" y="678"/>
                      </a:cubicBezTo>
                      <a:cubicBezTo>
                        <a:pt x="148" y="694"/>
                        <a:pt x="0" y="589"/>
                        <a:pt x="0" y="58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61B3"/>
                    </a:gs>
                    <a:gs pos="50000">
                      <a:srgbClr val="003D70"/>
                    </a:gs>
                    <a:gs pos="100000">
                      <a:srgbClr val="0061B3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sz="2025" noProof="1"/>
                </a:p>
              </p:txBody>
            </p:sp>
            <p:sp>
              <p:nvSpPr>
                <p:cNvPr id="60" name="Freeform 43"/>
                <p:cNvSpPr>
                  <a:spLocks/>
                </p:cNvSpPr>
                <p:nvPr/>
              </p:nvSpPr>
              <p:spPr bwMode="auto">
                <a:xfrm>
                  <a:off x="419" y="2066"/>
                  <a:ext cx="389" cy="1042"/>
                </a:xfrm>
                <a:custGeom>
                  <a:avLst/>
                  <a:gdLst>
                    <a:gd name="T0" fmla="*/ 1096622917 w 267"/>
                    <a:gd name="T1" fmla="*/ 0 h 714"/>
                    <a:gd name="T2" fmla="*/ 1396188649 w 267"/>
                    <a:gd name="T3" fmla="*/ 268372499 h 714"/>
                    <a:gd name="T4" fmla="*/ 1412235353 w 267"/>
                    <a:gd name="T5" fmla="*/ 2147483647 h 714"/>
                    <a:gd name="T6" fmla="*/ 465396168 w 267"/>
                    <a:gd name="T7" fmla="*/ 1948377119 h 714"/>
                    <a:gd name="T8" fmla="*/ 1096622917 w 267"/>
                    <a:gd name="T9" fmla="*/ 0 h 7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7"/>
                    <a:gd name="T16" fmla="*/ 0 h 714"/>
                    <a:gd name="T17" fmla="*/ 267 w 267"/>
                    <a:gd name="T18" fmla="*/ 714 h 7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7" h="714">
                      <a:moveTo>
                        <a:pt x="205" y="0"/>
                      </a:moveTo>
                      <a:cubicBezTo>
                        <a:pt x="205" y="0"/>
                        <a:pt x="254" y="45"/>
                        <a:pt x="261" y="50"/>
                      </a:cubicBezTo>
                      <a:cubicBezTo>
                        <a:pt x="267" y="61"/>
                        <a:pt x="0" y="424"/>
                        <a:pt x="264" y="714"/>
                      </a:cubicBezTo>
                      <a:cubicBezTo>
                        <a:pt x="69" y="593"/>
                        <a:pt x="85" y="409"/>
                        <a:pt x="87" y="363"/>
                      </a:cubicBezTo>
                      <a:cubicBezTo>
                        <a:pt x="88" y="197"/>
                        <a:pt x="205" y="0"/>
                        <a:pt x="205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61B3"/>
                    </a:gs>
                    <a:gs pos="50000">
                      <a:srgbClr val="003D70"/>
                    </a:gs>
                    <a:gs pos="100000">
                      <a:srgbClr val="0061B3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sz="2025" noProof="1"/>
                </a:p>
              </p:txBody>
            </p:sp>
          </p:grpSp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6199189" y="2593975"/>
                <a:ext cx="414338" cy="1612900"/>
              </a:xfrm>
              <a:custGeom>
                <a:avLst/>
                <a:gdLst>
                  <a:gd name="T0" fmla="*/ 0 w 179"/>
                  <a:gd name="T1" fmla="*/ 2147483647 h 696"/>
                  <a:gd name="T2" fmla="*/ 225035911 w 179"/>
                  <a:gd name="T3" fmla="*/ 2147483647 h 696"/>
                  <a:gd name="T4" fmla="*/ 744760377 w 179"/>
                  <a:gd name="T5" fmla="*/ 1691635461 h 696"/>
                  <a:gd name="T6" fmla="*/ 487577409 w 179"/>
                  <a:gd name="T7" fmla="*/ 338326658 h 696"/>
                  <a:gd name="T8" fmla="*/ 342911347 w 179"/>
                  <a:gd name="T9" fmla="*/ 0 h 696"/>
                  <a:gd name="T10" fmla="*/ 0 w 179"/>
                  <a:gd name="T11" fmla="*/ 2147483647 h 6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9"/>
                  <a:gd name="T19" fmla="*/ 0 h 696"/>
                  <a:gd name="T20" fmla="*/ 179 w 179"/>
                  <a:gd name="T21" fmla="*/ 696 h 69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9" h="696">
                    <a:moveTo>
                      <a:pt x="0" y="630"/>
                    </a:moveTo>
                    <a:cubicBezTo>
                      <a:pt x="19" y="659"/>
                      <a:pt x="42" y="696"/>
                      <a:pt x="42" y="696"/>
                    </a:cubicBezTo>
                    <a:cubicBezTo>
                      <a:pt x="42" y="696"/>
                      <a:pt x="134" y="518"/>
                      <a:pt x="139" y="315"/>
                    </a:cubicBezTo>
                    <a:cubicBezTo>
                      <a:pt x="146" y="172"/>
                      <a:pt x="91" y="63"/>
                      <a:pt x="91" y="63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4" y="0"/>
                      <a:pt x="179" y="245"/>
                      <a:pt x="0" y="6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1C1C1"/>
                  </a:gs>
                  <a:gs pos="50000">
                    <a:srgbClr val="565656"/>
                  </a:gs>
                  <a:gs pos="100000">
                    <a:srgbClr val="C1C1C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sz="2025" noProof="1"/>
              </a:p>
            </p:txBody>
          </p:sp>
          <p:grpSp>
            <p:nvGrpSpPr>
              <p:cNvPr id="48" name="Group 20"/>
              <p:cNvGrpSpPr>
                <a:grpSpLocks/>
              </p:cNvGrpSpPr>
              <p:nvPr/>
            </p:nvGrpSpPr>
            <p:grpSpPr bwMode="auto">
              <a:xfrm>
                <a:off x="2901951" y="1714500"/>
                <a:ext cx="3890963" cy="2492375"/>
                <a:chOff x="606" y="1010"/>
                <a:chExt cx="2451" cy="1570"/>
              </a:xfrm>
            </p:grpSpPr>
            <p:sp>
              <p:nvSpPr>
                <p:cNvPr id="53" name="Freeform 48"/>
                <p:cNvSpPr>
                  <a:spLocks/>
                </p:cNvSpPr>
                <p:nvPr/>
              </p:nvSpPr>
              <p:spPr bwMode="auto">
                <a:xfrm>
                  <a:off x="2303" y="2376"/>
                  <a:ext cx="440" cy="204"/>
                </a:xfrm>
                <a:custGeom>
                  <a:avLst/>
                  <a:gdLst>
                    <a:gd name="T0" fmla="*/ 0 w 469"/>
                    <a:gd name="T1" fmla="*/ 0 h 218"/>
                    <a:gd name="T2" fmla="*/ 896125002 w 469"/>
                    <a:gd name="T3" fmla="*/ 253788491 h 218"/>
                    <a:gd name="T4" fmla="*/ 1040303406 w 469"/>
                    <a:gd name="T5" fmla="*/ 481095567 h 218"/>
                    <a:gd name="T6" fmla="*/ 161923921 w 469"/>
                    <a:gd name="T7" fmla="*/ 220685979 h 218"/>
                    <a:gd name="T8" fmla="*/ 0 w 469"/>
                    <a:gd name="T9" fmla="*/ 0 h 2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9"/>
                    <a:gd name="T16" fmla="*/ 0 h 218"/>
                    <a:gd name="T17" fmla="*/ 469 w 469"/>
                    <a:gd name="T18" fmla="*/ 218 h 2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9" h="218">
                      <a:moveTo>
                        <a:pt x="0" y="0"/>
                      </a:moveTo>
                      <a:lnTo>
                        <a:pt x="404" y="115"/>
                      </a:lnTo>
                      <a:lnTo>
                        <a:pt x="469" y="218"/>
                      </a:lnTo>
                      <a:lnTo>
                        <a:pt x="73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BDBDBD"/>
                    </a:gs>
                    <a:gs pos="100000">
                      <a:srgbClr val="4B4B4B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ArchUpPour">
                    <a:avLst/>
                  </a:prstTxWarp>
                </a:bodyPr>
                <a:lstStyle/>
                <a:p>
                  <a:endParaRPr sz="2025" noProof="1"/>
                </a:p>
              </p:txBody>
            </p:sp>
            <p:grpSp>
              <p:nvGrpSpPr>
                <p:cNvPr id="54" name="Group 22"/>
                <p:cNvGrpSpPr>
                  <a:grpSpLocks/>
                </p:cNvGrpSpPr>
                <p:nvPr/>
              </p:nvGrpSpPr>
              <p:grpSpPr bwMode="auto">
                <a:xfrm>
                  <a:off x="606" y="1010"/>
                  <a:ext cx="2451" cy="1473"/>
                  <a:chOff x="606" y="1010"/>
                  <a:chExt cx="2451" cy="1473"/>
                </a:xfrm>
              </p:grpSpPr>
              <p:sp>
                <p:nvSpPr>
                  <p:cNvPr id="55" name="Freeform 45"/>
                  <p:cNvSpPr>
                    <a:spLocks/>
                  </p:cNvSpPr>
                  <p:nvPr/>
                </p:nvSpPr>
                <p:spPr bwMode="auto">
                  <a:xfrm>
                    <a:off x="606" y="1010"/>
                    <a:ext cx="2451" cy="1473"/>
                  </a:xfrm>
                  <a:custGeom>
                    <a:avLst/>
                    <a:gdLst>
                      <a:gd name="T0" fmla="*/ 2147483647 w 1678"/>
                      <a:gd name="T1" fmla="*/ 2147483647 h 1010"/>
                      <a:gd name="T2" fmla="*/ 2147483647 w 1678"/>
                      <a:gd name="T3" fmla="*/ 1350799021 h 1010"/>
                      <a:gd name="T4" fmla="*/ 623718231 w 1678"/>
                      <a:gd name="T5" fmla="*/ 2147483647 h 1010"/>
                      <a:gd name="T6" fmla="*/ 0 w 1678"/>
                      <a:gd name="T7" fmla="*/ 2147483647 h 1010"/>
                      <a:gd name="T8" fmla="*/ 2147483647 w 1678"/>
                      <a:gd name="T9" fmla="*/ 337700334 h 1010"/>
                      <a:gd name="T10" fmla="*/ 2147483647 w 1678"/>
                      <a:gd name="T11" fmla="*/ 2147483647 h 1010"/>
                      <a:gd name="T12" fmla="*/ 2147483647 w 1678"/>
                      <a:gd name="T13" fmla="*/ 2147483647 h 101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78"/>
                      <a:gd name="T22" fmla="*/ 0 h 1010"/>
                      <a:gd name="T23" fmla="*/ 1678 w 1678"/>
                      <a:gd name="T24" fmla="*/ 1010 h 101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78" h="1010">
                        <a:moveTo>
                          <a:pt x="1162" y="936"/>
                        </a:moveTo>
                        <a:cubicBezTo>
                          <a:pt x="1222" y="836"/>
                          <a:pt x="1371" y="388"/>
                          <a:pt x="985" y="252"/>
                        </a:cubicBezTo>
                        <a:cubicBezTo>
                          <a:pt x="471" y="122"/>
                          <a:pt x="116" y="637"/>
                          <a:pt x="116" y="637"/>
                        </a:cubicBezTo>
                        <a:cubicBezTo>
                          <a:pt x="116" y="637"/>
                          <a:pt x="116" y="637"/>
                          <a:pt x="0" y="603"/>
                        </a:cubicBezTo>
                        <a:cubicBezTo>
                          <a:pt x="272" y="215"/>
                          <a:pt x="727" y="0"/>
                          <a:pt x="1077" y="63"/>
                        </a:cubicBezTo>
                        <a:cubicBezTo>
                          <a:pt x="1416" y="123"/>
                          <a:pt x="1678" y="452"/>
                          <a:pt x="1422" y="1010"/>
                        </a:cubicBezTo>
                        <a:cubicBezTo>
                          <a:pt x="1357" y="994"/>
                          <a:pt x="1209" y="950"/>
                          <a:pt x="1162" y="936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6F6F6"/>
                      </a:gs>
                      <a:gs pos="100000">
                        <a:srgbClr val="717171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ArchUpPour">
                      <a:avLst/>
                    </a:prstTxWarp>
                  </a:bodyPr>
                  <a:lstStyle/>
                  <a:p>
                    <a:endParaRPr sz="2025" noProof="1"/>
                  </a:p>
                </p:txBody>
              </p:sp>
              <p:sp>
                <p:nvSpPr>
                  <p:cNvPr id="56" name="Freeform 47"/>
                  <p:cNvSpPr>
                    <a:spLocks/>
                  </p:cNvSpPr>
                  <p:nvPr/>
                </p:nvSpPr>
                <p:spPr bwMode="auto">
                  <a:xfrm>
                    <a:off x="775" y="1187"/>
                    <a:ext cx="1606" cy="826"/>
                  </a:xfrm>
                  <a:custGeom>
                    <a:avLst/>
                    <a:gdLst>
                      <a:gd name="T0" fmla="*/ 2147483647 w 1100"/>
                      <a:gd name="T1" fmla="*/ 700218517 h 565"/>
                      <a:gd name="T2" fmla="*/ 0 w 1100"/>
                      <a:gd name="T3" fmla="*/ 2147483647 h 565"/>
                      <a:gd name="T4" fmla="*/ 290084898 w 1100"/>
                      <a:gd name="T5" fmla="*/ 2147483647 h 565"/>
                      <a:gd name="T6" fmla="*/ 2147483647 w 1100"/>
                      <a:gd name="T7" fmla="*/ 1001851091 h 565"/>
                      <a:gd name="T8" fmla="*/ 2147483647 w 1100"/>
                      <a:gd name="T9" fmla="*/ 1869047062 h 565"/>
                      <a:gd name="T10" fmla="*/ 2147483647 w 1100"/>
                      <a:gd name="T11" fmla="*/ 700218517 h 56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00"/>
                      <a:gd name="T19" fmla="*/ 0 h 565"/>
                      <a:gd name="T20" fmla="*/ 1100 w 1100"/>
                      <a:gd name="T21" fmla="*/ 565 h 56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00" h="565">
                        <a:moveTo>
                          <a:pt x="869" y="130"/>
                        </a:moveTo>
                        <a:cubicBezTo>
                          <a:pt x="355" y="0"/>
                          <a:pt x="0" y="515"/>
                          <a:pt x="0" y="515"/>
                        </a:cubicBezTo>
                        <a:cubicBezTo>
                          <a:pt x="0" y="515"/>
                          <a:pt x="0" y="515"/>
                          <a:pt x="54" y="565"/>
                        </a:cubicBezTo>
                        <a:cubicBezTo>
                          <a:pt x="279" y="285"/>
                          <a:pt x="580" y="120"/>
                          <a:pt x="866" y="186"/>
                        </a:cubicBezTo>
                        <a:cubicBezTo>
                          <a:pt x="1050" y="226"/>
                          <a:pt x="1100" y="347"/>
                          <a:pt x="1100" y="347"/>
                        </a:cubicBezTo>
                        <a:cubicBezTo>
                          <a:pt x="1084" y="303"/>
                          <a:pt x="1043" y="192"/>
                          <a:pt x="869" y="13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A3A3A3"/>
                      </a:gs>
                      <a:gs pos="50000">
                        <a:srgbClr val="525252"/>
                      </a:gs>
                      <a:gs pos="100000">
                        <a:srgbClr val="A3A3A3"/>
                      </a:gs>
                    </a:gsLst>
                    <a:lin ang="189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ArchUpPour">
                      <a:avLst/>
                    </a:prstTxWarp>
                  </a:bodyPr>
                  <a:lstStyle/>
                  <a:p>
                    <a:endParaRPr sz="2025" noProof="1"/>
                  </a:p>
                </p:txBody>
              </p:sp>
              <p:sp>
                <p:nvSpPr>
                  <p:cNvPr id="57" name="Freeform 49"/>
                  <p:cNvSpPr>
                    <a:spLocks/>
                  </p:cNvSpPr>
                  <p:nvPr/>
                </p:nvSpPr>
                <p:spPr bwMode="auto">
                  <a:xfrm>
                    <a:off x="606" y="1890"/>
                    <a:ext cx="249" cy="123"/>
                  </a:xfrm>
                  <a:custGeom>
                    <a:avLst/>
                    <a:gdLst>
                      <a:gd name="T0" fmla="*/ 403545627 w 264"/>
                      <a:gd name="T1" fmla="*/ 117754015 h 131"/>
                      <a:gd name="T2" fmla="*/ 591865834 w 264"/>
                      <a:gd name="T3" fmla="*/ 291050638 h 131"/>
                      <a:gd name="T4" fmla="*/ 186078792 w 264"/>
                      <a:gd name="T5" fmla="*/ 173296624 h 131"/>
                      <a:gd name="T6" fmla="*/ 0 w 264"/>
                      <a:gd name="T7" fmla="*/ 0 h 131"/>
                      <a:gd name="T8" fmla="*/ 403545627 w 264"/>
                      <a:gd name="T9" fmla="*/ 117754015 h 1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4"/>
                      <a:gd name="T16" fmla="*/ 0 h 131"/>
                      <a:gd name="T17" fmla="*/ 264 w 264"/>
                      <a:gd name="T18" fmla="*/ 131 h 1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4" h="131">
                        <a:moveTo>
                          <a:pt x="180" y="53"/>
                        </a:moveTo>
                        <a:lnTo>
                          <a:pt x="264" y="131"/>
                        </a:lnTo>
                        <a:lnTo>
                          <a:pt x="83" y="78"/>
                        </a:lnTo>
                        <a:lnTo>
                          <a:pt x="0" y="0"/>
                        </a:lnTo>
                        <a:lnTo>
                          <a:pt x="180" y="53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BDBDBD"/>
                      </a:gs>
                      <a:gs pos="100000">
                        <a:srgbClr val="4B4B4B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ArchUpPour">
                      <a:avLst/>
                    </a:prstTxWarp>
                  </a:bodyPr>
                  <a:lstStyle/>
                  <a:p>
                    <a:endParaRPr sz="2025" noProof="1"/>
                  </a:p>
                </p:txBody>
              </p:sp>
            </p:grpSp>
          </p:grpSp>
          <p:sp>
            <p:nvSpPr>
              <p:cNvPr id="49" name="Freeform 2"/>
              <p:cNvSpPr>
                <a:spLocks/>
              </p:cNvSpPr>
              <p:nvPr/>
            </p:nvSpPr>
            <p:spPr bwMode="auto">
              <a:xfrm>
                <a:off x="5149058" y="1835150"/>
                <a:ext cx="3595687" cy="2371725"/>
              </a:xfrm>
              <a:custGeom>
                <a:avLst/>
                <a:gdLst/>
                <a:ahLst/>
                <a:cxnLst>
                  <a:cxn ang="0">
                    <a:pos x="689" y="1494"/>
                  </a:cxn>
                  <a:cxn ang="0">
                    <a:pos x="755" y="1354"/>
                  </a:cxn>
                  <a:cxn ang="0">
                    <a:pos x="789" y="1224"/>
                  </a:cxn>
                  <a:cxn ang="0">
                    <a:pos x="823" y="1080"/>
                  </a:cxn>
                  <a:cxn ang="0">
                    <a:pos x="841" y="886"/>
                  </a:cxn>
                  <a:cxn ang="0">
                    <a:pos x="825" y="750"/>
                  </a:cxn>
                  <a:cxn ang="0">
                    <a:pos x="797" y="639"/>
                  </a:cxn>
                  <a:cxn ang="0">
                    <a:pos x="745" y="528"/>
                  </a:cxn>
                  <a:cxn ang="0">
                    <a:pos x="713" y="452"/>
                  </a:cxn>
                  <a:cxn ang="0">
                    <a:pos x="667" y="366"/>
                  </a:cxn>
                  <a:cxn ang="0">
                    <a:pos x="624" y="301"/>
                  </a:cxn>
                  <a:cxn ang="0">
                    <a:pos x="529" y="198"/>
                  </a:cxn>
                  <a:cxn ang="0">
                    <a:pos x="415" y="118"/>
                  </a:cxn>
                  <a:cxn ang="0">
                    <a:pos x="323" y="74"/>
                  </a:cxn>
                  <a:cxn ang="0">
                    <a:pos x="225" y="40"/>
                  </a:cxn>
                  <a:cxn ang="0">
                    <a:pos x="165" y="26"/>
                  </a:cxn>
                  <a:cxn ang="0">
                    <a:pos x="0" y="1"/>
                  </a:cxn>
                  <a:cxn ang="0">
                    <a:pos x="2265" y="0"/>
                  </a:cxn>
                  <a:cxn ang="0">
                    <a:pos x="2265" y="1493"/>
                  </a:cxn>
                  <a:cxn ang="0">
                    <a:pos x="689" y="1494"/>
                  </a:cxn>
                </a:cxnLst>
                <a:rect l="0" t="0" r="r" b="b"/>
                <a:pathLst>
                  <a:path w="2265" h="1494">
                    <a:moveTo>
                      <a:pt x="689" y="1494"/>
                    </a:moveTo>
                    <a:cubicBezTo>
                      <a:pt x="704" y="1472"/>
                      <a:pt x="738" y="1399"/>
                      <a:pt x="755" y="1354"/>
                    </a:cubicBezTo>
                    <a:lnTo>
                      <a:pt x="789" y="1224"/>
                    </a:lnTo>
                    <a:lnTo>
                      <a:pt x="823" y="1080"/>
                    </a:lnTo>
                    <a:lnTo>
                      <a:pt x="841" y="886"/>
                    </a:lnTo>
                    <a:lnTo>
                      <a:pt x="825" y="750"/>
                    </a:lnTo>
                    <a:lnTo>
                      <a:pt x="797" y="639"/>
                    </a:lnTo>
                    <a:lnTo>
                      <a:pt x="745" y="528"/>
                    </a:lnTo>
                    <a:lnTo>
                      <a:pt x="713" y="452"/>
                    </a:lnTo>
                    <a:lnTo>
                      <a:pt x="667" y="366"/>
                    </a:lnTo>
                    <a:lnTo>
                      <a:pt x="624" y="301"/>
                    </a:lnTo>
                    <a:lnTo>
                      <a:pt x="529" y="198"/>
                    </a:lnTo>
                    <a:lnTo>
                      <a:pt x="415" y="118"/>
                    </a:lnTo>
                    <a:lnTo>
                      <a:pt x="323" y="74"/>
                    </a:lnTo>
                    <a:lnTo>
                      <a:pt x="225" y="40"/>
                    </a:lnTo>
                    <a:lnTo>
                      <a:pt x="165" y="26"/>
                    </a:lnTo>
                    <a:lnTo>
                      <a:pt x="0" y="1"/>
                    </a:lnTo>
                    <a:lnTo>
                      <a:pt x="2265" y="0"/>
                    </a:lnTo>
                    <a:lnTo>
                      <a:pt x="2265" y="1493"/>
                    </a:lnTo>
                    <a:cubicBezTo>
                      <a:pt x="2265" y="1493"/>
                      <a:pt x="689" y="1494"/>
                      <a:pt x="689" y="1494"/>
                    </a:cubicBezTo>
                    <a:close/>
                  </a:path>
                </a:pathLst>
              </a:custGeom>
              <a:solidFill>
                <a:srgbClr val="969696">
                  <a:alpha val="50000"/>
                </a:srgb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s-ES_tradnl" sz="2025" dirty="0"/>
                  <a:t>                  </a:t>
                </a:r>
                <a:r>
                  <a:rPr lang="es-ES_tradnl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Black"/>
                    <a:cs typeface="Arial Black"/>
                  </a:rPr>
                  <a:t>Remoção</a:t>
                </a:r>
                <a:r>
                  <a:rPr lang="es-ES_tradnl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Black"/>
                    <a:cs typeface="Arial Black"/>
                  </a:rPr>
                  <a:t> de </a:t>
                </a:r>
                <a:r>
                  <a:rPr lang="es-ES_tradnl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Black"/>
                    <a:cs typeface="Arial Black"/>
                  </a:rPr>
                  <a:t>poluentes</a:t>
                </a:r>
                <a:endParaRPr lang="es-ES_tradnl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50" name="Freeform 3"/>
              <p:cNvSpPr>
                <a:spLocks/>
              </p:cNvSpPr>
              <p:nvPr/>
            </p:nvSpPr>
            <p:spPr bwMode="auto">
              <a:xfrm>
                <a:off x="319088" y="3198813"/>
                <a:ext cx="3125787" cy="2517775"/>
              </a:xfrm>
              <a:custGeom>
                <a:avLst/>
                <a:gdLst/>
                <a:ahLst/>
                <a:cxnLst>
                  <a:cxn ang="0">
                    <a:pos x="1568" y="0"/>
                  </a:cxn>
                  <a:cxn ang="0">
                    <a:pos x="1492" y="144"/>
                  </a:cxn>
                  <a:cxn ang="0">
                    <a:pos x="1422" y="289"/>
                  </a:cxn>
                  <a:cxn ang="0">
                    <a:pos x="1382" y="429"/>
                  </a:cxn>
                  <a:cxn ang="0">
                    <a:pos x="1337" y="625"/>
                  </a:cxn>
                  <a:cxn ang="0">
                    <a:pos x="1329" y="778"/>
                  </a:cxn>
                  <a:cxn ang="0">
                    <a:pos x="1335" y="900"/>
                  </a:cxn>
                  <a:cxn ang="0">
                    <a:pos x="1355" y="1018"/>
                  </a:cxn>
                  <a:cxn ang="0">
                    <a:pos x="1379" y="1089"/>
                  </a:cxn>
                  <a:cxn ang="0">
                    <a:pos x="1434" y="1197"/>
                  </a:cxn>
                  <a:cxn ang="0">
                    <a:pos x="1492" y="1266"/>
                  </a:cxn>
                  <a:cxn ang="0">
                    <a:pos x="1574" y="1365"/>
                  </a:cxn>
                  <a:cxn ang="0">
                    <a:pos x="1678" y="1441"/>
                  </a:cxn>
                  <a:cxn ang="0">
                    <a:pos x="1766" y="1488"/>
                  </a:cxn>
                  <a:cxn ang="0">
                    <a:pos x="1853" y="1540"/>
                  </a:cxn>
                  <a:cxn ang="0">
                    <a:pos x="1911" y="1552"/>
                  </a:cxn>
                  <a:cxn ang="0">
                    <a:pos x="1969" y="1586"/>
                  </a:cxn>
                  <a:cxn ang="0">
                    <a:pos x="3" y="1586"/>
                  </a:cxn>
                  <a:cxn ang="0">
                    <a:pos x="0" y="1"/>
                  </a:cxn>
                  <a:cxn ang="0">
                    <a:pos x="1568" y="0"/>
                  </a:cxn>
                </a:cxnLst>
                <a:rect l="0" t="0" r="r" b="b"/>
                <a:pathLst>
                  <a:path w="1969" h="1586">
                    <a:moveTo>
                      <a:pt x="1568" y="0"/>
                    </a:moveTo>
                    <a:cubicBezTo>
                      <a:pt x="1555" y="24"/>
                      <a:pt x="1516" y="96"/>
                      <a:pt x="1492" y="144"/>
                    </a:cubicBezTo>
                    <a:lnTo>
                      <a:pt x="1422" y="289"/>
                    </a:lnTo>
                    <a:lnTo>
                      <a:pt x="1382" y="429"/>
                    </a:lnTo>
                    <a:lnTo>
                      <a:pt x="1337" y="625"/>
                    </a:lnTo>
                    <a:lnTo>
                      <a:pt x="1329" y="778"/>
                    </a:lnTo>
                    <a:lnTo>
                      <a:pt x="1335" y="900"/>
                    </a:lnTo>
                    <a:lnTo>
                      <a:pt x="1355" y="1018"/>
                    </a:lnTo>
                    <a:lnTo>
                      <a:pt x="1379" y="1089"/>
                    </a:lnTo>
                    <a:lnTo>
                      <a:pt x="1434" y="1197"/>
                    </a:lnTo>
                    <a:lnTo>
                      <a:pt x="1492" y="1266"/>
                    </a:lnTo>
                    <a:lnTo>
                      <a:pt x="1574" y="1365"/>
                    </a:lnTo>
                    <a:lnTo>
                      <a:pt x="1678" y="1441"/>
                    </a:lnTo>
                    <a:lnTo>
                      <a:pt x="1766" y="1488"/>
                    </a:lnTo>
                    <a:lnTo>
                      <a:pt x="1853" y="1540"/>
                    </a:lnTo>
                    <a:lnTo>
                      <a:pt x="1911" y="1552"/>
                    </a:lnTo>
                    <a:lnTo>
                      <a:pt x="1969" y="1586"/>
                    </a:lnTo>
                    <a:lnTo>
                      <a:pt x="3" y="1586"/>
                    </a:lnTo>
                    <a:lnTo>
                      <a:pt x="0" y="1"/>
                    </a:lnTo>
                    <a:cubicBezTo>
                      <a:pt x="0" y="1"/>
                      <a:pt x="1568" y="0"/>
                      <a:pt x="1568" y="0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endParaRPr lang="pt-PT" sz="2100" b="1" dirty="0">
                  <a:solidFill>
                    <a:srgbClr val="000090"/>
                  </a:solidFill>
                  <a:latin typeface="Arial Black"/>
                  <a:cs typeface="Arial Black"/>
                </a:endParaRPr>
              </a:p>
              <a:p>
                <a:endParaRPr lang="pt-PT" sz="2100" b="1" dirty="0">
                  <a:solidFill>
                    <a:srgbClr val="000090"/>
                  </a:solidFill>
                  <a:latin typeface="Arial Black"/>
                  <a:cs typeface="Arial Black"/>
                </a:endParaRPr>
              </a:p>
              <a:p>
                <a:endParaRPr lang="pt-PT" sz="2100" b="1" dirty="0">
                  <a:solidFill>
                    <a:srgbClr val="000090"/>
                  </a:solidFill>
                  <a:latin typeface="Arial Black"/>
                  <a:cs typeface="Arial Black"/>
                </a:endParaRPr>
              </a:p>
              <a:p>
                <a:endParaRPr lang="pt-PT" sz="2100" b="1" dirty="0">
                  <a:solidFill>
                    <a:srgbClr val="000090"/>
                  </a:solidFill>
                  <a:latin typeface="Arial Black"/>
                  <a:cs typeface="Arial Black"/>
                </a:endParaRPr>
              </a:p>
              <a:p>
                <a:endParaRPr lang="pt-PT" sz="2100" b="1" dirty="0">
                  <a:solidFill>
                    <a:srgbClr val="000090"/>
                  </a:solidFill>
                  <a:latin typeface="Arial Black"/>
                  <a:cs typeface="Arial Black"/>
                </a:endParaRPr>
              </a:p>
              <a:p>
                <a:endParaRPr lang="pt-PT" sz="2100" b="1" dirty="0">
                  <a:solidFill>
                    <a:srgbClr val="000090"/>
                  </a:solidFill>
                  <a:latin typeface="Arial Black"/>
                  <a:cs typeface="Arial Black"/>
                </a:endParaRPr>
              </a:p>
              <a:p>
                <a:endParaRPr lang="pt-PT" sz="2100" b="1" dirty="0">
                  <a:solidFill>
                    <a:srgbClr val="000090"/>
                  </a:solidFill>
                  <a:latin typeface="Arial Black"/>
                  <a:cs typeface="Arial Black"/>
                </a:endParaRPr>
              </a:p>
              <a:p>
                <a:endParaRPr lang="pt-PT" sz="2100" b="1" dirty="0">
                  <a:solidFill>
                    <a:srgbClr val="000090"/>
                  </a:solidFill>
                  <a:latin typeface="Arial Black"/>
                  <a:cs typeface="Arial Black"/>
                </a:endParaRPr>
              </a:p>
              <a:p>
                <a:endParaRPr lang="pt-PT" sz="2100" b="1" dirty="0">
                  <a:solidFill>
                    <a:srgbClr val="000090"/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613527" y="2179975"/>
                <a:ext cx="1936367" cy="1692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/>
                    <a:cs typeface="Arial"/>
                  </a:rPr>
                  <a:t>Fenol</a:t>
                </a:r>
              </a:p>
              <a:p>
                <a:endParaRPr lang="pt-PT" sz="24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endParaRPr>
              </a:p>
              <a:p>
                <a:r>
                  <a:rPr lang="pt-PT" sz="2400" b="1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/>
                    <a:cs typeface="Arial"/>
                  </a:rPr>
                  <a:t>Mercúrio</a:t>
                </a:r>
              </a:p>
              <a:p>
                <a:endParaRPr lang="pt-PT" sz="2025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endParaRPr>
              </a:p>
              <a:p>
                <a:r>
                  <a:rPr lang="pt-PT" sz="2025" b="1" i="1" dirty="0">
                    <a:solidFill>
                      <a:schemeClr val="accent2">
                        <a:lumMod val="50000"/>
                      </a:schemeClr>
                    </a:solidFill>
                    <a:latin typeface="Arial"/>
                    <a:cs typeface="Arial"/>
                  </a:rPr>
                  <a:t>Pesticidas</a:t>
                </a:r>
              </a:p>
              <a:p>
                <a:endParaRPr lang="pt-PT" sz="2025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endParaRPr>
              </a:p>
              <a:p>
                <a:r>
                  <a:rPr lang="pt-PT" sz="2025" b="1" i="1" dirty="0">
                    <a:solidFill>
                      <a:schemeClr val="accent2">
                        <a:lumMod val="50000"/>
                      </a:schemeClr>
                    </a:solidFill>
                    <a:latin typeface="Arial"/>
                    <a:cs typeface="Arial"/>
                  </a:rPr>
                  <a:t>Herbicidas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25270" y="3321053"/>
                <a:ext cx="2864825" cy="2075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i="1" dirty="0">
                    <a:solidFill>
                      <a:schemeClr val="bg1">
                        <a:lumMod val="95000"/>
                      </a:schemeClr>
                    </a:solidFill>
                    <a:latin typeface="Arial"/>
                    <a:cs typeface="Arial"/>
                  </a:rPr>
                  <a:t>Adsorção de fármacos</a:t>
                </a:r>
              </a:p>
              <a:p>
                <a:endParaRPr lang="pt-PT" sz="2100" b="1" i="1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endParaRPr>
              </a:p>
              <a:p>
                <a:r>
                  <a:rPr lang="pt-PT" sz="2100" b="1" i="1" dirty="0">
                    <a:solidFill>
                      <a:schemeClr val="bg1">
                        <a:lumMod val="95000"/>
                      </a:schemeClr>
                    </a:solidFill>
                    <a:latin typeface="Arial"/>
                    <a:cs typeface="Arial"/>
                  </a:rPr>
                  <a:t>Metformina</a:t>
                </a:r>
              </a:p>
              <a:p>
                <a:endParaRPr lang="pt-PT" sz="2100" b="1" i="1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endParaRPr>
              </a:p>
              <a:p>
                <a:r>
                  <a:rPr lang="pt-PT" sz="2100" b="1" i="1" dirty="0" err="1">
                    <a:solidFill>
                      <a:schemeClr val="bg1">
                        <a:lumMod val="95000"/>
                      </a:schemeClr>
                    </a:solidFill>
                    <a:latin typeface="Arial"/>
                    <a:cs typeface="Arial"/>
                  </a:rPr>
                  <a:t>Paracetamol</a:t>
                </a:r>
                <a:endParaRPr lang="pt-PT" sz="2100" b="1" i="1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endParaRPr>
              </a:p>
              <a:p>
                <a:endParaRPr lang="pt-PT" sz="2100" b="1" i="1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endParaRPr>
              </a:p>
              <a:p>
                <a:r>
                  <a:rPr lang="pt-PT" sz="2100" b="1" i="1" dirty="0" err="1">
                    <a:solidFill>
                      <a:schemeClr val="bg1">
                        <a:lumMod val="95000"/>
                      </a:schemeClr>
                    </a:solidFill>
                    <a:latin typeface="Arial"/>
                    <a:cs typeface="Arial"/>
                  </a:rPr>
                  <a:t>Fluoxetina</a:t>
                </a:r>
                <a:endParaRPr lang="pt-PT" sz="2100" b="1" i="1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endParaRPr>
              </a:p>
              <a:p>
                <a:endParaRPr lang="pt-PT" sz="2100" b="1" i="1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endParaRPr>
              </a:p>
              <a:p>
                <a:r>
                  <a:rPr lang="pt-PT" sz="2100" b="1" i="1" dirty="0">
                    <a:solidFill>
                      <a:schemeClr val="bg1">
                        <a:lumMod val="95000"/>
                      </a:schemeClr>
                    </a:solidFill>
                    <a:latin typeface="Arial"/>
                    <a:cs typeface="Arial"/>
                  </a:rPr>
                  <a:t>Antibióticos</a:t>
                </a:r>
              </a:p>
            </p:txBody>
          </p:sp>
        </p:grp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1626C3D6-2D0F-4ED1-9D9D-D5A8DA1A6907}"/>
                </a:ext>
              </a:extLst>
            </p:cNvPr>
            <p:cNvSpPr txBox="1"/>
            <p:nvPr/>
          </p:nvSpPr>
          <p:spPr>
            <a:xfrm>
              <a:off x="11665135" y="3118448"/>
              <a:ext cx="2249334" cy="1858201"/>
            </a:xfrm>
            <a:prstGeom prst="rect">
              <a:avLst/>
            </a:prstGeom>
            <a:solidFill>
              <a:srgbClr val="CACACA"/>
            </a:solidFill>
          </p:spPr>
          <p:txBody>
            <a:bodyPr wrap="none" rtlCol="0">
              <a:spAutoFit/>
            </a:bodyPr>
            <a:lstStyle/>
            <a:p>
              <a:r>
                <a:rPr lang="pt-PT" sz="3150" b="1" i="1" dirty="0">
                  <a:solidFill>
                    <a:schemeClr val="accent2">
                      <a:lumMod val="50000"/>
                    </a:schemeClr>
                  </a:solidFill>
                  <a:latin typeface="Arial"/>
                  <a:cs typeface="Arial"/>
                </a:rPr>
                <a:t>Pesticidas</a:t>
              </a:r>
            </a:p>
            <a:p>
              <a:endParaRPr lang="pt-PT" sz="3150" b="1" i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endParaRPr>
            </a:p>
            <a:p>
              <a:r>
                <a:rPr lang="pt-PT" sz="3150" b="1" i="1" dirty="0">
                  <a:solidFill>
                    <a:schemeClr val="accent2">
                      <a:lumMod val="50000"/>
                    </a:schemeClr>
                  </a:solidFill>
                  <a:latin typeface="Arial"/>
                  <a:cs typeface="Arial"/>
                </a:rPr>
                <a:t>Herbicidas</a:t>
              </a:r>
            </a:p>
            <a:p>
              <a:endParaRPr lang="pt-PT" sz="2025" dirty="0"/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44FD9874-D49F-45EC-998A-E1A639811BA9}"/>
                </a:ext>
              </a:extLst>
            </p:cNvPr>
            <p:cNvSpPr txBox="1"/>
            <p:nvPr/>
          </p:nvSpPr>
          <p:spPr>
            <a:xfrm>
              <a:off x="9063623" y="6877986"/>
              <a:ext cx="428633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2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Purificação de gases</a:t>
              </a:r>
            </a:p>
            <a:p>
              <a:endParaRPr lang="pt-PT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pt-PT" sz="24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pt-PT" sz="2100" b="1" i="1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Seletividade</a:t>
              </a:r>
            </a:p>
            <a:p>
              <a:endParaRPr lang="pt-PT" sz="2100" b="1" i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  <a:p>
              <a:r>
                <a:rPr lang="pt-PT" sz="2100" b="1" i="1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    Capacidade máxima</a:t>
              </a:r>
            </a:p>
            <a:p>
              <a:endParaRPr lang="pt-PT" sz="2100" b="1" i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  <a:p>
              <a:r>
                <a:rPr lang="pt-PT" sz="2100" b="1" i="1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     Regeneração</a:t>
              </a:r>
            </a:p>
            <a:p>
              <a:endParaRPr lang="pt-PT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131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"/>
          <p:cNvSpPr txBox="1"/>
          <p:nvPr/>
        </p:nvSpPr>
        <p:spPr>
          <a:xfrm>
            <a:off x="3657600" y="89881"/>
            <a:ext cx="9725270" cy="57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1434" rIns="51434">
            <a:spAutoFit/>
          </a:bodyPr>
          <a:lstStyle>
            <a:lvl1pPr>
              <a:defRPr sz="4400" b="1">
                <a:solidFill>
                  <a:srgbClr val="843C0B"/>
                </a:solidFill>
              </a:defRPr>
            </a:lvl1pPr>
          </a:lstStyle>
          <a:p>
            <a:r>
              <a:rPr lang="en-US" sz="3150" dirty="0" err="1"/>
              <a:t>Ensaios</a:t>
            </a:r>
            <a:r>
              <a:rPr lang="en-US" sz="3150" dirty="0"/>
              <a:t> de </a:t>
            </a:r>
            <a:r>
              <a:rPr lang="en-US" sz="3150" dirty="0" err="1"/>
              <a:t>remoção</a:t>
            </a:r>
            <a:r>
              <a:rPr lang="en-US" sz="3150" dirty="0"/>
              <a:t> de </a:t>
            </a:r>
            <a:r>
              <a:rPr lang="en-US" sz="3150" dirty="0" err="1"/>
              <a:t>pesticidas</a:t>
            </a:r>
            <a:r>
              <a:rPr lang="en-US" sz="3150" dirty="0"/>
              <a:t> (MCPA e 2,4-D) com AC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05C0313-1D82-4FF7-8D03-23E134EC543F}"/>
              </a:ext>
            </a:extLst>
          </p:cNvPr>
          <p:cNvSpPr txBox="1"/>
          <p:nvPr/>
        </p:nvSpPr>
        <p:spPr>
          <a:xfrm>
            <a:off x="2413922" y="1009235"/>
            <a:ext cx="11717189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2700" b="1" dirty="0"/>
              <a:t>	</a:t>
            </a:r>
            <a:r>
              <a:rPr lang="pt-PT" sz="3150" b="1" dirty="0">
                <a:solidFill>
                  <a:srgbClr val="843C0B"/>
                </a:solidFill>
              </a:rPr>
              <a:t>% de remoção </a:t>
            </a:r>
            <a:r>
              <a:rPr lang="pt-PT" sz="3150" b="1" dirty="0">
                <a:solidFill>
                  <a:srgbClr val="843C0B"/>
                </a:solidFill>
                <a:latin typeface="Palatino Linotype" panose="02040502050505030304" pitchFamily="18" charset="0"/>
              </a:rPr>
              <a:t>≅</a:t>
            </a:r>
            <a:r>
              <a:rPr lang="pt-PT" sz="3150" b="1" dirty="0">
                <a:solidFill>
                  <a:srgbClr val="843C0B"/>
                </a:solidFill>
              </a:rPr>
              <a:t> 100%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698011" y="1009235"/>
            <a:ext cx="9176237" cy="7715665"/>
            <a:chOff x="1241020" y="1564727"/>
            <a:chExt cx="6488231" cy="4357494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366077D1-3989-474D-A978-4A1499C7B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020" y="1564727"/>
              <a:ext cx="6488231" cy="4357494"/>
            </a:xfrm>
            <a:prstGeom prst="rect">
              <a:avLst/>
            </a:prstGeom>
          </p:spPr>
        </p:pic>
        <p:graphicFrame>
          <p:nvGraphicFramePr>
            <p:cNvPr id="6" name="Gráfico 5">
              <a:extLst>
                <a:ext uri="{FF2B5EF4-FFF2-40B4-BE49-F238E27FC236}">
                  <a16:creationId xmlns:a16="http://schemas.microsoft.com/office/drawing/2014/main" id="{18AC2D82-AA82-452A-AF23-E3D6ED53415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23114186"/>
                </p:ext>
              </p:extLst>
            </p:nvPr>
          </p:nvGraphicFramePr>
          <p:xfrm>
            <a:off x="1932808" y="2176500"/>
            <a:ext cx="5603003" cy="31339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A9AF79C1-E361-4E71-9226-D347EB3323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317" y="5695481"/>
            <a:ext cx="8817683" cy="389234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0CE02D1-5426-412E-AE77-98260B75A67C}"/>
              </a:ext>
            </a:extLst>
          </p:cNvPr>
          <p:cNvSpPr txBox="1"/>
          <p:nvPr/>
        </p:nvSpPr>
        <p:spPr>
          <a:xfrm>
            <a:off x="10433484" y="2251813"/>
            <a:ext cx="61042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150" b="1" dirty="0">
                <a:solidFill>
                  <a:srgbClr val="843C0B"/>
                </a:solidFill>
              </a:rPr>
              <a:t>Capacidade máxima comparável a valores obtidos em AC comerciais utilizados industrialmente para este fim</a:t>
            </a:r>
          </a:p>
        </p:txBody>
      </p:sp>
    </p:spTree>
    <p:extLst>
      <p:ext uri="{BB962C8B-B14F-4D97-AF65-F5344CB8AC3E}">
        <p14:creationId xmlns:p14="http://schemas.microsoft.com/office/powerpoint/2010/main" val="2286294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4D6EDD4-EFB7-4EFF-B7DF-72E4CBBBF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765" y="3464"/>
            <a:ext cx="4881234" cy="387894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FBE8407-7FA1-47D0-BCF5-FFF9C78ED351}"/>
              </a:ext>
            </a:extLst>
          </p:cNvPr>
          <p:cNvSpPr txBox="1"/>
          <p:nvPr/>
        </p:nvSpPr>
        <p:spPr>
          <a:xfrm>
            <a:off x="42719" y="190500"/>
            <a:ext cx="12987481" cy="11233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chemeClr val="accent2">
                    <a:lumMod val="75000"/>
                  </a:schemeClr>
                </a:solidFill>
              </a:rPr>
              <a:t>Placarvões</a:t>
            </a:r>
            <a:r>
              <a:rPr lang="en-GB" sz="4000" b="1" dirty="0">
                <a:solidFill>
                  <a:schemeClr val="accent2">
                    <a:lumMod val="75000"/>
                  </a:schemeClr>
                </a:solidFill>
              </a:rPr>
              <a:t>  - </a:t>
            </a:r>
            <a:r>
              <a:rPr lang="en-GB" sz="4000" b="1" dirty="0" err="1">
                <a:solidFill>
                  <a:schemeClr val="accent2">
                    <a:lumMod val="75000"/>
                  </a:schemeClr>
                </a:solidFill>
              </a:rPr>
              <a:t>Conclusões</a:t>
            </a:r>
            <a:r>
              <a:rPr lang="en-GB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endParaRPr lang="en-GB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800" dirty="0"/>
              <a:t>L</a:t>
            </a:r>
            <a:r>
              <a:rPr lang="pt-PT" sz="2800" dirty="0" err="1"/>
              <a:t>evantamento</a:t>
            </a:r>
            <a:r>
              <a:rPr lang="pt-PT" sz="2800" dirty="0"/>
              <a:t> dos plásticos usados na agricultura, na região de regadio do Alqueva</a:t>
            </a:r>
          </a:p>
          <a:p>
            <a:r>
              <a:rPr lang="pt-PT" sz="2800" dirty="0"/>
              <a:t> </a:t>
            </a:r>
            <a:endParaRPr lang="en-GB" sz="2800" dirty="0"/>
          </a:p>
          <a:p>
            <a:r>
              <a:rPr lang="pt-PT" sz="2800" dirty="0"/>
              <a:t>Redução de resíduos plásticos enviados para aterro, através da produção de AC, que foram aplicados no tratamento de efluentes líquidos, regenerados e reutilizados</a:t>
            </a:r>
          </a:p>
          <a:p>
            <a:endParaRPr lang="pt-PT" sz="2800" dirty="0"/>
          </a:p>
          <a:p>
            <a:r>
              <a:rPr lang="pt-PT" sz="2800" dirty="0"/>
              <a:t>O produto foi patenteado, e pode ser produzido para uso em áreas urbanas de pequenas ou médias dimensões.</a:t>
            </a:r>
          </a:p>
          <a:p>
            <a:endParaRPr lang="pt-PT" sz="2800" dirty="0"/>
          </a:p>
          <a:p>
            <a:r>
              <a:rPr lang="en-GB" sz="2800" dirty="0" err="1"/>
              <a:t>Torna</a:t>
            </a:r>
            <a:r>
              <a:rPr lang="en-GB" sz="2800" dirty="0"/>
              <a:t>-se </a:t>
            </a:r>
            <a:r>
              <a:rPr lang="en-GB" sz="2800" dirty="0" err="1"/>
              <a:t>imprescindível</a:t>
            </a:r>
            <a:r>
              <a:rPr lang="en-GB" sz="2800" dirty="0"/>
              <a:t> </a:t>
            </a:r>
            <a:r>
              <a:rPr lang="en-GB" sz="2800" dirty="0" err="1"/>
              <a:t>apostar</a:t>
            </a:r>
            <a:r>
              <a:rPr lang="en-GB" sz="2800" dirty="0"/>
              <a:t> no </a:t>
            </a:r>
            <a:r>
              <a:rPr lang="en-GB" sz="2800" dirty="0" err="1"/>
              <a:t>desenvolvimento</a:t>
            </a:r>
            <a:r>
              <a:rPr lang="en-GB" sz="2800" dirty="0"/>
              <a:t>  de </a:t>
            </a:r>
            <a:r>
              <a:rPr lang="en-GB" sz="2800" dirty="0" err="1"/>
              <a:t>plásticos</a:t>
            </a:r>
            <a:r>
              <a:rPr lang="en-GB" sz="2800" dirty="0"/>
              <a:t> </a:t>
            </a:r>
            <a:r>
              <a:rPr lang="en-GB" sz="2800" dirty="0" err="1"/>
              <a:t>biodegradáveis</a:t>
            </a:r>
            <a:r>
              <a:rPr lang="en-GB" sz="2800" dirty="0"/>
              <a:t> para </a:t>
            </a:r>
            <a:r>
              <a:rPr lang="en-GB" sz="2800" dirty="0" err="1"/>
              <a:t>uso</a:t>
            </a:r>
            <a:r>
              <a:rPr lang="en-GB" sz="2800" dirty="0"/>
              <a:t> Agricola.</a:t>
            </a:r>
          </a:p>
          <a:p>
            <a:endParaRPr lang="pt-PT" sz="2800" dirty="0"/>
          </a:p>
          <a:p>
            <a:r>
              <a:rPr lang="pt-PT" sz="2800" dirty="0"/>
              <a:t>Exposição itinerante </a:t>
            </a:r>
            <a:r>
              <a:rPr lang="pt-PT" sz="2800" dirty="0" err="1"/>
              <a:t>Plastóceno</a:t>
            </a:r>
            <a:endParaRPr lang="pt-PT" sz="2800" dirty="0"/>
          </a:p>
          <a:p>
            <a:endParaRPr lang="pt-PT" sz="2800" dirty="0"/>
          </a:p>
          <a:p>
            <a:r>
              <a:rPr lang="pt-PT" sz="2800" dirty="0"/>
              <a:t>Minuto verde</a:t>
            </a:r>
          </a:p>
          <a:p>
            <a:endParaRPr lang="pt-PT" sz="2800" dirty="0"/>
          </a:p>
          <a:p>
            <a:r>
              <a:rPr lang="pt-PT" sz="2800" dirty="0"/>
              <a:t>Vencedor do Prémio Economia Circular nas  Instituições não Empresariais do Alentejo,  atribuído ADRAL e pela CCDRA, em 2019 </a:t>
            </a:r>
          </a:p>
          <a:p>
            <a:endParaRPr lang="pt-PT" sz="2800" dirty="0"/>
          </a:p>
          <a:p>
            <a:r>
              <a:rPr lang="en-GB" sz="2800" dirty="0"/>
              <a:t>O </a:t>
            </a:r>
            <a:r>
              <a:rPr lang="en-GB" sz="2800" dirty="0" err="1"/>
              <a:t>uso</a:t>
            </a:r>
            <a:r>
              <a:rPr lang="en-GB" sz="2800" dirty="0"/>
              <a:t> dos </a:t>
            </a:r>
            <a:r>
              <a:rPr lang="en-GB" sz="2800" dirty="0" err="1"/>
              <a:t>plásticos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agricultura</a:t>
            </a:r>
            <a:r>
              <a:rPr lang="en-GB" sz="2800" dirty="0"/>
              <a:t> </a:t>
            </a:r>
            <a:r>
              <a:rPr lang="en-GB" sz="2800" dirty="0" err="1"/>
              <a:t>está</a:t>
            </a:r>
            <a:r>
              <a:rPr lang="en-GB" sz="2800" dirty="0"/>
              <a:t> </a:t>
            </a:r>
            <a:r>
              <a:rPr lang="en-GB" sz="2800" dirty="0" err="1"/>
              <a:t>em</a:t>
            </a:r>
            <a:r>
              <a:rPr lang="en-GB" sz="2800" dirty="0"/>
              <a:t> </a:t>
            </a:r>
            <a:r>
              <a:rPr lang="en-GB" sz="2800" dirty="0" err="1"/>
              <a:t>crescente</a:t>
            </a:r>
            <a:r>
              <a:rPr lang="en-GB" sz="2800" dirty="0"/>
              <a:t>, o </a:t>
            </a:r>
            <a:r>
              <a:rPr lang="en-GB" sz="2800" dirty="0" err="1"/>
              <a:t>projeto</a:t>
            </a:r>
            <a:r>
              <a:rPr lang="en-GB" sz="2800" dirty="0"/>
              <a:t> </a:t>
            </a:r>
            <a:r>
              <a:rPr lang="en-GB" sz="2800" dirty="0" err="1"/>
              <a:t>apresenta</a:t>
            </a:r>
            <a:r>
              <a:rPr lang="en-GB" sz="2800" dirty="0"/>
              <a:t> </a:t>
            </a:r>
            <a:r>
              <a:rPr lang="en-GB" sz="2800" dirty="0" err="1"/>
              <a:t>uma</a:t>
            </a:r>
            <a:r>
              <a:rPr lang="en-GB" sz="2800" dirty="0"/>
              <a:t> forma de </a:t>
            </a:r>
            <a:r>
              <a:rPr lang="en-GB" sz="2800" dirty="0" err="1"/>
              <a:t>valorização</a:t>
            </a:r>
            <a:r>
              <a:rPr lang="en-GB" sz="2800" dirty="0"/>
              <a:t> de </a:t>
            </a:r>
            <a:r>
              <a:rPr lang="en-GB" sz="2800" dirty="0" err="1"/>
              <a:t>resíduos</a:t>
            </a:r>
            <a:r>
              <a:rPr lang="en-GB" sz="2800" dirty="0"/>
              <a:t> </a:t>
            </a:r>
            <a:r>
              <a:rPr lang="en-GB" sz="2800" dirty="0" err="1"/>
              <a:t>plásticos</a:t>
            </a:r>
            <a:r>
              <a:rPr lang="en-GB" sz="2800" dirty="0"/>
              <a:t>, </a:t>
            </a:r>
            <a:r>
              <a:rPr lang="en-GB" sz="2800" dirty="0" err="1"/>
              <a:t>contribuindo</a:t>
            </a:r>
            <a:r>
              <a:rPr lang="en-GB" sz="2800" dirty="0"/>
              <a:t> </a:t>
            </a:r>
            <a:r>
              <a:rPr lang="en-GB" sz="2800" dirty="0" err="1"/>
              <a:t>assim</a:t>
            </a:r>
            <a:r>
              <a:rPr lang="en-GB" sz="2800" dirty="0"/>
              <a:t> para a </a:t>
            </a:r>
            <a:r>
              <a:rPr lang="en-GB" sz="2800" dirty="0" err="1"/>
              <a:t>economia</a:t>
            </a:r>
            <a:r>
              <a:rPr lang="en-GB" sz="2800" dirty="0"/>
              <a:t> circular</a:t>
            </a:r>
          </a:p>
          <a:p>
            <a:endParaRPr lang="pt-PT" sz="2800" dirty="0"/>
          </a:p>
          <a:p>
            <a:endParaRPr lang="en-GB" sz="2800" dirty="0"/>
          </a:p>
          <a:p>
            <a:endParaRPr lang="pt-PT" sz="28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406007B-6AA9-4305-A5E9-867F796DF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766" y="6438899"/>
            <a:ext cx="4881234" cy="387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73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0480" y="548639"/>
            <a:ext cx="16979320" cy="2426885"/>
          </a:xfrm>
        </p:spPr>
        <p:txBody>
          <a:bodyPr>
            <a:noAutofit/>
          </a:bodyPr>
          <a:lstStyle/>
          <a:p>
            <a:pPr algn="ctr"/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</a:rPr>
              <a:t>Valorização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 de </a:t>
            </a:r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</a:rPr>
              <a:t>resíduos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</a:rPr>
              <a:t>plásticos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</a:rPr>
              <a:t>provenientes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 do </a:t>
            </a:r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</a:rPr>
              <a:t>uso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</a:rPr>
              <a:t>doméstico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 e da </a:t>
            </a:r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</a:rPr>
              <a:t>atividade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</a:rPr>
              <a:t>agrícola</a:t>
            </a:r>
            <a:endParaRPr lang="pt-PT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E7B14D4-8CEC-4A36-A761-F25AD9636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695700"/>
            <a:ext cx="9464043" cy="63093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630B8DD-F1BF-4FCD-82A6-B1E4CD793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122" y="4314639"/>
            <a:ext cx="7543800" cy="599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08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1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48E0EF21-3EBF-4473-9ABB-DC2C14BD302F}"/>
              </a:ext>
            </a:extLst>
          </p:cNvPr>
          <p:cNvSpPr/>
          <p:nvPr/>
        </p:nvSpPr>
        <p:spPr>
          <a:xfrm>
            <a:off x="0" y="9401866"/>
            <a:ext cx="18288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" name="Group 2"/>
          <p:cNvGrpSpPr/>
          <p:nvPr/>
        </p:nvGrpSpPr>
        <p:grpSpPr>
          <a:xfrm>
            <a:off x="9144000" y="2873564"/>
            <a:ext cx="6833624" cy="4354364"/>
            <a:chOff x="0" y="-347976"/>
            <a:chExt cx="9111499" cy="5805818"/>
          </a:xfrm>
        </p:grpSpPr>
        <p:sp>
          <p:nvSpPr>
            <p:cNvPr id="3" name="TextBox 3"/>
            <p:cNvSpPr txBox="1"/>
            <p:nvPr/>
          </p:nvSpPr>
          <p:spPr>
            <a:xfrm>
              <a:off x="0" y="-347976"/>
              <a:ext cx="9111499" cy="1287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39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FFFFFF"/>
                  </a:solidFill>
                  <a:latin typeface="Heebo Black"/>
                </a:rPr>
                <a:t>Isabel </a:t>
              </a:r>
              <a:r>
                <a:rPr lang="en-US" sz="5600" dirty="0" err="1">
                  <a:solidFill>
                    <a:srgbClr val="FFFFFF"/>
                  </a:solidFill>
                  <a:latin typeface="Heebo Black"/>
                </a:rPr>
                <a:t>Cansado</a:t>
              </a:r>
              <a:endParaRPr lang="en-US" sz="5600" dirty="0">
                <a:solidFill>
                  <a:srgbClr val="FFFFFF"/>
                </a:solidFill>
                <a:latin typeface="Heebo Black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44060"/>
              <a:ext cx="9111499" cy="3513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11"/>
                </a:lnSpc>
              </a:pPr>
              <a:r>
                <a:rPr lang="en-US" sz="2300" spc="23" dirty="0" err="1">
                  <a:solidFill>
                    <a:srgbClr val="FFFFFF"/>
                  </a:solidFill>
                  <a:latin typeface="Heebo Regular Bold"/>
                </a:rPr>
                <a:t>Departamento</a:t>
              </a:r>
              <a:r>
                <a:rPr lang="en-US" sz="2300" spc="23" dirty="0">
                  <a:solidFill>
                    <a:srgbClr val="FFFFFF"/>
                  </a:solidFill>
                  <a:latin typeface="Heebo Regular Bold"/>
                </a:rPr>
                <a:t> de </a:t>
              </a:r>
              <a:r>
                <a:rPr lang="en-US" sz="2300" spc="23" dirty="0" err="1">
                  <a:solidFill>
                    <a:srgbClr val="FFFFFF"/>
                  </a:solidFill>
                  <a:latin typeface="Heebo Regular Bold"/>
                </a:rPr>
                <a:t>Química</a:t>
              </a:r>
              <a:r>
                <a:rPr lang="en-US" sz="2300" spc="23" dirty="0">
                  <a:solidFill>
                    <a:srgbClr val="FFFFFF"/>
                  </a:solidFill>
                  <a:latin typeface="Heebo Regular Bold"/>
                </a:rPr>
                <a:t> ,</a:t>
              </a:r>
            </a:p>
            <a:p>
              <a:pPr>
                <a:lnSpc>
                  <a:spcPts val="3611"/>
                </a:lnSpc>
              </a:pPr>
              <a:r>
                <a:rPr lang="en-US" sz="2300" spc="23" dirty="0">
                  <a:solidFill>
                    <a:srgbClr val="FFFFFF"/>
                  </a:solidFill>
                  <a:latin typeface="Heebo Regular Bold"/>
                </a:rPr>
                <a:t>MED, </a:t>
              </a:r>
              <a:r>
                <a:rPr lang="en-US" sz="2300" spc="23" dirty="0" err="1">
                  <a:solidFill>
                    <a:srgbClr val="FFFFFF"/>
                  </a:solidFill>
                  <a:latin typeface="Heebo Regular Bold"/>
                </a:rPr>
                <a:t>LAQVRequimte</a:t>
              </a:r>
              <a:endParaRPr lang="en-US" sz="2300" spc="23" dirty="0">
                <a:solidFill>
                  <a:srgbClr val="FFFFFF"/>
                </a:solidFill>
                <a:latin typeface="Heebo Regular Bold"/>
              </a:endParaRPr>
            </a:p>
            <a:p>
              <a:pPr>
                <a:lnSpc>
                  <a:spcPts val="3611"/>
                </a:lnSpc>
              </a:pPr>
              <a:r>
                <a:rPr lang="en-US" sz="2300" spc="23" dirty="0" err="1">
                  <a:solidFill>
                    <a:srgbClr val="FFFFFF"/>
                  </a:solidFill>
                  <a:latin typeface="Heebo Regular Bold"/>
                </a:rPr>
                <a:t>Universidade</a:t>
              </a:r>
              <a:r>
                <a:rPr lang="en-US" sz="2300" spc="23" dirty="0">
                  <a:solidFill>
                    <a:srgbClr val="FFFFFF"/>
                  </a:solidFill>
                  <a:latin typeface="Heebo Regular Bold"/>
                </a:rPr>
                <a:t> de Évora</a:t>
              </a:r>
            </a:p>
            <a:p>
              <a:pPr>
                <a:lnSpc>
                  <a:spcPts val="3611"/>
                </a:lnSpc>
              </a:pPr>
              <a:r>
                <a:rPr lang="en-US" sz="2300" spc="23" dirty="0">
                  <a:solidFill>
                    <a:srgbClr val="FFFFFF"/>
                  </a:solidFill>
                  <a:latin typeface="Heebo Regular Bold"/>
                </a:rPr>
                <a:t>266 743 506</a:t>
              </a:r>
            </a:p>
            <a:p>
              <a:r>
                <a:rPr lang="pt-PT" sz="2300" spc="23" dirty="0">
                  <a:solidFill>
                    <a:srgbClr val="FFFFFF"/>
                  </a:solidFill>
                  <a:latin typeface="Heebo Regular Bold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https://www.uevora.pt/pessoas?id=27020</a:t>
              </a:r>
              <a:endParaRPr lang="en-US" sz="2300" spc="23" dirty="0">
                <a:solidFill>
                  <a:srgbClr val="FFFFFF"/>
                </a:solidFill>
                <a:latin typeface="Heebo Regular Bold"/>
              </a:endParaRPr>
            </a:p>
            <a:p>
              <a:pPr>
                <a:lnSpc>
                  <a:spcPts val="3611"/>
                </a:lnSpc>
              </a:pPr>
              <a:r>
                <a:rPr lang="en-US" sz="2300" spc="23" dirty="0">
                  <a:solidFill>
                    <a:srgbClr val="FFFFFF"/>
                  </a:solidFill>
                  <a:latin typeface="Heebo Regular Bold"/>
                </a:rPr>
                <a:t>ippc@uevora.pt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62213"/>
            <a:ext cx="7282134" cy="1293699"/>
            <a:chOff x="0" y="0"/>
            <a:chExt cx="2463339" cy="4376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63339" cy="437622"/>
            </a:xfrm>
            <a:custGeom>
              <a:avLst/>
              <a:gdLst/>
              <a:ahLst/>
              <a:cxnLst/>
              <a:rect l="l" t="t" r="r" b="b"/>
              <a:pathLst>
                <a:path w="2463339" h="437622">
                  <a:moveTo>
                    <a:pt x="0" y="0"/>
                  </a:moveTo>
                  <a:lnTo>
                    <a:pt x="2463339" y="0"/>
                  </a:lnTo>
                  <a:lnTo>
                    <a:pt x="2463339" y="437622"/>
                  </a:lnTo>
                  <a:lnTo>
                    <a:pt x="0" y="43762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3873" y="1028700"/>
            <a:ext cx="5945470" cy="11035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82000" y="2988120"/>
            <a:ext cx="174879" cy="411480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76735289-45B5-4CAE-AA9F-0CD07C946B8D}"/>
              </a:ext>
            </a:extLst>
          </p:cNvPr>
          <p:cNvGrpSpPr/>
          <p:nvPr/>
        </p:nvGrpSpPr>
        <p:grpSpPr>
          <a:xfrm>
            <a:off x="3036253" y="9540946"/>
            <a:ext cx="4473656" cy="606390"/>
            <a:chOff x="1873851" y="6073537"/>
            <a:chExt cx="5246525" cy="676176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E26CE4FC-1C7C-494E-9715-28E7260AB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2378" y="6087976"/>
              <a:ext cx="438730" cy="661737"/>
            </a:xfrm>
            <a:prstGeom prst="rect">
              <a:avLst/>
            </a:prstGeom>
          </p:spPr>
        </p:pic>
        <p:pic>
          <p:nvPicPr>
            <p:cNvPr id="12" name="Imagem 11" descr="Uma imagem com objeto&#10;&#10;Descrição gerada com confiança alta">
              <a:extLst>
                <a:ext uri="{FF2B5EF4-FFF2-40B4-BE49-F238E27FC236}">
                  <a16:creationId xmlns:a16="http://schemas.microsoft.com/office/drawing/2014/main" id="{F6519A8B-EFF8-420C-824A-716838304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3851" y="6087975"/>
              <a:ext cx="1393093" cy="633493"/>
            </a:xfrm>
            <a:prstGeom prst="rect">
              <a:avLst/>
            </a:prstGeom>
          </p:spPr>
        </p:pic>
        <p:pic>
          <p:nvPicPr>
            <p:cNvPr id="13" name="Imagem 12" descr="Uma imagem com ClipArt&#10;&#10;Descrição gerada com confiança alta">
              <a:extLst>
                <a:ext uri="{FF2B5EF4-FFF2-40B4-BE49-F238E27FC236}">
                  <a16:creationId xmlns:a16="http://schemas.microsoft.com/office/drawing/2014/main" id="{CB68E968-A7A9-4AFD-B0F6-9286698D1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3379" y="6073537"/>
              <a:ext cx="1438678" cy="594770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56115E48-1AC6-42A5-AB87-D009CE2A9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7931" y="6087973"/>
              <a:ext cx="1572445" cy="580332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57836AB-623A-46C7-A4FC-50D7AC3A7140}"/>
              </a:ext>
            </a:extLst>
          </p:cNvPr>
          <p:cNvGrpSpPr/>
          <p:nvPr/>
        </p:nvGrpSpPr>
        <p:grpSpPr>
          <a:xfrm>
            <a:off x="9557264" y="9401866"/>
            <a:ext cx="4498159" cy="1161580"/>
            <a:chOff x="2340605" y="5849521"/>
            <a:chExt cx="4149243" cy="1088137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DFC69025-B371-4D3D-BD88-D2951CCE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0605" y="5849521"/>
              <a:ext cx="1831951" cy="907414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D0203FD3-1B08-44B2-83E5-BE04902FAB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5" t="32124" b="28298"/>
            <a:stretch/>
          </p:blipFill>
          <p:spPr>
            <a:xfrm>
              <a:off x="4024829" y="5909906"/>
              <a:ext cx="2465019" cy="1027752"/>
            </a:xfrm>
            <a:prstGeom prst="rect">
              <a:avLst/>
            </a:prstGeom>
          </p:spPr>
        </p:pic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EA39B452-CCA4-437D-940F-6291DA5C33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07511" y="2988120"/>
            <a:ext cx="4087368" cy="411480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FFF2A9FA-A723-4F1F-A362-2F4A12105C58}"/>
              </a:ext>
            </a:extLst>
          </p:cNvPr>
          <p:cNvSpPr txBox="1"/>
          <p:nvPr/>
        </p:nvSpPr>
        <p:spPr>
          <a:xfrm>
            <a:off x="4186199" y="8227905"/>
            <a:ext cx="3171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600" dirty="0">
                <a:solidFill>
                  <a:srgbClr val="FFFFFF"/>
                </a:solidFill>
                <a:latin typeface="Heebo Black"/>
              </a:rPr>
              <a:t>Obrigado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AC79B2D7-994D-4054-A447-412AFCB97C73}"/>
              </a:ext>
            </a:extLst>
          </p:cNvPr>
          <p:cNvSpPr txBox="1">
            <a:spLocks/>
          </p:cNvSpPr>
          <p:nvPr/>
        </p:nvSpPr>
        <p:spPr>
          <a:xfrm>
            <a:off x="5434971" y="8464130"/>
            <a:ext cx="15011400" cy="16179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https://www.agroportal.pt/placarvoes/</a:t>
            </a:r>
            <a:r>
              <a:rPr lang="es-ES" sz="3600" b="1" dirty="0">
                <a:solidFill>
                  <a:schemeClr val="bg1"/>
                </a:solidFill>
              </a:rPr>
              <a:t> </a:t>
            </a:r>
            <a:br>
              <a:rPr lang="es-ES" sz="40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s-ES" sz="40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pt-PT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899685"/>
            <a:ext cx="3648787" cy="273659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20"/>
          <a:stretch/>
        </p:blipFill>
        <p:spPr>
          <a:xfrm>
            <a:off x="9677400" y="899685"/>
            <a:ext cx="2895600" cy="285941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33435" y="4108934"/>
            <a:ext cx="2983528" cy="2895600"/>
          </a:xfrm>
          <a:prstGeom prst="rect">
            <a:avLst/>
          </a:prstGeom>
        </p:spPr>
      </p:pic>
      <p:pic>
        <p:nvPicPr>
          <p:cNvPr id="1026" name="Picture 2" descr="Ver a imagem de origem">
            <a:extLst>
              <a:ext uri="{FF2B5EF4-FFF2-40B4-BE49-F238E27FC236}">
                <a16:creationId xmlns:a16="http://schemas.microsoft.com/office/drawing/2014/main" id="{061044D1-DC94-4A59-B7D7-E2FC29A4D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4064969"/>
            <a:ext cx="3648786" cy="298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A05207C-1AD4-46D5-B699-39E3CB1DD84F}"/>
              </a:ext>
            </a:extLst>
          </p:cNvPr>
          <p:cNvSpPr txBox="1"/>
          <p:nvPr/>
        </p:nvSpPr>
        <p:spPr>
          <a:xfrm>
            <a:off x="798597" y="782306"/>
            <a:ext cx="6475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b="1" dirty="0"/>
              <a:t>Utilização dos plásticos nas várias atividades diárias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3FF585E-BBC5-4128-AB7D-D7CD12AB1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163" y="4064968"/>
            <a:ext cx="6761297" cy="450753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2B1334E-1280-409E-9BF9-AE8AAA8DE24A}"/>
              </a:ext>
            </a:extLst>
          </p:cNvPr>
          <p:cNvSpPr txBox="1"/>
          <p:nvPr/>
        </p:nvSpPr>
        <p:spPr>
          <a:xfrm>
            <a:off x="17221200" y="9486900"/>
            <a:ext cx="301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3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22406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9" y="2457911"/>
            <a:ext cx="4659366" cy="311037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D01C386-BA8A-4433-BC3B-1C093FD25AF7}"/>
              </a:ext>
            </a:extLst>
          </p:cNvPr>
          <p:cNvSpPr txBox="1"/>
          <p:nvPr/>
        </p:nvSpPr>
        <p:spPr>
          <a:xfrm>
            <a:off x="4342535" y="898371"/>
            <a:ext cx="885457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950" b="1" dirty="0" err="1">
                <a:solidFill>
                  <a:srgbClr val="800000"/>
                </a:solidFill>
              </a:rPr>
              <a:t>Recolha</a:t>
            </a:r>
            <a:r>
              <a:rPr lang="en-GB" sz="4950" b="1" dirty="0">
                <a:solidFill>
                  <a:srgbClr val="800000"/>
                </a:solidFill>
              </a:rPr>
              <a:t> </a:t>
            </a:r>
            <a:r>
              <a:rPr lang="en-GB" sz="4950" b="1" dirty="0" err="1">
                <a:solidFill>
                  <a:srgbClr val="800000"/>
                </a:solidFill>
              </a:rPr>
              <a:t>seletiva</a:t>
            </a:r>
            <a:r>
              <a:rPr lang="en-GB" sz="4950" b="1" dirty="0">
                <a:solidFill>
                  <a:srgbClr val="800000"/>
                </a:solidFill>
              </a:rPr>
              <a:t> de </a:t>
            </a:r>
            <a:r>
              <a:rPr lang="en-GB" sz="4950" b="1" dirty="0" err="1">
                <a:solidFill>
                  <a:srgbClr val="800000"/>
                </a:solidFill>
              </a:rPr>
              <a:t>plásticos</a:t>
            </a:r>
            <a:r>
              <a:rPr lang="en-GB" sz="4950" b="1" dirty="0">
                <a:solidFill>
                  <a:srgbClr val="800000"/>
                </a:solidFill>
              </a:rPr>
              <a:t>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CA4F371-9057-4FCF-B6DF-0594EDC6EB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29054">
            <a:off x="3054977" y="3982736"/>
            <a:ext cx="1946697" cy="65163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C926C98-5DEB-4E35-95FE-98D5B43204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85527">
            <a:off x="3134738" y="2511409"/>
            <a:ext cx="2145557" cy="85047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9" y="5795579"/>
            <a:ext cx="4659366" cy="311050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074" y="2511066"/>
            <a:ext cx="3682448" cy="2082885"/>
          </a:xfrm>
          <a:prstGeom prst="rect">
            <a:avLst/>
          </a:prstGeom>
        </p:spPr>
      </p:pic>
      <p:sp>
        <p:nvSpPr>
          <p:cNvPr id="15" name="Seta para a direita 14"/>
          <p:cNvSpPr/>
          <p:nvPr/>
        </p:nvSpPr>
        <p:spPr>
          <a:xfrm>
            <a:off x="4645607" y="3760719"/>
            <a:ext cx="1307697" cy="1668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25"/>
          </a:p>
        </p:txBody>
      </p:sp>
      <p:sp>
        <p:nvSpPr>
          <p:cNvPr id="16" name="Seta para a direita 15"/>
          <p:cNvSpPr/>
          <p:nvPr/>
        </p:nvSpPr>
        <p:spPr>
          <a:xfrm>
            <a:off x="9635750" y="3615089"/>
            <a:ext cx="794138" cy="3124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25"/>
          </a:p>
        </p:txBody>
      </p:sp>
      <p:sp>
        <p:nvSpPr>
          <p:cNvPr id="23" name="Seta para a direita 22"/>
          <p:cNvSpPr/>
          <p:nvPr/>
        </p:nvSpPr>
        <p:spPr>
          <a:xfrm rot="5400000">
            <a:off x="12405073" y="5482810"/>
            <a:ext cx="1146533" cy="43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25"/>
          </a:p>
        </p:txBody>
      </p:sp>
      <p:sp>
        <p:nvSpPr>
          <p:cNvPr id="24" name="Seta para a direita 23"/>
          <p:cNvSpPr/>
          <p:nvPr/>
        </p:nvSpPr>
        <p:spPr>
          <a:xfrm rot="10800000">
            <a:off x="7802329" y="6874498"/>
            <a:ext cx="2604052" cy="5288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25"/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80" y="5935832"/>
            <a:ext cx="3164213" cy="282999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363280" y="8342044"/>
            <a:ext cx="5781839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800" b="1" dirty="0"/>
              <a:t>12-15% </a:t>
            </a:r>
            <a:r>
              <a:rPr lang="en-GB" sz="4800" b="1" dirty="0" err="1"/>
              <a:t>são</a:t>
            </a:r>
            <a:r>
              <a:rPr lang="en-GB" sz="4800" b="1" dirty="0"/>
              <a:t> </a:t>
            </a:r>
            <a:r>
              <a:rPr lang="en-GB" sz="4800" b="1" dirty="0" err="1"/>
              <a:t>reciclados</a:t>
            </a:r>
            <a:endParaRPr lang="en-GB" sz="4800" b="1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C632B06-0212-47E5-A2CE-E28532AAAE3B}"/>
              </a:ext>
            </a:extLst>
          </p:cNvPr>
          <p:cNvSpPr txBox="1"/>
          <p:nvPr/>
        </p:nvSpPr>
        <p:spPr>
          <a:xfrm>
            <a:off x="1253363" y="5159284"/>
            <a:ext cx="46593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200" dirty="0" err="1"/>
              <a:t>Plasticos</a:t>
            </a:r>
            <a:r>
              <a:rPr lang="pt-PT" sz="4200" dirty="0"/>
              <a:t> de embalagens </a:t>
            </a:r>
          </a:p>
        </p:txBody>
      </p:sp>
    </p:spTree>
    <p:extLst>
      <p:ext uri="{BB962C8B-B14F-4D97-AF65-F5344CB8AC3E}">
        <p14:creationId xmlns:p14="http://schemas.microsoft.com/office/powerpoint/2010/main" val="1791273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861" y="5796993"/>
            <a:ext cx="3039434" cy="304811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29" y="2294367"/>
            <a:ext cx="4019288" cy="26829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320" y="2323343"/>
            <a:ext cx="4053162" cy="27059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D01C386-BA8A-4433-BC3B-1C093FD25AF7}"/>
              </a:ext>
            </a:extLst>
          </p:cNvPr>
          <p:cNvSpPr txBox="1"/>
          <p:nvPr/>
        </p:nvSpPr>
        <p:spPr>
          <a:xfrm>
            <a:off x="3756630" y="701543"/>
            <a:ext cx="1069843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950" b="1" dirty="0">
                <a:solidFill>
                  <a:srgbClr val="800000"/>
                </a:solidFill>
              </a:rPr>
              <a:t>Resíduos sólidos urbanos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311" y="3863555"/>
            <a:ext cx="4523583" cy="301992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02" y="5794001"/>
            <a:ext cx="4428221" cy="295607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10016568" y="1594841"/>
            <a:ext cx="5892960" cy="5078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700" dirty="0" err="1"/>
              <a:t>Tratamento</a:t>
            </a:r>
            <a:r>
              <a:rPr lang="es-ES" sz="2700" dirty="0"/>
              <a:t> </a:t>
            </a:r>
            <a:r>
              <a:rPr lang="es-ES" sz="2700" dirty="0" err="1"/>
              <a:t>mecânico</a:t>
            </a:r>
            <a:r>
              <a:rPr lang="es-ES" sz="2700" dirty="0"/>
              <a:t> e biológico – TMB 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3608676" y="9035378"/>
            <a:ext cx="3039434" cy="5078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ES" sz="2700" dirty="0"/>
              <a:t>Composto </a:t>
            </a:r>
            <a:r>
              <a:rPr lang="es-ES" sz="2700" dirty="0" err="1"/>
              <a:t>orgânico</a:t>
            </a:r>
            <a:endParaRPr lang="es-ES" sz="27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581867" y="8242243"/>
            <a:ext cx="769763" cy="5078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700" dirty="0"/>
              <a:t>CDR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4625563" y="2939555"/>
            <a:ext cx="1256234" cy="5078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700" dirty="0"/>
              <a:t>Aterro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0" y="4758100"/>
            <a:ext cx="2954072" cy="2705930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10348598" y="8328117"/>
            <a:ext cx="15379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>
                <a:solidFill>
                  <a:schemeClr val="bg1"/>
                </a:solidFill>
              </a:rPr>
              <a:t>©TelmoRocha2018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5467565" y="4689585"/>
            <a:ext cx="15379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>
                <a:solidFill>
                  <a:schemeClr val="bg1"/>
                </a:solidFill>
              </a:rPr>
              <a:t>©TelmoRocha2018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7912737" y="4668182"/>
            <a:ext cx="15379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>
                <a:solidFill>
                  <a:schemeClr val="bg1"/>
                </a:solidFill>
              </a:rPr>
              <a:t>©TelmoRocha2018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4455062" y="6343541"/>
            <a:ext cx="15379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>
                <a:solidFill>
                  <a:schemeClr val="bg1"/>
                </a:solidFill>
              </a:rPr>
              <a:t>©TelmoRocha2018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760557" y="9016211"/>
            <a:ext cx="5303568" cy="7386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PT" sz="4200" dirty="0"/>
              <a:t>40% lixo indiferenciável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8EDCB28-FC9E-4661-BAEB-16BC93C64112}"/>
              </a:ext>
            </a:extLst>
          </p:cNvPr>
          <p:cNvSpPr txBox="1"/>
          <p:nvPr/>
        </p:nvSpPr>
        <p:spPr>
          <a:xfrm>
            <a:off x="3034320" y="1675619"/>
            <a:ext cx="2828018" cy="5078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700" dirty="0" err="1"/>
              <a:t>Lixo</a:t>
            </a:r>
            <a:r>
              <a:rPr lang="es-ES" sz="2700" dirty="0"/>
              <a:t> indiferenciado</a:t>
            </a:r>
          </a:p>
        </p:txBody>
      </p:sp>
      <p:sp>
        <p:nvSpPr>
          <p:cNvPr id="3" name="Seta: Curvada para Baixo 2">
            <a:extLst>
              <a:ext uri="{FF2B5EF4-FFF2-40B4-BE49-F238E27FC236}">
                <a16:creationId xmlns:a16="http://schemas.microsoft.com/office/drawing/2014/main" id="{C1896D49-8793-456F-88FB-786D058E71BA}"/>
              </a:ext>
            </a:extLst>
          </p:cNvPr>
          <p:cNvSpPr/>
          <p:nvPr/>
        </p:nvSpPr>
        <p:spPr>
          <a:xfrm rot="20064214">
            <a:off x="990600" y="3568298"/>
            <a:ext cx="1845917" cy="487439"/>
          </a:xfrm>
          <a:prstGeom prst="curved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825F026B-D926-497B-AB16-2D5F27EA74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6790">
            <a:off x="11926384" y="3082623"/>
            <a:ext cx="1652159" cy="76467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5652B7D2-45DA-4CA1-9EDD-75D6A5DE42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7367331" y="3528528"/>
            <a:ext cx="219475" cy="566977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17843986-CB49-4B57-8933-F1E67DA8C6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9432017" y="5230887"/>
            <a:ext cx="566977" cy="219475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A8C9F65-C596-453A-9B8A-63CE4E62AB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033111" flipV="1">
            <a:off x="11995210" y="6950053"/>
            <a:ext cx="1652159" cy="88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36EE073D-BE14-4953-B206-86AAB39481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164069">
            <a:off x="6952376" y="5408549"/>
            <a:ext cx="566977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22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B88D78BB-537D-4BA7-9BF9-763162A4829B}"/>
              </a:ext>
            </a:extLst>
          </p:cNvPr>
          <p:cNvSpPr txBox="1"/>
          <p:nvPr/>
        </p:nvSpPr>
        <p:spPr>
          <a:xfrm>
            <a:off x="103027" y="958336"/>
            <a:ext cx="6475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b="1" dirty="0"/>
              <a:t>Utilização dos plásticos nas várias atividades agrícolas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B1F061B-2D9D-4D8B-9B3D-4198198AD6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802" y="1112026"/>
            <a:ext cx="4224038" cy="2819921"/>
          </a:xfrm>
          <a:prstGeom prst="rect">
            <a:avLst/>
          </a:prstGeom>
        </p:spPr>
      </p:pic>
      <p:pic>
        <p:nvPicPr>
          <p:cNvPr id="8" name="Imagem 7" descr="Uma imagem com terra, exterior, céu, relva&#10;&#10;Descrição gerada com confiança muito alta">
            <a:extLst>
              <a:ext uri="{FF2B5EF4-FFF2-40B4-BE49-F238E27FC236}">
                <a16:creationId xmlns:a16="http://schemas.microsoft.com/office/drawing/2014/main" id="{625F65D0-38A9-42ED-AB3D-6FEA6CE9E3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62839"/>
            <a:ext cx="2971800" cy="3485904"/>
          </a:xfrm>
          <a:prstGeom prst="rect">
            <a:avLst/>
          </a:prstGeom>
        </p:spPr>
      </p:pic>
      <p:pic>
        <p:nvPicPr>
          <p:cNvPr id="9" name="Imagem 8" descr="Uma imagem com terra, exterior, rocha, sentado&#10;&#10;Descrição gerada com confiança muito alta">
            <a:extLst>
              <a:ext uri="{FF2B5EF4-FFF2-40B4-BE49-F238E27FC236}">
                <a16:creationId xmlns:a16="http://schemas.microsoft.com/office/drawing/2014/main" id="{4C0D6DFB-B5EA-43ED-AD02-3157464AE9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476" y="1095587"/>
            <a:ext cx="2438217" cy="2829662"/>
          </a:xfrm>
          <a:prstGeom prst="rect">
            <a:avLst/>
          </a:prstGeom>
        </p:spPr>
      </p:pic>
      <p:pic>
        <p:nvPicPr>
          <p:cNvPr id="11" name="Imagem 10" descr="Uma imagem com relva, exterior, terra, árvore&#10;&#10;Descrição gerada com confiança muito alta">
            <a:extLst>
              <a:ext uri="{FF2B5EF4-FFF2-40B4-BE49-F238E27FC236}">
                <a16:creationId xmlns:a16="http://schemas.microsoft.com/office/drawing/2014/main" id="{0426597B-B44C-4435-8936-9B7B2FFE7E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526" y="1098795"/>
            <a:ext cx="2171442" cy="2826453"/>
          </a:xfrm>
          <a:prstGeom prst="rect">
            <a:avLst/>
          </a:prstGeom>
        </p:spPr>
      </p:pic>
      <p:pic>
        <p:nvPicPr>
          <p:cNvPr id="22" name="Picture 6" descr="Produção de amêndoa no Alqueva multiplica-se por 10 desde 2015 - Diário do  Alentejo">
            <a:extLst>
              <a:ext uri="{FF2B5EF4-FFF2-40B4-BE49-F238E27FC236}">
                <a16:creationId xmlns:a16="http://schemas.microsoft.com/office/drawing/2014/main" id="{A4619DEE-F0A2-4041-B152-71D13C7B2431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8" t="36737" r="19412" b="18082"/>
          <a:stretch/>
        </p:blipFill>
        <p:spPr bwMode="auto">
          <a:xfrm>
            <a:off x="11426773" y="4610100"/>
            <a:ext cx="4224038" cy="2938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CE600C7-0309-4A9C-98DF-C1B8AE8B5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403" y="4461741"/>
            <a:ext cx="6712195" cy="49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76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B88D78BB-537D-4BA7-9BF9-763162A4829B}"/>
              </a:ext>
            </a:extLst>
          </p:cNvPr>
          <p:cNvSpPr txBox="1"/>
          <p:nvPr/>
        </p:nvSpPr>
        <p:spPr>
          <a:xfrm>
            <a:off x="226374" y="662212"/>
            <a:ext cx="5967516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4200" b="1" dirty="0"/>
              <a:t>Resíduos plásticos do uso agrícola</a:t>
            </a:r>
          </a:p>
        </p:txBody>
      </p:sp>
      <p:pic>
        <p:nvPicPr>
          <p:cNvPr id="6" name="Imagem 5" descr="Uma imagem com relva, céu, exterior, terra&#10;&#10;Descrição gerada automaticamente">
            <a:extLst>
              <a:ext uri="{FF2B5EF4-FFF2-40B4-BE49-F238E27FC236}">
                <a16:creationId xmlns:a16="http://schemas.microsoft.com/office/drawing/2014/main" id="{D0E6918F-6D0A-43D8-A4A0-E6E5156E08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085" y="2039870"/>
            <a:ext cx="9768715" cy="654017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72B9CA0-0431-4DA8-9260-A5F477C28A83}"/>
              </a:ext>
            </a:extLst>
          </p:cNvPr>
          <p:cNvSpPr/>
          <p:nvPr/>
        </p:nvSpPr>
        <p:spPr>
          <a:xfrm>
            <a:off x="2133600" y="4809156"/>
            <a:ext cx="5283087" cy="547653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025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230032B-9C36-4EB1-8528-E1C233C54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7040830"/>
            <a:ext cx="4611887" cy="307843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7E5C711-8BEF-4C2D-8F9A-966D7247B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500">
            <a:off x="12683443" y="6773195"/>
            <a:ext cx="3761773" cy="3290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963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exterior, céu, rocha, terra&#10;&#10;Descrição gerada automaticamente">
            <a:extLst>
              <a:ext uri="{FF2B5EF4-FFF2-40B4-BE49-F238E27FC236}">
                <a16:creationId xmlns:a16="http://schemas.microsoft.com/office/drawing/2014/main" id="{7F632795-B961-4B4B-A960-E69598D14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243469" y="1104900"/>
            <a:ext cx="8066004" cy="591855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6F7CF8E-DCA6-454F-A77A-F46ABB4B7135}"/>
              </a:ext>
            </a:extLst>
          </p:cNvPr>
          <p:cNvSpPr txBox="1"/>
          <p:nvPr/>
        </p:nvSpPr>
        <p:spPr>
          <a:xfrm>
            <a:off x="6019800" y="180282"/>
            <a:ext cx="6706516" cy="73866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sz="4200" dirty="0" err="1"/>
              <a:t>Plásticos</a:t>
            </a:r>
            <a:r>
              <a:rPr lang="en-GB" sz="4200" dirty="0"/>
              <a:t> da </a:t>
            </a:r>
            <a:r>
              <a:rPr lang="en-GB" sz="4200" dirty="0" err="1"/>
              <a:t>atividade</a:t>
            </a:r>
            <a:r>
              <a:rPr lang="en-GB" sz="4200" dirty="0"/>
              <a:t> </a:t>
            </a:r>
            <a:r>
              <a:rPr lang="en-GB" sz="4200" dirty="0" err="1"/>
              <a:t>agrícola</a:t>
            </a:r>
            <a:endParaRPr lang="en-GB" sz="4200" dirty="0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D7A1234D-B260-4957-B402-581446FCB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39947" y="1610269"/>
            <a:ext cx="7090953" cy="5318215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E39E955-B114-499E-A4B0-CFE6117190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4929" y="4297052"/>
            <a:ext cx="6944418" cy="52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2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mbas no Alqueva ajudam a criar oportunidades | KSB">
            <a:extLst>
              <a:ext uri="{FF2B5EF4-FFF2-40B4-BE49-F238E27FC236}">
                <a16:creationId xmlns:a16="http://schemas.microsoft.com/office/drawing/2014/main" id="{D4683812-0EDB-4365-9F49-BF85B3FE6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978" y="1876583"/>
            <a:ext cx="12300044" cy="79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63D46804-EBE4-4F3D-8AE5-5F006AC684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7600" y="723900"/>
            <a:ext cx="10703046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t-PT" sz="4800" b="1" dirty="0"/>
              <a:t>Área de irrigação do Alqueva – 120.000ha</a:t>
            </a:r>
          </a:p>
        </p:txBody>
      </p:sp>
    </p:spTree>
    <p:extLst>
      <p:ext uri="{BB962C8B-B14F-4D97-AF65-F5344CB8AC3E}">
        <p14:creationId xmlns:p14="http://schemas.microsoft.com/office/powerpoint/2010/main" val="2140766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534</Words>
  <Application>Microsoft Office PowerPoint</Application>
  <PresentationFormat>Personalizados</PresentationFormat>
  <Paragraphs>157</Paragraphs>
  <Slides>20</Slides>
  <Notes>3</Notes>
  <HiddenSlides>1</HiddenSlides>
  <MMClips>0</MMClips>
  <ScaleCrop>false</ScaleCrop>
  <HeadingPairs>
    <vt:vector size="6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30" baseType="lpstr">
      <vt:lpstr>Aileron Regular</vt:lpstr>
      <vt:lpstr>Arial Black</vt:lpstr>
      <vt:lpstr>Trajan Pro 3</vt:lpstr>
      <vt:lpstr>Calibri</vt:lpstr>
      <vt:lpstr>Arial</vt:lpstr>
      <vt:lpstr>Wingdings</vt:lpstr>
      <vt:lpstr>Heebo Regular Bold</vt:lpstr>
      <vt:lpstr>Heebo Black</vt:lpstr>
      <vt:lpstr>Palatino Linotype</vt:lpstr>
      <vt:lpstr>Office Theme</vt:lpstr>
      <vt:lpstr>Apresentação do PowerPoint</vt:lpstr>
      <vt:lpstr>Valorização de resíduos plásticos provenientes do uso doméstico e da atividade agrícola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Área de irrigação do Alqueva – 120.000ha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Manual de identidade corporativo</dc:title>
  <dc:creator>Ester</dc:creator>
  <cp:lastModifiedBy>Isabel Pestana Paixão Cansado</cp:lastModifiedBy>
  <cp:revision>66</cp:revision>
  <dcterms:created xsi:type="dcterms:W3CDTF">2006-08-16T00:00:00Z</dcterms:created>
  <dcterms:modified xsi:type="dcterms:W3CDTF">2021-11-08T12:01:22Z</dcterms:modified>
  <dc:identifier>DAEhenWST_U</dc:identifier>
</cp:coreProperties>
</file>