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metadata" ContentType="application/binary"/>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62" r:id="rId4"/>
    <p:sldId id="263" r:id="rId5"/>
    <p:sldId id="264" r:id="rId6"/>
    <p:sldId id="265" r:id="rId7"/>
    <p:sldId id="267" r:id="rId8"/>
    <p:sldId id="268" r:id="rId9"/>
    <p:sldId id="269" r:id="rId10"/>
    <p:sldId id="260" r:id="rId11"/>
    <p:sldId id="270" r:id="rId12"/>
    <p:sldId id="272" r:id="rId13"/>
    <p:sldId id="273" r:id="rId14"/>
    <p:sldId id="274" r:id="rId15"/>
    <p:sldId id="261" r:id="rId16"/>
    <p:sldId id="275" r:id="rId17"/>
    <p:sldId id="259" r:id="rId18"/>
  </p:sldIdLst>
  <p:sldSz cx="12192000" cy="6858000"/>
  <p:notesSz cx="6858000" cy="9144000"/>
  <p:embeddedFontLst>
    <p:embeddedFont>
      <p:font typeface="Arial Narrow" pitchFamily="34" charset="0"/>
      <p:regular r:id="rId20"/>
      <p:bold r:id="rId21"/>
      <p:italic r:id="rId22"/>
      <p:boldItalic r:id="rId23"/>
    </p:embeddedFont>
    <p:embeddedFont>
      <p:font typeface="Calibri" pitchFamily="34" charset="0"/>
      <p:regular r:id="rId24"/>
      <p:bold r:id="rId25"/>
      <p:italic r:id="rId26"/>
      <p:boldItalic r:id="rId27"/>
    </p:embeddedFont>
    <p:embeddedFont>
      <p:font typeface="Montserrat" charset="0"/>
      <p:regular r:id="rId28"/>
      <p:bold r:id="rId29"/>
    </p:embeddedFont>
    <p:embeddedFont>
      <p:font typeface="Raleway Thin" charset="0"/>
      <p:regular r:id="rId30"/>
      <p:bold r:id="rId31"/>
      <p:italic r:id="rId32"/>
      <p:boldItalic r:id="rId33"/>
    </p:embeddedFont>
    <p:embeddedFont>
      <p:font typeface="Raleway"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tgPf2Cf2f/V+sHqvXa11BBMx35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211" autoAdjust="0"/>
  </p:normalViewPr>
  <p:slideViewPr>
    <p:cSldViewPr snapToGrid="0">
      <p:cViewPr varScale="1">
        <p:scale>
          <a:sx n="68" d="100"/>
          <a:sy n="68" d="100"/>
        </p:scale>
        <p:origin x="-900"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9AC22-01DD-4A88-922A-7E68CB2B5E12}" type="doc">
      <dgm:prSet loTypeId="urn:microsoft.com/office/officeart/2005/8/layout/arrow5" loCatId="process" qsTypeId="urn:microsoft.com/office/officeart/2005/8/quickstyle/simple1" qsCatId="simple" csTypeId="urn:microsoft.com/office/officeart/2005/8/colors/accent6_2" csCatId="accent6" phldr="1"/>
      <dgm:spPr/>
      <dgm:t>
        <a:bodyPr/>
        <a:lstStyle/>
        <a:p>
          <a:endParaRPr lang="es-ES"/>
        </a:p>
      </dgm:t>
    </dgm:pt>
    <dgm:pt modelId="{8084ED94-8D29-40DE-A657-3839DCDCEDD8}">
      <dgm:prSet phldrT="[Texto]"/>
      <dgm:spPr>
        <a:solidFill>
          <a:srgbClr val="009644"/>
        </a:solidFill>
        <a:ln>
          <a:solidFill>
            <a:srgbClr val="009644"/>
          </a:solidFill>
        </a:ln>
      </dgm:spPr>
      <dgm:t>
        <a:bodyPr/>
        <a:lstStyle/>
        <a:p>
          <a:r>
            <a:rPr lang="es-ES" b="1" dirty="0" smtClean="0"/>
            <a:t>Ofertas de venta</a:t>
          </a:r>
        </a:p>
        <a:p>
          <a:r>
            <a:rPr lang="es-ES" dirty="0" smtClean="0"/>
            <a:t>generadoras</a:t>
          </a:r>
          <a:endParaRPr lang="es-ES" dirty="0"/>
        </a:p>
      </dgm:t>
    </dgm:pt>
    <dgm:pt modelId="{7B70EDC3-DF62-4C9A-8896-B361E15C60E5}" type="parTrans" cxnId="{905C170F-B071-4856-B2F1-0E36A56F8382}">
      <dgm:prSet/>
      <dgm:spPr/>
      <dgm:t>
        <a:bodyPr/>
        <a:lstStyle/>
        <a:p>
          <a:endParaRPr lang="es-ES"/>
        </a:p>
      </dgm:t>
    </dgm:pt>
    <dgm:pt modelId="{A9F68BCB-6246-4BA6-9953-000146143C78}" type="sibTrans" cxnId="{905C170F-B071-4856-B2F1-0E36A56F8382}">
      <dgm:prSet/>
      <dgm:spPr/>
      <dgm:t>
        <a:bodyPr/>
        <a:lstStyle/>
        <a:p>
          <a:endParaRPr lang="es-ES"/>
        </a:p>
      </dgm:t>
    </dgm:pt>
    <dgm:pt modelId="{64AE7DB0-F225-48A4-B331-10DB3674FF78}">
      <dgm:prSet phldrT="[Texto]"/>
      <dgm:spPr>
        <a:solidFill>
          <a:srgbClr val="009644"/>
        </a:solidFill>
        <a:ln>
          <a:solidFill>
            <a:srgbClr val="009644"/>
          </a:solidFill>
        </a:ln>
      </dgm:spPr>
      <dgm:t>
        <a:bodyPr/>
        <a:lstStyle/>
        <a:p>
          <a:r>
            <a:rPr lang="es-ES" b="1" dirty="0" smtClean="0"/>
            <a:t>Ofertas de compra</a:t>
          </a:r>
        </a:p>
        <a:p>
          <a:r>
            <a:rPr lang="es-ES" dirty="0" smtClean="0"/>
            <a:t>comercializadoras</a:t>
          </a:r>
          <a:endParaRPr lang="es-ES" dirty="0"/>
        </a:p>
      </dgm:t>
    </dgm:pt>
    <dgm:pt modelId="{8D69A922-0FF1-43A9-89DD-D771BA3FF7B5}" type="parTrans" cxnId="{728A2B52-A89F-4F0B-8A21-7BC3002A7157}">
      <dgm:prSet/>
      <dgm:spPr/>
      <dgm:t>
        <a:bodyPr/>
        <a:lstStyle/>
        <a:p>
          <a:endParaRPr lang="es-ES"/>
        </a:p>
      </dgm:t>
    </dgm:pt>
    <dgm:pt modelId="{FECBFE2C-5C93-440D-AADD-5C72FC106ED0}" type="sibTrans" cxnId="{728A2B52-A89F-4F0B-8A21-7BC3002A7157}">
      <dgm:prSet/>
      <dgm:spPr/>
      <dgm:t>
        <a:bodyPr/>
        <a:lstStyle/>
        <a:p>
          <a:endParaRPr lang="es-ES"/>
        </a:p>
      </dgm:t>
    </dgm:pt>
    <dgm:pt modelId="{46DC476B-7FF0-43D4-AAB1-8C6A7653EC89}" type="pres">
      <dgm:prSet presAssocID="{9779AC22-01DD-4A88-922A-7E68CB2B5E12}" presName="diagram" presStyleCnt="0">
        <dgm:presLayoutVars>
          <dgm:dir/>
          <dgm:resizeHandles val="exact"/>
        </dgm:presLayoutVars>
      </dgm:prSet>
      <dgm:spPr/>
      <dgm:t>
        <a:bodyPr/>
        <a:lstStyle/>
        <a:p>
          <a:endParaRPr lang="es-ES"/>
        </a:p>
      </dgm:t>
    </dgm:pt>
    <dgm:pt modelId="{055BC856-5A4D-4CF5-A6F1-1A6864F447E1}" type="pres">
      <dgm:prSet presAssocID="{8084ED94-8D29-40DE-A657-3839DCDCEDD8}" presName="arrow" presStyleLbl="node1" presStyleIdx="0" presStyleCnt="2" custScaleX="75231" custScaleY="77691" custRadScaleRad="141009" custRadScaleInc="202">
        <dgm:presLayoutVars>
          <dgm:bulletEnabled val="1"/>
        </dgm:presLayoutVars>
      </dgm:prSet>
      <dgm:spPr/>
      <dgm:t>
        <a:bodyPr/>
        <a:lstStyle/>
        <a:p>
          <a:endParaRPr lang="es-ES"/>
        </a:p>
      </dgm:t>
    </dgm:pt>
    <dgm:pt modelId="{35D841D0-1DBC-44A2-A12B-0AFB045ECB1A}" type="pres">
      <dgm:prSet presAssocID="{64AE7DB0-F225-48A4-B331-10DB3674FF78}" presName="arrow" presStyleLbl="node1" presStyleIdx="1" presStyleCnt="2" custScaleX="73350" custScaleY="84997" custRadScaleRad="134072" custRadScaleInc="638">
        <dgm:presLayoutVars>
          <dgm:bulletEnabled val="1"/>
        </dgm:presLayoutVars>
      </dgm:prSet>
      <dgm:spPr/>
      <dgm:t>
        <a:bodyPr/>
        <a:lstStyle/>
        <a:p>
          <a:endParaRPr lang="es-ES"/>
        </a:p>
      </dgm:t>
    </dgm:pt>
  </dgm:ptLst>
  <dgm:cxnLst>
    <dgm:cxn modelId="{728A2B52-A89F-4F0B-8A21-7BC3002A7157}" srcId="{9779AC22-01DD-4A88-922A-7E68CB2B5E12}" destId="{64AE7DB0-F225-48A4-B331-10DB3674FF78}" srcOrd="1" destOrd="0" parTransId="{8D69A922-0FF1-43A9-89DD-D771BA3FF7B5}" sibTransId="{FECBFE2C-5C93-440D-AADD-5C72FC106ED0}"/>
    <dgm:cxn modelId="{905C170F-B071-4856-B2F1-0E36A56F8382}" srcId="{9779AC22-01DD-4A88-922A-7E68CB2B5E12}" destId="{8084ED94-8D29-40DE-A657-3839DCDCEDD8}" srcOrd="0" destOrd="0" parTransId="{7B70EDC3-DF62-4C9A-8896-B361E15C60E5}" sibTransId="{A9F68BCB-6246-4BA6-9953-000146143C78}"/>
    <dgm:cxn modelId="{7A543249-F35F-4197-BF2A-36019D3A6039}" type="presOf" srcId="{64AE7DB0-F225-48A4-B331-10DB3674FF78}" destId="{35D841D0-1DBC-44A2-A12B-0AFB045ECB1A}" srcOrd="0" destOrd="0" presId="urn:microsoft.com/office/officeart/2005/8/layout/arrow5"/>
    <dgm:cxn modelId="{EFE1B6D3-5DBC-4C15-A437-A63A1366C1E8}" type="presOf" srcId="{8084ED94-8D29-40DE-A657-3839DCDCEDD8}" destId="{055BC856-5A4D-4CF5-A6F1-1A6864F447E1}" srcOrd="0" destOrd="0" presId="urn:microsoft.com/office/officeart/2005/8/layout/arrow5"/>
    <dgm:cxn modelId="{FA020718-089D-409B-9919-54A6F14DF749}" type="presOf" srcId="{9779AC22-01DD-4A88-922A-7E68CB2B5E12}" destId="{46DC476B-7FF0-43D4-AAB1-8C6A7653EC89}" srcOrd="0" destOrd="0" presId="urn:microsoft.com/office/officeart/2005/8/layout/arrow5"/>
    <dgm:cxn modelId="{F8D97843-1B54-4675-A4B0-9081D5403189}" type="presParOf" srcId="{46DC476B-7FF0-43D4-AAB1-8C6A7653EC89}" destId="{055BC856-5A4D-4CF5-A6F1-1A6864F447E1}" srcOrd="0" destOrd="0" presId="urn:microsoft.com/office/officeart/2005/8/layout/arrow5"/>
    <dgm:cxn modelId="{87AF42C7-0D41-48B3-A3BE-9739BEBF31B6}" type="presParOf" srcId="{46DC476B-7FF0-43D4-AAB1-8C6A7653EC89}" destId="{35D841D0-1DBC-44A2-A12B-0AFB045ECB1A}" srcOrd="1" destOrd="0" presId="urn:microsoft.com/office/officeart/2005/8/layout/arrow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F7933-E20F-488A-A240-A99D10541062}"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es-ES"/>
        </a:p>
      </dgm:t>
    </dgm:pt>
    <dgm:pt modelId="{A6645C7D-5E7D-41CF-95BD-63C6C81B8154}">
      <dgm:prSet phldrT="[Texto]"/>
      <dgm:spPr>
        <a:xfrm>
          <a:off x="0" y="277052"/>
          <a:ext cx="9144000" cy="585000"/>
        </a:xfrm>
        <a:prstGeom prst="roundRect">
          <a:avLst/>
        </a:prstGeom>
        <a:scene3d>
          <a:camera prst="orthographicFront"/>
          <a:lightRig rig="flat" dir="t"/>
        </a:scene3d>
        <a:sp3d prstMaterial="plastic">
          <a:bevelT w="120900" h="88900"/>
          <a:bevelB w="88900" h="31750" prst="angle"/>
        </a:sp3d>
      </dgm:spPr>
      <dgm:t>
        <a:bodyPr/>
        <a:lstStyle/>
        <a:p>
          <a:r>
            <a:rPr lang="es-ES" b="1" smtClean="0">
              <a:latin typeface="Arial"/>
              <a:ea typeface="+mn-ea"/>
              <a:cs typeface="+mn-cs"/>
            </a:rPr>
            <a:t>CORTO PLAZO: Comercialización “asistida”</a:t>
          </a:r>
          <a:endParaRPr lang="es-ES" dirty="0">
            <a:latin typeface="Arial"/>
            <a:ea typeface="+mn-ea"/>
            <a:cs typeface="+mn-cs"/>
          </a:endParaRPr>
        </a:p>
      </dgm:t>
    </dgm:pt>
    <dgm:pt modelId="{56C13708-DBD5-415A-B5B6-79174C7CEB4A}" type="parTrans" cxnId="{A1788CBB-7A2A-4AE6-B1D3-6707C14ACD1A}">
      <dgm:prSet/>
      <dgm:spPr/>
      <dgm:t>
        <a:bodyPr/>
        <a:lstStyle/>
        <a:p>
          <a:endParaRPr lang="es-ES"/>
        </a:p>
      </dgm:t>
    </dgm:pt>
    <dgm:pt modelId="{F8D2565C-4C60-48F1-8DEA-AECA33C59CD2}" type="sibTrans" cxnId="{A1788CBB-7A2A-4AE6-B1D3-6707C14ACD1A}">
      <dgm:prSet/>
      <dgm:spPr/>
      <dgm:t>
        <a:bodyPr/>
        <a:lstStyle/>
        <a:p>
          <a:endParaRPr lang="es-ES"/>
        </a:p>
      </dgm:t>
    </dgm:pt>
    <dgm:pt modelId="{8B2E6BE9-D0E7-4D5B-B187-5CED14085DF9}">
      <dgm:prSet phldrT="[Texto]"/>
      <dgm:spPr>
        <a:xfrm>
          <a:off x="0" y="862052"/>
          <a:ext cx="9144000" cy="595125"/>
        </a:xfrm>
        <a:prstGeom prst="rect">
          <a:avLst/>
        </a:prstGeom>
      </dgm:spPr>
      <dgm:t>
        <a:bodyPr/>
        <a:lstStyle/>
        <a:p>
          <a:r>
            <a:rPr lang="es-ES" smtClean="0">
              <a:latin typeface="Arial"/>
              <a:ea typeface="+mn-ea"/>
              <a:cs typeface="+mn-cs"/>
            </a:rPr>
            <a:t>Adquirir energía con Goiener </a:t>
          </a:r>
          <a:r>
            <a:rPr lang="es-ES" b="1" smtClean="0">
              <a:latin typeface="Arial"/>
              <a:ea typeface="+mn-ea"/>
              <a:cs typeface="+mn-cs"/>
            </a:rPr>
            <a:t>hasta alcanzar masa crítica </a:t>
          </a:r>
          <a:r>
            <a:rPr lang="es-ES" smtClean="0">
              <a:latin typeface="Arial"/>
              <a:ea typeface="+mn-ea"/>
              <a:cs typeface="+mn-cs"/>
            </a:rPr>
            <a:t>(gestión de contratos Goiener.</a:t>
          </a:r>
          <a:endParaRPr lang="es-ES" u="sng" dirty="0">
            <a:latin typeface="Arial"/>
            <a:ea typeface="+mn-ea"/>
            <a:cs typeface="+mn-cs"/>
          </a:endParaRPr>
        </a:p>
      </dgm:t>
    </dgm:pt>
    <dgm:pt modelId="{CCACA147-BA23-4B2C-AADC-2DD4B0BB092E}" type="parTrans" cxnId="{FE019F21-DF23-4EA6-BA59-E706A8702C4C}">
      <dgm:prSet/>
      <dgm:spPr/>
      <dgm:t>
        <a:bodyPr/>
        <a:lstStyle/>
        <a:p>
          <a:endParaRPr lang="es-ES"/>
        </a:p>
      </dgm:t>
    </dgm:pt>
    <dgm:pt modelId="{D86B4432-AABF-4DF2-A24F-D5EAD9939D05}" type="sibTrans" cxnId="{FE019F21-DF23-4EA6-BA59-E706A8702C4C}">
      <dgm:prSet/>
      <dgm:spPr/>
      <dgm:t>
        <a:bodyPr/>
        <a:lstStyle/>
        <a:p>
          <a:endParaRPr lang="es-ES"/>
        </a:p>
      </dgm:t>
    </dgm:pt>
    <dgm:pt modelId="{BCD7ECF2-26D2-4F03-A410-5D4C3AB470F9}">
      <dgm:prSet phldrT="[Texto]"/>
      <dgm:spPr>
        <a:xfrm>
          <a:off x="0" y="1386512"/>
          <a:ext cx="9144000" cy="585000"/>
        </a:xfrm>
        <a:prstGeom prst="roundRect">
          <a:avLst/>
        </a:prstGeom>
        <a:scene3d>
          <a:camera prst="orthographicFront"/>
          <a:lightRig rig="flat" dir="t"/>
        </a:scene3d>
        <a:sp3d prstMaterial="plastic">
          <a:bevelT w="120900" h="88900"/>
          <a:bevelB w="88900" h="31750" prst="angle"/>
        </a:sp3d>
      </dgm:spPr>
      <dgm:t>
        <a:bodyPr/>
        <a:lstStyle/>
        <a:p>
          <a:r>
            <a:rPr lang="es-ES" b="1" dirty="0" smtClean="0">
              <a:latin typeface="Arial"/>
              <a:ea typeface="+mn-ea"/>
              <a:cs typeface="+mn-cs"/>
            </a:rPr>
            <a:t>MEDIO PLAZO: Comercialización propia</a:t>
          </a:r>
        </a:p>
      </dgm:t>
    </dgm:pt>
    <dgm:pt modelId="{3ACD5D68-C92F-454A-9A5D-96D8F1C04432}" type="parTrans" cxnId="{2A95CD39-5DD7-443B-B7AB-DB7C83F8499D}">
      <dgm:prSet/>
      <dgm:spPr/>
      <dgm:t>
        <a:bodyPr/>
        <a:lstStyle/>
        <a:p>
          <a:endParaRPr lang="es-ES"/>
        </a:p>
      </dgm:t>
    </dgm:pt>
    <dgm:pt modelId="{A545DBCD-DD24-4832-BEE2-58E13F5E7115}" type="sibTrans" cxnId="{2A95CD39-5DD7-443B-B7AB-DB7C83F8499D}">
      <dgm:prSet/>
      <dgm:spPr/>
      <dgm:t>
        <a:bodyPr/>
        <a:lstStyle/>
        <a:p>
          <a:endParaRPr lang="es-ES"/>
        </a:p>
      </dgm:t>
    </dgm:pt>
    <dgm:pt modelId="{33F719E7-FCF8-4DAB-9745-A4A1D1E60CA4}">
      <dgm:prSet phldrT="[Texto]"/>
      <dgm:spPr>
        <a:xfrm>
          <a:off x="0" y="2042177"/>
          <a:ext cx="9144000" cy="595125"/>
        </a:xfrm>
        <a:prstGeom prst="rect">
          <a:avLst/>
        </a:prstGeom>
      </dgm:spPr>
      <dgm:t>
        <a:bodyPr/>
        <a:lstStyle/>
        <a:p>
          <a:r>
            <a:rPr lang="es-ES" b="1" smtClean="0">
              <a:latin typeface="Arial"/>
              <a:ea typeface="+mn-ea"/>
              <a:cs typeface="+mn-cs"/>
            </a:rPr>
            <a:t>Constituirnos en cooperativa comercializadora </a:t>
          </a:r>
          <a:r>
            <a:rPr lang="es-ES" smtClean="0">
              <a:latin typeface="Arial"/>
              <a:ea typeface="+mn-ea"/>
              <a:cs typeface="+mn-cs"/>
            </a:rPr>
            <a:t>independiente  (gestión de contratos directa por En Verde).</a:t>
          </a:r>
          <a:endParaRPr lang="es-ES" dirty="0">
            <a:latin typeface="Arial"/>
            <a:ea typeface="+mn-ea"/>
            <a:cs typeface="+mn-cs"/>
          </a:endParaRPr>
        </a:p>
      </dgm:t>
    </dgm:pt>
    <dgm:pt modelId="{2CA7BA0C-2494-4511-8DD0-09DFC707BEE0}" type="parTrans" cxnId="{086B19FD-4371-4340-9A4A-BB8A71A93099}">
      <dgm:prSet/>
      <dgm:spPr/>
      <dgm:t>
        <a:bodyPr/>
        <a:lstStyle/>
        <a:p>
          <a:endParaRPr lang="es-ES"/>
        </a:p>
      </dgm:t>
    </dgm:pt>
    <dgm:pt modelId="{F4E58767-7952-4A58-98DF-B273E6280665}" type="sibTrans" cxnId="{086B19FD-4371-4340-9A4A-BB8A71A93099}">
      <dgm:prSet/>
      <dgm:spPr/>
      <dgm:t>
        <a:bodyPr/>
        <a:lstStyle/>
        <a:p>
          <a:endParaRPr lang="es-ES"/>
        </a:p>
      </dgm:t>
    </dgm:pt>
    <dgm:pt modelId="{D7D97791-5FDC-4D57-8444-2D5BE4617CB7}">
      <dgm:prSet phldrT="[Texto]"/>
      <dgm:spPr>
        <a:xfrm>
          <a:off x="0" y="2637302"/>
          <a:ext cx="9144000" cy="585000"/>
        </a:xfrm>
        <a:prstGeom prst="roundRect">
          <a:avLst/>
        </a:prstGeom>
        <a:scene3d>
          <a:camera prst="orthographicFront"/>
          <a:lightRig rig="flat" dir="t"/>
        </a:scene3d>
        <a:sp3d prstMaterial="plastic">
          <a:bevelT w="120900" h="88900"/>
          <a:bevelB w="88900" h="31750" prst="angle"/>
        </a:sp3d>
      </dgm:spPr>
      <dgm:t>
        <a:bodyPr/>
        <a:lstStyle/>
        <a:p>
          <a:r>
            <a:rPr lang="es-ES" b="1" smtClean="0">
              <a:latin typeface="Arial"/>
              <a:ea typeface="+mn-ea"/>
              <a:cs typeface="+mn-cs"/>
            </a:rPr>
            <a:t>LARGO PLAZO: Generación y “consumo de proximidad”</a:t>
          </a:r>
          <a:endParaRPr lang="es-ES" dirty="0">
            <a:latin typeface="Arial"/>
            <a:ea typeface="+mn-ea"/>
            <a:cs typeface="+mn-cs"/>
          </a:endParaRPr>
        </a:p>
      </dgm:t>
    </dgm:pt>
    <dgm:pt modelId="{711633F9-BAB9-43AF-8DA6-D4D306472D12}" type="parTrans" cxnId="{FFC94E3C-4705-4930-8D59-8F75856C8E18}">
      <dgm:prSet/>
      <dgm:spPr/>
      <dgm:t>
        <a:bodyPr/>
        <a:lstStyle/>
        <a:p>
          <a:endParaRPr lang="es-ES"/>
        </a:p>
      </dgm:t>
    </dgm:pt>
    <dgm:pt modelId="{B73E2134-3B39-40E3-92DF-7A47B7448D23}" type="sibTrans" cxnId="{FFC94E3C-4705-4930-8D59-8F75856C8E18}">
      <dgm:prSet/>
      <dgm:spPr/>
      <dgm:t>
        <a:bodyPr/>
        <a:lstStyle/>
        <a:p>
          <a:endParaRPr lang="es-ES"/>
        </a:p>
      </dgm:t>
    </dgm:pt>
    <dgm:pt modelId="{8317DB85-3924-4919-BF30-7B2FBEB5F7E1}">
      <dgm:prSet phldrT="[Texto]"/>
      <dgm:spPr>
        <a:xfrm>
          <a:off x="0" y="3222302"/>
          <a:ext cx="9144000" cy="595125"/>
        </a:xfrm>
        <a:prstGeom prst="rect">
          <a:avLst/>
        </a:prstGeom>
      </dgm:spPr>
      <dgm:t>
        <a:bodyPr/>
        <a:lstStyle/>
        <a:p>
          <a:r>
            <a:rPr lang="es-ES" smtClean="0">
              <a:latin typeface="Arial"/>
              <a:ea typeface="+mn-ea"/>
              <a:cs typeface="+mn-cs"/>
            </a:rPr>
            <a:t>Fomento del </a:t>
          </a:r>
          <a:r>
            <a:rPr lang="es-ES" b="1" smtClean="0">
              <a:latin typeface="Arial"/>
              <a:ea typeface="+mn-ea"/>
              <a:cs typeface="+mn-cs"/>
            </a:rPr>
            <a:t>autoconsumo</a:t>
          </a:r>
          <a:r>
            <a:rPr lang="es-ES" smtClean="0">
              <a:latin typeface="Arial"/>
              <a:ea typeface="+mn-ea"/>
              <a:cs typeface="+mn-cs"/>
            </a:rPr>
            <a:t>, de la </a:t>
          </a:r>
          <a:r>
            <a:rPr lang="es-ES" b="1" smtClean="0">
              <a:latin typeface="Arial"/>
              <a:ea typeface="+mn-ea"/>
              <a:cs typeface="+mn-cs"/>
            </a:rPr>
            <a:t>producción</a:t>
          </a:r>
          <a:r>
            <a:rPr lang="es-ES" smtClean="0">
              <a:latin typeface="Arial"/>
              <a:ea typeface="+mn-ea"/>
              <a:cs typeface="+mn-cs"/>
            </a:rPr>
            <a:t> cooperativizada, de la venta a terceros y del  consumo de energía de terceros </a:t>
          </a:r>
          <a:r>
            <a:rPr lang="es-ES" b="1" smtClean="0">
              <a:latin typeface="Arial"/>
              <a:ea typeface="+mn-ea"/>
              <a:cs typeface="+mn-cs"/>
            </a:rPr>
            <a:t>(PPAs)</a:t>
          </a:r>
          <a:endParaRPr lang="es-ES" b="1" dirty="0">
            <a:latin typeface="Arial"/>
            <a:ea typeface="+mn-ea"/>
            <a:cs typeface="+mn-cs"/>
          </a:endParaRPr>
        </a:p>
      </dgm:t>
    </dgm:pt>
    <dgm:pt modelId="{D76273F9-BCA5-4CF4-9A2C-94C10FFF7AFC}" type="parTrans" cxnId="{B8C71345-896A-4F17-93D4-0B870BB509B7}">
      <dgm:prSet/>
      <dgm:spPr/>
      <dgm:t>
        <a:bodyPr/>
        <a:lstStyle/>
        <a:p>
          <a:endParaRPr lang="es-ES"/>
        </a:p>
      </dgm:t>
    </dgm:pt>
    <dgm:pt modelId="{A5E1C165-CDB8-4071-9241-AD142DEE4348}" type="sibTrans" cxnId="{B8C71345-896A-4F17-93D4-0B870BB509B7}">
      <dgm:prSet/>
      <dgm:spPr/>
      <dgm:t>
        <a:bodyPr/>
        <a:lstStyle/>
        <a:p>
          <a:endParaRPr lang="es-ES"/>
        </a:p>
      </dgm:t>
    </dgm:pt>
    <dgm:pt modelId="{A57A754F-68CB-4356-B7EA-4A7C73BF5372}" type="pres">
      <dgm:prSet presAssocID="{3AFF7933-E20F-488A-A240-A99D10541062}" presName="linear" presStyleCnt="0">
        <dgm:presLayoutVars>
          <dgm:animLvl val="lvl"/>
          <dgm:resizeHandles val="exact"/>
        </dgm:presLayoutVars>
      </dgm:prSet>
      <dgm:spPr/>
      <dgm:t>
        <a:bodyPr/>
        <a:lstStyle/>
        <a:p>
          <a:endParaRPr lang="es-ES"/>
        </a:p>
      </dgm:t>
    </dgm:pt>
    <dgm:pt modelId="{C41C50D7-E7AE-4085-96E1-F15F4BFD8F6E}" type="pres">
      <dgm:prSet presAssocID="{A6645C7D-5E7D-41CF-95BD-63C6C81B8154}" presName="parentText" presStyleLbl="node1" presStyleIdx="0" presStyleCnt="3">
        <dgm:presLayoutVars>
          <dgm:chMax val="0"/>
          <dgm:bulletEnabled val="1"/>
        </dgm:presLayoutVars>
      </dgm:prSet>
      <dgm:spPr/>
      <dgm:t>
        <a:bodyPr/>
        <a:lstStyle/>
        <a:p>
          <a:endParaRPr lang="es-ES"/>
        </a:p>
      </dgm:t>
    </dgm:pt>
    <dgm:pt modelId="{BDEA4F4B-F828-4FE6-AACD-DF0FAD76373F}" type="pres">
      <dgm:prSet presAssocID="{A6645C7D-5E7D-41CF-95BD-63C6C81B8154}" presName="childText" presStyleLbl="revTx" presStyleIdx="0" presStyleCnt="3">
        <dgm:presLayoutVars>
          <dgm:bulletEnabled val="1"/>
        </dgm:presLayoutVars>
      </dgm:prSet>
      <dgm:spPr/>
      <dgm:t>
        <a:bodyPr/>
        <a:lstStyle/>
        <a:p>
          <a:endParaRPr lang="es-ES"/>
        </a:p>
      </dgm:t>
    </dgm:pt>
    <dgm:pt modelId="{DB9FDEA9-65EF-4F97-9398-37460AB5F77B}" type="pres">
      <dgm:prSet presAssocID="{BCD7ECF2-26D2-4F03-A410-5D4C3AB470F9}" presName="parentText" presStyleLbl="node1" presStyleIdx="1" presStyleCnt="3" custLinFactNeighborX="-750" custLinFactNeighborY="-11874">
        <dgm:presLayoutVars>
          <dgm:chMax val="0"/>
          <dgm:bulletEnabled val="1"/>
        </dgm:presLayoutVars>
      </dgm:prSet>
      <dgm:spPr/>
      <dgm:t>
        <a:bodyPr/>
        <a:lstStyle/>
        <a:p>
          <a:endParaRPr lang="es-ES"/>
        </a:p>
      </dgm:t>
    </dgm:pt>
    <dgm:pt modelId="{174E8511-3750-45FD-8F07-82CA0A696A6F}" type="pres">
      <dgm:prSet presAssocID="{BCD7ECF2-26D2-4F03-A410-5D4C3AB470F9}" presName="childText" presStyleLbl="revTx" presStyleIdx="1" presStyleCnt="3">
        <dgm:presLayoutVars>
          <dgm:bulletEnabled val="1"/>
        </dgm:presLayoutVars>
      </dgm:prSet>
      <dgm:spPr/>
      <dgm:t>
        <a:bodyPr/>
        <a:lstStyle/>
        <a:p>
          <a:endParaRPr lang="es-ES"/>
        </a:p>
      </dgm:t>
    </dgm:pt>
    <dgm:pt modelId="{CCD04EE3-431B-4B70-9FD2-7DEAC4873E07}" type="pres">
      <dgm:prSet presAssocID="{D7D97791-5FDC-4D57-8444-2D5BE4617CB7}" presName="parentText" presStyleLbl="node1" presStyleIdx="2" presStyleCnt="3">
        <dgm:presLayoutVars>
          <dgm:chMax val="0"/>
          <dgm:bulletEnabled val="1"/>
        </dgm:presLayoutVars>
      </dgm:prSet>
      <dgm:spPr/>
      <dgm:t>
        <a:bodyPr/>
        <a:lstStyle/>
        <a:p>
          <a:endParaRPr lang="es-ES"/>
        </a:p>
      </dgm:t>
    </dgm:pt>
    <dgm:pt modelId="{799D14CC-FA7D-4D06-B966-5E96120B4F16}" type="pres">
      <dgm:prSet presAssocID="{D7D97791-5FDC-4D57-8444-2D5BE4617CB7}" presName="childText" presStyleLbl="revTx" presStyleIdx="2" presStyleCnt="3">
        <dgm:presLayoutVars>
          <dgm:bulletEnabled val="1"/>
        </dgm:presLayoutVars>
      </dgm:prSet>
      <dgm:spPr/>
      <dgm:t>
        <a:bodyPr/>
        <a:lstStyle/>
        <a:p>
          <a:endParaRPr lang="es-ES"/>
        </a:p>
      </dgm:t>
    </dgm:pt>
  </dgm:ptLst>
  <dgm:cxnLst>
    <dgm:cxn modelId="{A556F00C-4767-45B5-8737-CD0B1848AEB5}" type="presOf" srcId="{BCD7ECF2-26D2-4F03-A410-5D4C3AB470F9}" destId="{DB9FDEA9-65EF-4F97-9398-37460AB5F77B}" srcOrd="0" destOrd="0" presId="urn:microsoft.com/office/officeart/2005/8/layout/vList2"/>
    <dgm:cxn modelId="{759909E1-5784-4736-BBD4-EDD3F3111995}" type="presOf" srcId="{8317DB85-3924-4919-BF30-7B2FBEB5F7E1}" destId="{799D14CC-FA7D-4D06-B966-5E96120B4F16}" srcOrd="0" destOrd="0" presId="urn:microsoft.com/office/officeart/2005/8/layout/vList2"/>
    <dgm:cxn modelId="{64F435F2-B9B3-4691-8C14-C2B891606C87}" type="presOf" srcId="{A6645C7D-5E7D-41CF-95BD-63C6C81B8154}" destId="{C41C50D7-E7AE-4085-96E1-F15F4BFD8F6E}" srcOrd="0" destOrd="0" presId="urn:microsoft.com/office/officeart/2005/8/layout/vList2"/>
    <dgm:cxn modelId="{A1788CBB-7A2A-4AE6-B1D3-6707C14ACD1A}" srcId="{3AFF7933-E20F-488A-A240-A99D10541062}" destId="{A6645C7D-5E7D-41CF-95BD-63C6C81B8154}" srcOrd="0" destOrd="0" parTransId="{56C13708-DBD5-415A-B5B6-79174C7CEB4A}" sibTransId="{F8D2565C-4C60-48F1-8DEA-AECA33C59CD2}"/>
    <dgm:cxn modelId="{B8C71345-896A-4F17-93D4-0B870BB509B7}" srcId="{D7D97791-5FDC-4D57-8444-2D5BE4617CB7}" destId="{8317DB85-3924-4919-BF30-7B2FBEB5F7E1}" srcOrd="0" destOrd="0" parTransId="{D76273F9-BCA5-4CF4-9A2C-94C10FFF7AFC}" sibTransId="{A5E1C165-CDB8-4071-9241-AD142DEE4348}"/>
    <dgm:cxn modelId="{086B19FD-4371-4340-9A4A-BB8A71A93099}" srcId="{BCD7ECF2-26D2-4F03-A410-5D4C3AB470F9}" destId="{33F719E7-FCF8-4DAB-9745-A4A1D1E60CA4}" srcOrd="0" destOrd="0" parTransId="{2CA7BA0C-2494-4511-8DD0-09DFC707BEE0}" sibTransId="{F4E58767-7952-4A58-98DF-B273E6280665}"/>
    <dgm:cxn modelId="{FE019F21-DF23-4EA6-BA59-E706A8702C4C}" srcId="{A6645C7D-5E7D-41CF-95BD-63C6C81B8154}" destId="{8B2E6BE9-D0E7-4D5B-B187-5CED14085DF9}" srcOrd="0" destOrd="0" parTransId="{CCACA147-BA23-4B2C-AADC-2DD4B0BB092E}" sibTransId="{D86B4432-AABF-4DF2-A24F-D5EAD9939D05}"/>
    <dgm:cxn modelId="{A4404C79-A432-4173-9F9C-3C3957B5A667}" type="presOf" srcId="{33F719E7-FCF8-4DAB-9745-A4A1D1E60CA4}" destId="{174E8511-3750-45FD-8F07-82CA0A696A6F}" srcOrd="0" destOrd="0" presId="urn:microsoft.com/office/officeart/2005/8/layout/vList2"/>
    <dgm:cxn modelId="{61607C5F-392E-46F3-80D2-4D417916057D}" type="presOf" srcId="{D7D97791-5FDC-4D57-8444-2D5BE4617CB7}" destId="{CCD04EE3-431B-4B70-9FD2-7DEAC4873E07}" srcOrd="0" destOrd="0" presId="urn:microsoft.com/office/officeart/2005/8/layout/vList2"/>
    <dgm:cxn modelId="{FFC94E3C-4705-4930-8D59-8F75856C8E18}" srcId="{3AFF7933-E20F-488A-A240-A99D10541062}" destId="{D7D97791-5FDC-4D57-8444-2D5BE4617CB7}" srcOrd="2" destOrd="0" parTransId="{711633F9-BAB9-43AF-8DA6-D4D306472D12}" sibTransId="{B73E2134-3B39-40E3-92DF-7A47B7448D23}"/>
    <dgm:cxn modelId="{930DE3C4-A736-470B-8D80-7A1F88DE2849}" type="presOf" srcId="{8B2E6BE9-D0E7-4D5B-B187-5CED14085DF9}" destId="{BDEA4F4B-F828-4FE6-AACD-DF0FAD76373F}" srcOrd="0" destOrd="0" presId="urn:microsoft.com/office/officeart/2005/8/layout/vList2"/>
    <dgm:cxn modelId="{2A95CD39-5DD7-443B-B7AB-DB7C83F8499D}" srcId="{3AFF7933-E20F-488A-A240-A99D10541062}" destId="{BCD7ECF2-26D2-4F03-A410-5D4C3AB470F9}" srcOrd="1" destOrd="0" parTransId="{3ACD5D68-C92F-454A-9A5D-96D8F1C04432}" sibTransId="{A545DBCD-DD24-4832-BEE2-58E13F5E7115}"/>
    <dgm:cxn modelId="{08F440C9-279D-4377-97A2-156234232B74}" type="presOf" srcId="{3AFF7933-E20F-488A-A240-A99D10541062}" destId="{A57A754F-68CB-4356-B7EA-4A7C73BF5372}" srcOrd="0" destOrd="0" presId="urn:microsoft.com/office/officeart/2005/8/layout/vList2"/>
    <dgm:cxn modelId="{7AC42C49-F2DF-40C5-B15F-5897E099ECA4}" type="presParOf" srcId="{A57A754F-68CB-4356-B7EA-4A7C73BF5372}" destId="{C41C50D7-E7AE-4085-96E1-F15F4BFD8F6E}" srcOrd="0" destOrd="0" presId="urn:microsoft.com/office/officeart/2005/8/layout/vList2"/>
    <dgm:cxn modelId="{344D089E-C0CA-49C7-8BF8-A17A49DC0E77}" type="presParOf" srcId="{A57A754F-68CB-4356-B7EA-4A7C73BF5372}" destId="{BDEA4F4B-F828-4FE6-AACD-DF0FAD76373F}" srcOrd="1" destOrd="0" presId="urn:microsoft.com/office/officeart/2005/8/layout/vList2"/>
    <dgm:cxn modelId="{CBF4F4AB-91A5-418D-9B39-8570FE1AAF88}" type="presParOf" srcId="{A57A754F-68CB-4356-B7EA-4A7C73BF5372}" destId="{DB9FDEA9-65EF-4F97-9398-37460AB5F77B}" srcOrd="2" destOrd="0" presId="urn:microsoft.com/office/officeart/2005/8/layout/vList2"/>
    <dgm:cxn modelId="{6894E904-249A-4F0A-BE40-C484479A2879}" type="presParOf" srcId="{A57A754F-68CB-4356-B7EA-4A7C73BF5372}" destId="{174E8511-3750-45FD-8F07-82CA0A696A6F}" srcOrd="3" destOrd="0" presId="urn:microsoft.com/office/officeart/2005/8/layout/vList2"/>
    <dgm:cxn modelId="{56575EB5-F9E7-4649-AD3F-84ECFC02BC90}" type="presParOf" srcId="{A57A754F-68CB-4356-B7EA-4A7C73BF5372}" destId="{CCD04EE3-431B-4B70-9FD2-7DEAC4873E07}" srcOrd="4" destOrd="0" presId="urn:microsoft.com/office/officeart/2005/8/layout/vList2"/>
    <dgm:cxn modelId="{CBA25588-68DA-441D-8495-30F4BB01AC54}" type="presParOf" srcId="{A57A754F-68CB-4356-B7EA-4A7C73BF5372}" destId="{799D14CC-FA7D-4D06-B966-5E96120B4F16}" srcOrd="5" destOrd="0" presId="urn:microsoft.com/office/officeart/2005/8/layout/vList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633F2-A201-4D5C-A256-47AE28664C4F}" type="doc">
      <dgm:prSet loTypeId="urn:microsoft.com/office/officeart/2005/8/layout/hList1" loCatId="list" qsTypeId="urn:microsoft.com/office/officeart/2005/8/quickstyle/simple2" qsCatId="simple" csTypeId="urn:microsoft.com/office/officeart/2005/8/colors/accent6_2" csCatId="accent6" phldr="1"/>
      <dgm:spPr/>
      <dgm:t>
        <a:bodyPr/>
        <a:lstStyle/>
        <a:p>
          <a:endParaRPr lang="es-ES"/>
        </a:p>
      </dgm:t>
    </dgm:pt>
    <dgm:pt modelId="{7A1C4879-EE65-4AA5-929E-06BA4BEE352C}">
      <dgm:prSet phldrT="[Texto]"/>
      <dgm:spPr/>
      <dgm:t>
        <a:bodyPr/>
        <a:lstStyle/>
        <a:p>
          <a:r>
            <a:rPr lang="es-ES" dirty="0" smtClean="0"/>
            <a:t>CONDICIONES DEL AUTOCONSUMO COMPARTIDO</a:t>
          </a:r>
          <a:endParaRPr lang="es-ES" dirty="0"/>
        </a:p>
      </dgm:t>
    </dgm:pt>
    <dgm:pt modelId="{14C737DD-D24C-4587-BA59-FCCBD649C8DE}" type="parTrans" cxnId="{FB4ECFE6-6D2F-4C5D-BD6E-A108F05DC61D}">
      <dgm:prSet/>
      <dgm:spPr/>
      <dgm:t>
        <a:bodyPr/>
        <a:lstStyle/>
        <a:p>
          <a:endParaRPr lang="es-ES"/>
        </a:p>
      </dgm:t>
    </dgm:pt>
    <dgm:pt modelId="{40EAAAF2-0CCA-4FA4-A8B5-AF997A17401A}" type="sibTrans" cxnId="{FB4ECFE6-6D2F-4C5D-BD6E-A108F05DC61D}">
      <dgm:prSet/>
      <dgm:spPr/>
      <dgm:t>
        <a:bodyPr/>
        <a:lstStyle/>
        <a:p>
          <a:endParaRPr lang="es-ES"/>
        </a:p>
      </dgm:t>
    </dgm:pt>
    <dgm:pt modelId="{7C0E5470-6B1B-4DF5-BA1D-5E8ECE9AD7C5}">
      <dgm:prSet phldrT="[Texto]" custT="1"/>
      <dgm:spPr/>
      <dgm:t>
        <a:bodyPr/>
        <a:lstStyle/>
        <a:p>
          <a:r>
            <a:rPr lang="es-ES" sz="2000" dirty="0" smtClean="0"/>
            <a:t>Mismo transformador </a:t>
          </a:r>
          <a:endParaRPr lang="es-ES" sz="2000" dirty="0"/>
        </a:p>
      </dgm:t>
    </dgm:pt>
    <dgm:pt modelId="{2553AB3E-CCBA-4D06-9DE6-19E3A9E23C5C}" type="parTrans" cxnId="{29A3F883-673A-4669-A64E-38BE73F62CA1}">
      <dgm:prSet/>
      <dgm:spPr/>
      <dgm:t>
        <a:bodyPr/>
        <a:lstStyle/>
        <a:p>
          <a:endParaRPr lang="es-ES"/>
        </a:p>
      </dgm:t>
    </dgm:pt>
    <dgm:pt modelId="{FC40B167-2829-4FBB-8E78-D797B14693F6}" type="sibTrans" cxnId="{29A3F883-673A-4669-A64E-38BE73F62CA1}">
      <dgm:prSet/>
      <dgm:spPr/>
      <dgm:t>
        <a:bodyPr/>
        <a:lstStyle/>
        <a:p>
          <a:endParaRPr lang="es-ES"/>
        </a:p>
      </dgm:t>
    </dgm:pt>
    <dgm:pt modelId="{CFFE865A-F864-457F-842E-86BC91629FAA}">
      <dgm:prSet phldrT="[Texto]" custT="1"/>
      <dgm:spPr/>
      <dgm:t>
        <a:bodyPr/>
        <a:lstStyle/>
        <a:p>
          <a:r>
            <a:rPr lang="es-ES" sz="2000" dirty="0" smtClean="0"/>
            <a:t>500 m  distancia</a:t>
          </a:r>
          <a:endParaRPr lang="es-ES" sz="2000" dirty="0"/>
        </a:p>
      </dgm:t>
    </dgm:pt>
    <dgm:pt modelId="{CA0FF903-0816-4C0F-9471-71E95EE91220}" type="parTrans" cxnId="{C024F671-BB26-468E-A96C-9CB2DD136F6A}">
      <dgm:prSet/>
      <dgm:spPr/>
      <dgm:t>
        <a:bodyPr/>
        <a:lstStyle/>
        <a:p>
          <a:endParaRPr lang="es-ES"/>
        </a:p>
      </dgm:t>
    </dgm:pt>
    <dgm:pt modelId="{A257C0C2-7668-4197-9F40-2E533CA539C7}" type="sibTrans" cxnId="{C024F671-BB26-468E-A96C-9CB2DD136F6A}">
      <dgm:prSet/>
      <dgm:spPr/>
      <dgm:t>
        <a:bodyPr/>
        <a:lstStyle/>
        <a:p>
          <a:endParaRPr lang="es-ES"/>
        </a:p>
      </dgm:t>
    </dgm:pt>
    <dgm:pt modelId="{29145459-C266-449D-B3AF-928FEF60861C}">
      <dgm:prSet phldrT="[Texto]"/>
      <dgm:spPr/>
      <dgm:t>
        <a:bodyPr/>
        <a:lstStyle/>
        <a:p>
          <a:r>
            <a:rPr lang="es-ES" dirty="0" smtClean="0"/>
            <a:t>COMUNIDADES  DE VECINOS</a:t>
          </a:r>
          <a:endParaRPr lang="es-ES" dirty="0"/>
        </a:p>
      </dgm:t>
    </dgm:pt>
    <dgm:pt modelId="{C80293FA-6293-4384-B823-712ED2F3383E}" type="parTrans" cxnId="{FDF20B04-52B9-4F00-AC83-14DE7BD11388}">
      <dgm:prSet/>
      <dgm:spPr/>
      <dgm:t>
        <a:bodyPr/>
        <a:lstStyle/>
        <a:p>
          <a:endParaRPr lang="es-ES"/>
        </a:p>
      </dgm:t>
    </dgm:pt>
    <dgm:pt modelId="{6601F954-F8B7-4A21-8867-FE9F18EB494F}" type="sibTrans" cxnId="{FDF20B04-52B9-4F00-AC83-14DE7BD11388}">
      <dgm:prSet/>
      <dgm:spPr/>
      <dgm:t>
        <a:bodyPr/>
        <a:lstStyle/>
        <a:p>
          <a:endParaRPr lang="es-ES"/>
        </a:p>
      </dgm:t>
    </dgm:pt>
    <dgm:pt modelId="{1A570398-BFA6-458B-A489-12934EB69DF5}">
      <dgm:prSet phldrT="[Texto]" custT="1"/>
      <dgm:spPr/>
      <dgm:t>
        <a:bodyPr/>
        <a:lstStyle/>
        <a:p>
          <a:r>
            <a:rPr lang="es-ES" sz="2000" b="0" dirty="0" smtClean="0"/>
            <a:t>Ley Propiedad Horizontal.</a:t>
          </a:r>
          <a:endParaRPr lang="es-ES" sz="2000" b="0" dirty="0"/>
        </a:p>
      </dgm:t>
    </dgm:pt>
    <dgm:pt modelId="{BCEF5000-EFD3-4F74-BB0B-9C820E00BE07}" type="parTrans" cxnId="{F7C8F6D9-D78C-43E3-8C6C-07BA846983AE}">
      <dgm:prSet/>
      <dgm:spPr/>
      <dgm:t>
        <a:bodyPr/>
        <a:lstStyle/>
        <a:p>
          <a:endParaRPr lang="es-ES"/>
        </a:p>
      </dgm:t>
    </dgm:pt>
    <dgm:pt modelId="{4EA0595A-8DA9-47ED-8AB2-E098FC834157}" type="sibTrans" cxnId="{F7C8F6D9-D78C-43E3-8C6C-07BA846983AE}">
      <dgm:prSet/>
      <dgm:spPr/>
      <dgm:t>
        <a:bodyPr/>
        <a:lstStyle/>
        <a:p>
          <a:endParaRPr lang="es-ES"/>
        </a:p>
      </dgm:t>
    </dgm:pt>
    <dgm:pt modelId="{C9FCBE1B-C223-4C9F-9E53-6E09914D129C}">
      <dgm:prSet phldrT="[Texto]" custT="1"/>
      <dgm:spPr/>
      <dgm:t>
        <a:bodyPr/>
        <a:lstStyle/>
        <a:p>
          <a:r>
            <a:rPr lang="es-ES" sz="2000" b="0" dirty="0" smtClean="0"/>
            <a:t>petición de cualquier propietario.</a:t>
          </a:r>
          <a:endParaRPr lang="es-ES" sz="2000" b="0" dirty="0"/>
        </a:p>
      </dgm:t>
    </dgm:pt>
    <dgm:pt modelId="{52161AC2-B535-4D76-B150-08940D8F9A9F}" type="parTrans" cxnId="{105DC2C5-2648-4813-85B6-DEBBDF44CA85}">
      <dgm:prSet/>
      <dgm:spPr/>
      <dgm:t>
        <a:bodyPr/>
        <a:lstStyle/>
        <a:p>
          <a:endParaRPr lang="es-ES"/>
        </a:p>
      </dgm:t>
    </dgm:pt>
    <dgm:pt modelId="{48786CB6-E8FD-493A-AD36-F697037984B7}" type="sibTrans" cxnId="{105DC2C5-2648-4813-85B6-DEBBDF44CA85}">
      <dgm:prSet/>
      <dgm:spPr/>
      <dgm:t>
        <a:bodyPr/>
        <a:lstStyle/>
        <a:p>
          <a:endParaRPr lang="es-ES"/>
        </a:p>
      </dgm:t>
    </dgm:pt>
    <dgm:pt modelId="{71FB5754-3674-44AD-AE67-E08AF9AB75CB}">
      <dgm:prSet phldrT="[Texto]"/>
      <dgm:spPr/>
      <dgm:t>
        <a:bodyPr/>
        <a:lstStyle/>
        <a:p>
          <a:r>
            <a:rPr lang="es-ES" dirty="0" smtClean="0"/>
            <a:t>IMPULSO DESDE ENVERDE</a:t>
          </a:r>
          <a:endParaRPr lang="es-ES" dirty="0"/>
        </a:p>
      </dgm:t>
    </dgm:pt>
    <dgm:pt modelId="{FBE69F07-4C5F-4BE7-8274-D584FB5799F8}" type="parTrans" cxnId="{C8D9F40C-D286-417B-B356-F4199326A3E1}">
      <dgm:prSet/>
      <dgm:spPr/>
      <dgm:t>
        <a:bodyPr/>
        <a:lstStyle/>
        <a:p>
          <a:endParaRPr lang="es-ES"/>
        </a:p>
      </dgm:t>
    </dgm:pt>
    <dgm:pt modelId="{06194B63-DF26-4836-A772-F91BC14DA133}" type="sibTrans" cxnId="{C8D9F40C-D286-417B-B356-F4199326A3E1}">
      <dgm:prSet/>
      <dgm:spPr/>
      <dgm:t>
        <a:bodyPr/>
        <a:lstStyle/>
        <a:p>
          <a:endParaRPr lang="es-ES"/>
        </a:p>
      </dgm:t>
    </dgm:pt>
    <dgm:pt modelId="{C9BAE693-8E98-4656-BC45-B71BD07B8DEE}">
      <dgm:prSet phldrT="[Texto]" custT="1"/>
      <dgm:spPr/>
      <dgm:t>
        <a:bodyPr/>
        <a:lstStyle/>
        <a:p>
          <a:r>
            <a:rPr lang="es-ES" sz="2000" dirty="0" smtClean="0"/>
            <a:t>Guía y apoyo.</a:t>
          </a:r>
          <a:endParaRPr lang="es-ES" sz="2000" dirty="0"/>
        </a:p>
      </dgm:t>
    </dgm:pt>
    <dgm:pt modelId="{68809C73-D6A2-4C59-94C8-F0DEA835E7AE}" type="parTrans" cxnId="{AFE0FF76-6B03-4A01-976E-AE8EE6E7970B}">
      <dgm:prSet/>
      <dgm:spPr/>
      <dgm:t>
        <a:bodyPr/>
        <a:lstStyle/>
        <a:p>
          <a:endParaRPr lang="es-ES"/>
        </a:p>
      </dgm:t>
    </dgm:pt>
    <dgm:pt modelId="{491F066C-0411-4A98-8148-75DAE4583D96}" type="sibTrans" cxnId="{AFE0FF76-6B03-4A01-976E-AE8EE6E7970B}">
      <dgm:prSet/>
      <dgm:spPr/>
      <dgm:t>
        <a:bodyPr/>
        <a:lstStyle/>
        <a:p>
          <a:endParaRPr lang="es-ES"/>
        </a:p>
      </dgm:t>
    </dgm:pt>
    <dgm:pt modelId="{1BA4F488-F9DF-4D10-B0A5-AE337AB695DE}">
      <dgm:prSet phldrT="[Texto]" custT="1"/>
      <dgm:spPr/>
      <dgm:t>
        <a:bodyPr/>
        <a:lstStyle/>
        <a:p>
          <a:r>
            <a:rPr lang="es-ES" sz="2000" dirty="0" smtClean="0"/>
            <a:t>Decisiones por parte de consumidores.</a:t>
          </a:r>
          <a:endParaRPr lang="es-ES" sz="2000" dirty="0"/>
        </a:p>
      </dgm:t>
    </dgm:pt>
    <dgm:pt modelId="{3B9B7F22-4122-4045-89BC-C187BE6D5081}" type="parTrans" cxnId="{C9C794DC-0F6C-4C92-9F70-00E532A3D450}">
      <dgm:prSet/>
      <dgm:spPr/>
      <dgm:t>
        <a:bodyPr/>
        <a:lstStyle/>
        <a:p>
          <a:endParaRPr lang="es-ES"/>
        </a:p>
      </dgm:t>
    </dgm:pt>
    <dgm:pt modelId="{996AA027-E473-4333-999B-7645879DFFEF}" type="sibTrans" cxnId="{C9C794DC-0F6C-4C92-9F70-00E532A3D450}">
      <dgm:prSet/>
      <dgm:spPr/>
      <dgm:t>
        <a:bodyPr/>
        <a:lstStyle/>
        <a:p>
          <a:endParaRPr lang="es-ES"/>
        </a:p>
      </dgm:t>
    </dgm:pt>
    <dgm:pt modelId="{73E69768-A802-4C6E-9FC7-DF9E0FCCBF8A}">
      <dgm:prSet phldrT="[Texto]" custT="1"/>
      <dgm:spPr/>
      <dgm:t>
        <a:bodyPr/>
        <a:lstStyle/>
        <a:p>
          <a:r>
            <a:rPr lang="es-ES" sz="2000" dirty="0" smtClean="0"/>
            <a:t>Comparten referencia catastral.</a:t>
          </a:r>
          <a:endParaRPr lang="es-ES" sz="2000" dirty="0"/>
        </a:p>
      </dgm:t>
    </dgm:pt>
    <dgm:pt modelId="{11D0302B-F269-43E8-A7A7-04D5A644EAD6}" type="parTrans" cxnId="{B19DD506-B628-4481-BC0D-1DB492374269}">
      <dgm:prSet/>
      <dgm:spPr/>
      <dgm:t>
        <a:bodyPr/>
        <a:lstStyle/>
        <a:p>
          <a:endParaRPr lang="es-ES"/>
        </a:p>
      </dgm:t>
    </dgm:pt>
    <dgm:pt modelId="{706DDF5C-A84E-4455-B4BA-66CB78DA4553}" type="sibTrans" cxnId="{B19DD506-B628-4481-BC0D-1DB492374269}">
      <dgm:prSet/>
      <dgm:spPr/>
      <dgm:t>
        <a:bodyPr/>
        <a:lstStyle/>
        <a:p>
          <a:endParaRPr lang="es-ES"/>
        </a:p>
      </dgm:t>
    </dgm:pt>
    <dgm:pt modelId="{156DF9D2-257A-466A-98A6-F38BF045D628}">
      <dgm:prSet phldrT="[Texto]" custT="1"/>
      <dgm:spPr/>
      <dgm:t>
        <a:bodyPr/>
        <a:lstStyle/>
        <a:p>
          <a:r>
            <a:rPr lang="es-ES" sz="2000" b="0" dirty="0" smtClean="0"/>
            <a:t>Acordada un tercio de los integrantes .</a:t>
          </a:r>
          <a:endParaRPr lang="es-ES" sz="2000" b="0" dirty="0"/>
        </a:p>
      </dgm:t>
    </dgm:pt>
    <dgm:pt modelId="{7A32CA90-C0B9-4179-B575-22C5E2E80C2B}" type="parTrans" cxnId="{F8226C38-57F6-48D0-8409-80E236AACE7D}">
      <dgm:prSet/>
      <dgm:spPr/>
      <dgm:t>
        <a:bodyPr/>
        <a:lstStyle/>
        <a:p>
          <a:endParaRPr lang="es-ES"/>
        </a:p>
      </dgm:t>
    </dgm:pt>
    <dgm:pt modelId="{36C75F36-4EFD-44CB-ABAD-957F7B8D3C03}" type="sibTrans" cxnId="{F8226C38-57F6-48D0-8409-80E236AACE7D}">
      <dgm:prSet/>
      <dgm:spPr/>
      <dgm:t>
        <a:bodyPr/>
        <a:lstStyle/>
        <a:p>
          <a:endParaRPr lang="es-ES"/>
        </a:p>
      </dgm:t>
    </dgm:pt>
    <dgm:pt modelId="{7A2178A2-F85E-4792-952A-D0E946FBBA82}">
      <dgm:prSet phldrT="[Texto]" custT="1"/>
      <dgm:spPr/>
      <dgm:t>
        <a:bodyPr/>
        <a:lstStyle/>
        <a:p>
          <a:r>
            <a:rPr lang="es-ES" sz="2000" dirty="0" smtClean="0"/>
            <a:t>Organización compra agrupada equipos.</a:t>
          </a:r>
          <a:endParaRPr lang="es-ES" sz="2000" dirty="0"/>
        </a:p>
      </dgm:t>
    </dgm:pt>
    <dgm:pt modelId="{16269453-A74E-403D-A1BE-7F509DA98B42}" type="parTrans" cxnId="{5000AE60-C34A-4043-B3B5-E2FD6A0512BE}">
      <dgm:prSet/>
      <dgm:spPr/>
      <dgm:t>
        <a:bodyPr/>
        <a:lstStyle/>
        <a:p>
          <a:endParaRPr lang="es-ES"/>
        </a:p>
      </dgm:t>
    </dgm:pt>
    <dgm:pt modelId="{68DB4D35-D590-4C7A-BC50-901514BA6BD2}" type="sibTrans" cxnId="{5000AE60-C34A-4043-B3B5-E2FD6A0512BE}">
      <dgm:prSet/>
      <dgm:spPr/>
      <dgm:t>
        <a:bodyPr/>
        <a:lstStyle/>
        <a:p>
          <a:endParaRPr lang="es-ES"/>
        </a:p>
      </dgm:t>
    </dgm:pt>
    <dgm:pt modelId="{7C5C844B-78A4-4B57-9BA1-382DE4084E98}" type="pres">
      <dgm:prSet presAssocID="{F63633F2-A201-4D5C-A256-47AE28664C4F}" presName="Name0" presStyleCnt="0">
        <dgm:presLayoutVars>
          <dgm:dir/>
          <dgm:animLvl val="lvl"/>
          <dgm:resizeHandles val="exact"/>
        </dgm:presLayoutVars>
      </dgm:prSet>
      <dgm:spPr/>
      <dgm:t>
        <a:bodyPr/>
        <a:lstStyle/>
        <a:p>
          <a:endParaRPr lang="es-ES"/>
        </a:p>
      </dgm:t>
    </dgm:pt>
    <dgm:pt modelId="{AE76669D-5C9C-4446-A778-ECF1601719D6}" type="pres">
      <dgm:prSet presAssocID="{7A1C4879-EE65-4AA5-929E-06BA4BEE352C}" presName="composite" presStyleCnt="0"/>
      <dgm:spPr/>
      <dgm:t>
        <a:bodyPr/>
        <a:lstStyle/>
        <a:p>
          <a:endParaRPr lang="es-ES"/>
        </a:p>
      </dgm:t>
    </dgm:pt>
    <dgm:pt modelId="{14891AD4-EA4E-44FE-A431-EB8340592894}" type="pres">
      <dgm:prSet presAssocID="{7A1C4879-EE65-4AA5-929E-06BA4BEE352C}" presName="parTx" presStyleLbl="alignNode1" presStyleIdx="0" presStyleCnt="3">
        <dgm:presLayoutVars>
          <dgm:chMax val="0"/>
          <dgm:chPref val="0"/>
          <dgm:bulletEnabled val="1"/>
        </dgm:presLayoutVars>
      </dgm:prSet>
      <dgm:spPr/>
      <dgm:t>
        <a:bodyPr/>
        <a:lstStyle/>
        <a:p>
          <a:endParaRPr lang="es-ES"/>
        </a:p>
      </dgm:t>
    </dgm:pt>
    <dgm:pt modelId="{C05A5495-0472-406E-980D-607231DB60B0}" type="pres">
      <dgm:prSet presAssocID="{7A1C4879-EE65-4AA5-929E-06BA4BEE352C}" presName="desTx" presStyleLbl="alignAccFollowNode1" presStyleIdx="0" presStyleCnt="3">
        <dgm:presLayoutVars>
          <dgm:bulletEnabled val="1"/>
        </dgm:presLayoutVars>
      </dgm:prSet>
      <dgm:spPr/>
      <dgm:t>
        <a:bodyPr/>
        <a:lstStyle/>
        <a:p>
          <a:endParaRPr lang="es-ES"/>
        </a:p>
      </dgm:t>
    </dgm:pt>
    <dgm:pt modelId="{1DBBBF2D-57A5-4F44-8DE5-A9B24478A752}" type="pres">
      <dgm:prSet presAssocID="{40EAAAF2-0CCA-4FA4-A8B5-AF997A17401A}" presName="space" presStyleCnt="0"/>
      <dgm:spPr/>
      <dgm:t>
        <a:bodyPr/>
        <a:lstStyle/>
        <a:p>
          <a:endParaRPr lang="es-ES"/>
        </a:p>
      </dgm:t>
    </dgm:pt>
    <dgm:pt modelId="{0C5B8289-95CB-49E2-A199-4B7C6314528B}" type="pres">
      <dgm:prSet presAssocID="{29145459-C266-449D-B3AF-928FEF60861C}" presName="composite" presStyleCnt="0"/>
      <dgm:spPr/>
      <dgm:t>
        <a:bodyPr/>
        <a:lstStyle/>
        <a:p>
          <a:endParaRPr lang="es-ES"/>
        </a:p>
      </dgm:t>
    </dgm:pt>
    <dgm:pt modelId="{3BF7BE5A-F9A9-4B14-9F7A-5CBC8A35D478}" type="pres">
      <dgm:prSet presAssocID="{29145459-C266-449D-B3AF-928FEF60861C}" presName="parTx" presStyleLbl="alignNode1" presStyleIdx="1" presStyleCnt="3">
        <dgm:presLayoutVars>
          <dgm:chMax val="0"/>
          <dgm:chPref val="0"/>
          <dgm:bulletEnabled val="1"/>
        </dgm:presLayoutVars>
      </dgm:prSet>
      <dgm:spPr/>
      <dgm:t>
        <a:bodyPr/>
        <a:lstStyle/>
        <a:p>
          <a:endParaRPr lang="es-ES"/>
        </a:p>
      </dgm:t>
    </dgm:pt>
    <dgm:pt modelId="{2D29777C-94CE-4CE1-A8E8-AFC598DC8B65}" type="pres">
      <dgm:prSet presAssocID="{29145459-C266-449D-B3AF-928FEF60861C}" presName="desTx" presStyleLbl="alignAccFollowNode1" presStyleIdx="1" presStyleCnt="3">
        <dgm:presLayoutVars>
          <dgm:bulletEnabled val="1"/>
        </dgm:presLayoutVars>
      </dgm:prSet>
      <dgm:spPr/>
      <dgm:t>
        <a:bodyPr/>
        <a:lstStyle/>
        <a:p>
          <a:endParaRPr lang="es-ES"/>
        </a:p>
      </dgm:t>
    </dgm:pt>
    <dgm:pt modelId="{86A7405E-7ACC-44D3-8275-5A9FC16A70B3}" type="pres">
      <dgm:prSet presAssocID="{6601F954-F8B7-4A21-8867-FE9F18EB494F}" presName="space" presStyleCnt="0"/>
      <dgm:spPr/>
      <dgm:t>
        <a:bodyPr/>
        <a:lstStyle/>
        <a:p>
          <a:endParaRPr lang="es-ES"/>
        </a:p>
      </dgm:t>
    </dgm:pt>
    <dgm:pt modelId="{508F4350-B04D-45C7-9034-BA569D42B5E3}" type="pres">
      <dgm:prSet presAssocID="{71FB5754-3674-44AD-AE67-E08AF9AB75CB}" presName="composite" presStyleCnt="0"/>
      <dgm:spPr/>
      <dgm:t>
        <a:bodyPr/>
        <a:lstStyle/>
        <a:p>
          <a:endParaRPr lang="es-ES"/>
        </a:p>
      </dgm:t>
    </dgm:pt>
    <dgm:pt modelId="{E26CD167-F872-40D9-B4F1-0C53C0B04FCE}" type="pres">
      <dgm:prSet presAssocID="{71FB5754-3674-44AD-AE67-E08AF9AB75CB}" presName="parTx" presStyleLbl="alignNode1" presStyleIdx="2" presStyleCnt="3">
        <dgm:presLayoutVars>
          <dgm:chMax val="0"/>
          <dgm:chPref val="0"/>
          <dgm:bulletEnabled val="1"/>
        </dgm:presLayoutVars>
      </dgm:prSet>
      <dgm:spPr/>
      <dgm:t>
        <a:bodyPr/>
        <a:lstStyle/>
        <a:p>
          <a:endParaRPr lang="es-ES"/>
        </a:p>
      </dgm:t>
    </dgm:pt>
    <dgm:pt modelId="{A3462BE4-7E23-402E-A991-C3E2BD07F5BB}" type="pres">
      <dgm:prSet presAssocID="{71FB5754-3674-44AD-AE67-E08AF9AB75CB}" presName="desTx" presStyleLbl="alignAccFollowNode1" presStyleIdx="2" presStyleCnt="3">
        <dgm:presLayoutVars>
          <dgm:bulletEnabled val="1"/>
        </dgm:presLayoutVars>
      </dgm:prSet>
      <dgm:spPr/>
      <dgm:t>
        <a:bodyPr/>
        <a:lstStyle/>
        <a:p>
          <a:endParaRPr lang="es-ES"/>
        </a:p>
      </dgm:t>
    </dgm:pt>
  </dgm:ptLst>
  <dgm:cxnLst>
    <dgm:cxn modelId="{5000AE60-C34A-4043-B3B5-E2FD6A0512BE}" srcId="{71FB5754-3674-44AD-AE67-E08AF9AB75CB}" destId="{7A2178A2-F85E-4792-952A-D0E946FBBA82}" srcOrd="1" destOrd="0" parTransId="{16269453-A74E-403D-A1BE-7F509DA98B42}" sibTransId="{68DB4D35-D590-4C7A-BC50-901514BA6BD2}"/>
    <dgm:cxn modelId="{27D71B21-C63C-41EC-A435-0A61FF8E5C2F}" type="presOf" srcId="{7C0E5470-6B1B-4DF5-BA1D-5E8ECE9AD7C5}" destId="{C05A5495-0472-406E-980D-607231DB60B0}" srcOrd="0" destOrd="0" presId="urn:microsoft.com/office/officeart/2005/8/layout/hList1"/>
    <dgm:cxn modelId="{05889648-CC60-4BFA-8EB6-65F5BA366179}" type="presOf" srcId="{7A2178A2-F85E-4792-952A-D0E946FBBA82}" destId="{A3462BE4-7E23-402E-A991-C3E2BD07F5BB}" srcOrd="0" destOrd="1" presId="urn:microsoft.com/office/officeart/2005/8/layout/hList1"/>
    <dgm:cxn modelId="{B19DD506-B628-4481-BC0D-1DB492374269}" srcId="{7A1C4879-EE65-4AA5-929E-06BA4BEE352C}" destId="{73E69768-A802-4C6E-9FC7-DF9E0FCCBF8A}" srcOrd="2" destOrd="0" parTransId="{11D0302B-F269-43E8-A7A7-04D5A644EAD6}" sibTransId="{706DDF5C-A84E-4455-B4BA-66CB78DA4553}"/>
    <dgm:cxn modelId="{C8D9F40C-D286-417B-B356-F4199326A3E1}" srcId="{F63633F2-A201-4D5C-A256-47AE28664C4F}" destId="{71FB5754-3674-44AD-AE67-E08AF9AB75CB}" srcOrd="2" destOrd="0" parTransId="{FBE69F07-4C5F-4BE7-8274-D584FB5799F8}" sibTransId="{06194B63-DF26-4836-A772-F91BC14DA133}"/>
    <dgm:cxn modelId="{A943BB58-E4FB-46EF-BCFC-45F2496C8604}" type="presOf" srcId="{C9FCBE1B-C223-4C9F-9E53-6E09914D129C}" destId="{2D29777C-94CE-4CE1-A8E8-AFC598DC8B65}" srcOrd="0" destOrd="1" presId="urn:microsoft.com/office/officeart/2005/8/layout/hList1"/>
    <dgm:cxn modelId="{51FC5038-CD40-4960-A591-8BBA343247F0}" type="presOf" srcId="{71FB5754-3674-44AD-AE67-E08AF9AB75CB}" destId="{E26CD167-F872-40D9-B4F1-0C53C0B04FCE}" srcOrd="0" destOrd="0" presId="urn:microsoft.com/office/officeart/2005/8/layout/hList1"/>
    <dgm:cxn modelId="{F50669B0-7EEE-430F-BBA6-E089ED030617}" type="presOf" srcId="{CFFE865A-F864-457F-842E-86BC91629FAA}" destId="{C05A5495-0472-406E-980D-607231DB60B0}" srcOrd="0" destOrd="1" presId="urn:microsoft.com/office/officeart/2005/8/layout/hList1"/>
    <dgm:cxn modelId="{22977C61-6978-4CD4-8115-329A17694EB0}" type="presOf" srcId="{156DF9D2-257A-466A-98A6-F38BF045D628}" destId="{2D29777C-94CE-4CE1-A8E8-AFC598DC8B65}" srcOrd="0" destOrd="2" presId="urn:microsoft.com/office/officeart/2005/8/layout/hList1"/>
    <dgm:cxn modelId="{105DC2C5-2648-4813-85B6-DEBBDF44CA85}" srcId="{29145459-C266-449D-B3AF-928FEF60861C}" destId="{C9FCBE1B-C223-4C9F-9E53-6E09914D129C}" srcOrd="1" destOrd="0" parTransId="{52161AC2-B535-4D76-B150-08940D8F9A9F}" sibTransId="{48786CB6-E8FD-493A-AD36-F697037984B7}"/>
    <dgm:cxn modelId="{D4678216-0732-488A-995E-5A3117B8E0CF}" type="presOf" srcId="{29145459-C266-449D-B3AF-928FEF60861C}" destId="{3BF7BE5A-F9A9-4B14-9F7A-5CBC8A35D478}" srcOrd="0" destOrd="0" presId="urn:microsoft.com/office/officeart/2005/8/layout/hList1"/>
    <dgm:cxn modelId="{29A3F883-673A-4669-A64E-38BE73F62CA1}" srcId="{7A1C4879-EE65-4AA5-929E-06BA4BEE352C}" destId="{7C0E5470-6B1B-4DF5-BA1D-5E8ECE9AD7C5}" srcOrd="0" destOrd="0" parTransId="{2553AB3E-CCBA-4D06-9DE6-19E3A9E23C5C}" sibTransId="{FC40B167-2829-4FBB-8E78-D797B14693F6}"/>
    <dgm:cxn modelId="{C9C794DC-0F6C-4C92-9F70-00E532A3D450}" srcId="{71FB5754-3674-44AD-AE67-E08AF9AB75CB}" destId="{1BA4F488-F9DF-4D10-B0A5-AE337AB695DE}" srcOrd="2" destOrd="0" parTransId="{3B9B7F22-4122-4045-89BC-C187BE6D5081}" sibTransId="{996AA027-E473-4333-999B-7645879DFFEF}"/>
    <dgm:cxn modelId="{FB4ECFE6-6D2F-4C5D-BD6E-A108F05DC61D}" srcId="{F63633F2-A201-4D5C-A256-47AE28664C4F}" destId="{7A1C4879-EE65-4AA5-929E-06BA4BEE352C}" srcOrd="0" destOrd="0" parTransId="{14C737DD-D24C-4587-BA59-FCCBD649C8DE}" sibTransId="{40EAAAF2-0CCA-4FA4-A8B5-AF997A17401A}"/>
    <dgm:cxn modelId="{8FD93257-B669-493A-BBA3-392D6A11D5E4}" type="presOf" srcId="{1A570398-BFA6-458B-A489-12934EB69DF5}" destId="{2D29777C-94CE-4CE1-A8E8-AFC598DC8B65}" srcOrd="0" destOrd="0" presId="urn:microsoft.com/office/officeart/2005/8/layout/hList1"/>
    <dgm:cxn modelId="{F8226C38-57F6-48D0-8409-80E236AACE7D}" srcId="{29145459-C266-449D-B3AF-928FEF60861C}" destId="{156DF9D2-257A-466A-98A6-F38BF045D628}" srcOrd="2" destOrd="0" parTransId="{7A32CA90-C0B9-4179-B575-22C5E2E80C2B}" sibTransId="{36C75F36-4EFD-44CB-ABAD-957F7B8D3C03}"/>
    <dgm:cxn modelId="{9631AD33-B7B3-4841-AC90-B41783CDC924}" type="presOf" srcId="{1BA4F488-F9DF-4D10-B0A5-AE337AB695DE}" destId="{A3462BE4-7E23-402E-A991-C3E2BD07F5BB}" srcOrd="0" destOrd="2" presId="urn:microsoft.com/office/officeart/2005/8/layout/hList1"/>
    <dgm:cxn modelId="{F7C8F6D9-D78C-43E3-8C6C-07BA846983AE}" srcId="{29145459-C266-449D-B3AF-928FEF60861C}" destId="{1A570398-BFA6-458B-A489-12934EB69DF5}" srcOrd="0" destOrd="0" parTransId="{BCEF5000-EFD3-4F74-BB0B-9C820E00BE07}" sibTransId="{4EA0595A-8DA9-47ED-8AB2-E098FC834157}"/>
    <dgm:cxn modelId="{C024F671-BB26-468E-A96C-9CB2DD136F6A}" srcId="{7A1C4879-EE65-4AA5-929E-06BA4BEE352C}" destId="{CFFE865A-F864-457F-842E-86BC91629FAA}" srcOrd="1" destOrd="0" parTransId="{CA0FF903-0816-4C0F-9471-71E95EE91220}" sibTransId="{A257C0C2-7668-4197-9F40-2E533CA539C7}"/>
    <dgm:cxn modelId="{846D362A-DBFD-41B1-BC94-99692FBB1D2B}" type="presOf" srcId="{F63633F2-A201-4D5C-A256-47AE28664C4F}" destId="{7C5C844B-78A4-4B57-9BA1-382DE4084E98}" srcOrd="0" destOrd="0" presId="urn:microsoft.com/office/officeart/2005/8/layout/hList1"/>
    <dgm:cxn modelId="{AFE0FF76-6B03-4A01-976E-AE8EE6E7970B}" srcId="{71FB5754-3674-44AD-AE67-E08AF9AB75CB}" destId="{C9BAE693-8E98-4656-BC45-B71BD07B8DEE}" srcOrd="0" destOrd="0" parTransId="{68809C73-D6A2-4C59-94C8-F0DEA835E7AE}" sibTransId="{491F066C-0411-4A98-8148-75DAE4583D96}"/>
    <dgm:cxn modelId="{FDF20B04-52B9-4F00-AC83-14DE7BD11388}" srcId="{F63633F2-A201-4D5C-A256-47AE28664C4F}" destId="{29145459-C266-449D-B3AF-928FEF60861C}" srcOrd="1" destOrd="0" parTransId="{C80293FA-6293-4384-B823-712ED2F3383E}" sibTransId="{6601F954-F8B7-4A21-8867-FE9F18EB494F}"/>
    <dgm:cxn modelId="{9D7A2081-45B3-4645-A30E-6609D1556013}" type="presOf" srcId="{7A1C4879-EE65-4AA5-929E-06BA4BEE352C}" destId="{14891AD4-EA4E-44FE-A431-EB8340592894}" srcOrd="0" destOrd="0" presId="urn:microsoft.com/office/officeart/2005/8/layout/hList1"/>
    <dgm:cxn modelId="{30CE4F8A-A297-4140-964E-C7AB6094A545}" type="presOf" srcId="{73E69768-A802-4C6E-9FC7-DF9E0FCCBF8A}" destId="{C05A5495-0472-406E-980D-607231DB60B0}" srcOrd="0" destOrd="2" presId="urn:microsoft.com/office/officeart/2005/8/layout/hList1"/>
    <dgm:cxn modelId="{751D186A-7F48-4A3D-87E2-106592E8C1F3}" type="presOf" srcId="{C9BAE693-8E98-4656-BC45-B71BD07B8DEE}" destId="{A3462BE4-7E23-402E-A991-C3E2BD07F5BB}" srcOrd="0" destOrd="0" presId="urn:microsoft.com/office/officeart/2005/8/layout/hList1"/>
    <dgm:cxn modelId="{308FE937-B972-4529-A15D-788D46FADD7F}" type="presParOf" srcId="{7C5C844B-78A4-4B57-9BA1-382DE4084E98}" destId="{AE76669D-5C9C-4446-A778-ECF1601719D6}" srcOrd="0" destOrd="0" presId="urn:microsoft.com/office/officeart/2005/8/layout/hList1"/>
    <dgm:cxn modelId="{F9A2A541-B21D-484B-9E18-2C973628A267}" type="presParOf" srcId="{AE76669D-5C9C-4446-A778-ECF1601719D6}" destId="{14891AD4-EA4E-44FE-A431-EB8340592894}" srcOrd="0" destOrd="0" presId="urn:microsoft.com/office/officeart/2005/8/layout/hList1"/>
    <dgm:cxn modelId="{2325C4F4-8048-4D38-9C96-A900B30862B7}" type="presParOf" srcId="{AE76669D-5C9C-4446-A778-ECF1601719D6}" destId="{C05A5495-0472-406E-980D-607231DB60B0}" srcOrd="1" destOrd="0" presId="urn:microsoft.com/office/officeart/2005/8/layout/hList1"/>
    <dgm:cxn modelId="{B0479671-470C-467F-9F81-67419D69F69E}" type="presParOf" srcId="{7C5C844B-78A4-4B57-9BA1-382DE4084E98}" destId="{1DBBBF2D-57A5-4F44-8DE5-A9B24478A752}" srcOrd="1" destOrd="0" presId="urn:microsoft.com/office/officeart/2005/8/layout/hList1"/>
    <dgm:cxn modelId="{CEA473D0-A36B-4A3D-8717-1472D2696FA1}" type="presParOf" srcId="{7C5C844B-78A4-4B57-9BA1-382DE4084E98}" destId="{0C5B8289-95CB-49E2-A199-4B7C6314528B}" srcOrd="2" destOrd="0" presId="urn:microsoft.com/office/officeart/2005/8/layout/hList1"/>
    <dgm:cxn modelId="{D9810F5C-7E00-4005-9B2F-C5ED695014F5}" type="presParOf" srcId="{0C5B8289-95CB-49E2-A199-4B7C6314528B}" destId="{3BF7BE5A-F9A9-4B14-9F7A-5CBC8A35D478}" srcOrd="0" destOrd="0" presId="urn:microsoft.com/office/officeart/2005/8/layout/hList1"/>
    <dgm:cxn modelId="{DC5640AE-BE5E-452D-96E8-7672BCF2D744}" type="presParOf" srcId="{0C5B8289-95CB-49E2-A199-4B7C6314528B}" destId="{2D29777C-94CE-4CE1-A8E8-AFC598DC8B65}" srcOrd="1" destOrd="0" presId="urn:microsoft.com/office/officeart/2005/8/layout/hList1"/>
    <dgm:cxn modelId="{95E6AF9B-003C-4437-9E5C-F4E21B8730A5}" type="presParOf" srcId="{7C5C844B-78A4-4B57-9BA1-382DE4084E98}" destId="{86A7405E-7ACC-44D3-8275-5A9FC16A70B3}" srcOrd="3" destOrd="0" presId="urn:microsoft.com/office/officeart/2005/8/layout/hList1"/>
    <dgm:cxn modelId="{0F01AC18-1888-478F-AC09-BC8A514C1486}" type="presParOf" srcId="{7C5C844B-78A4-4B57-9BA1-382DE4084E98}" destId="{508F4350-B04D-45C7-9034-BA569D42B5E3}" srcOrd="4" destOrd="0" presId="urn:microsoft.com/office/officeart/2005/8/layout/hList1"/>
    <dgm:cxn modelId="{59DCEE40-B04C-4642-8A98-FDA5551A8E19}" type="presParOf" srcId="{508F4350-B04D-45C7-9034-BA569D42B5E3}" destId="{E26CD167-F872-40D9-B4F1-0C53C0B04FCE}" srcOrd="0" destOrd="0" presId="urn:microsoft.com/office/officeart/2005/8/layout/hList1"/>
    <dgm:cxn modelId="{3E7A2C2C-C333-4D7B-98E9-E2E17DB39DC9}" type="presParOf" srcId="{508F4350-B04D-45C7-9034-BA569D42B5E3}" destId="{A3462BE4-7E23-402E-A991-C3E2BD07F5BB}" srcOrd="1" destOrd="0" presId="urn:microsoft.com/office/officeart/2005/8/layout/hLis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3633F2-A201-4D5C-A256-47AE28664C4F}" type="doc">
      <dgm:prSet loTypeId="urn:microsoft.com/office/officeart/2005/8/layout/hList1" loCatId="list" qsTypeId="urn:microsoft.com/office/officeart/2005/8/quickstyle/simple2" qsCatId="simple" csTypeId="urn:microsoft.com/office/officeart/2005/8/colors/accent6_2" csCatId="accent6" phldr="1"/>
      <dgm:spPr/>
      <dgm:t>
        <a:bodyPr/>
        <a:lstStyle/>
        <a:p>
          <a:endParaRPr lang="es-ES"/>
        </a:p>
      </dgm:t>
    </dgm:pt>
    <dgm:pt modelId="{7A1C4879-EE65-4AA5-929E-06BA4BEE352C}">
      <dgm:prSet phldrT="[Texto]"/>
      <dgm:spPr/>
      <dgm:t>
        <a:bodyPr/>
        <a:lstStyle/>
        <a:p>
          <a:r>
            <a:rPr lang="es-ES" dirty="0" smtClean="0"/>
            <a:t>OPORTUNIDAD</a:t>
          </a:r>
          <a:endParaRPr lang="es-ES" dirty="0"/>
        </a:p>
      </dgm:t>
    </dgm:pt>
    <dgm:pt modelId="{14C737DD-D24C-4587-BA59-FCCBD649C8DE}" type="parTrans" cxnId="{FB4ECFE6-6D2F-4C5D-BD6E-A108F05DC61D}">
      <dgm:prSet/>
      <dgm:spPr/>
      <dgm:t>
        <a:bodyPr/>
        <a:lstStyle/>
        <a:p>
          <a:endParaRPr lang="es-ES"/>
        </a:p>
      </dgm:t>
    </dgm:pt>
    <dgm:pt modelId="{40EAAAF2-0CCA-4FA4-A8B5-AF997A17401A}" type="sibTrans" cxnId="{FB4ECFE6-6D2F-4C5D-BD6E-A108F05DC61D}">
      <dgm:prSet/>
      <dgm:spPr/>
      <dgm:t>
        <a:bodyPr/>
        <a:lstStyle/>
        <a:p>
          <a:endParaRPr lang="es-ES"/>
        </a:p>
      </dgm:t>
    </dgm:pt>
    <dgm:pt modelId="{7C0E5470-6B1B-4DF5-BA1D-5E8ECE9AD7C5}">
      <dgm:prSet phldrT="[Texto]" custT="1"/>
      <dgm:spPr/>
      <dgm:t>
        <a:bodyPr/>
        <a:lstStyle/>
        <a:p>
          <a:r>
            <a:rPr lang="es-ES" sz="2000" b="0" dirty="0" smtClean="0"/>
            <a:t>Generadores buscan </a:t>
          </a:r>
          <a:r>
            <a:rPr lang="es-ES" sz="2000" b="0" dirty="0" err="1" smtClean="0"/>
            <a:t>PPAs</a:t>
          </a:r>
          <a:r>
            <a:rPr lang="es-ES" sz="2000" b="0" dirty="0" smtClean="0"/>
            <a:t> que aseguran un precio de estable.</a:t>
          </a:r>
        </a:p>
      </dgm:t>
    </dgm:pt>
    <dgm:pt modelId="{2553AB3E-CCBA-4D06-9DE6-19E3A9E23C5C}" type="parTrans" cxnId="{29A3F883-673A-4669-A64E-38BE73F62CA1}">
      <dgm:prSet/>
      <dgm:spPr/>
      <dgm:t>
        <a:bodyPr/>
        <a:lstStyle/>
        <a:p>
          <a:endParaRPr lang="es-ES"/>
        </a:p>
      </dgm:t>
    </dgm:pt>
    <dgm:pt modelId="{FC40B167-2829-4FBB-8E78-D797B14693F6}" type="sibTrans" cxnId="{29A3F883-673A-4669-A64E-38BE73F62CA1}">
      <dgm:prSet/>
      <dgm:spPr/>
      <dgm:t>
        <a:bodyPr/>
        <a:lstStyle/>
        <a:p>
          <a:endParaRPr lang="es-ES"/>
        </a:p>
      </dgm:t>
    </dgm:pt>
    <dgm:pt modelId="{29145459-C266-449D-B3AF-928FEF60861C}">
      <dgm:prSet phldrT="[Texto]"/>
      <dgm:spPr/>
      <dgm:t>
        <a:bodyPr/>
        <a:lstStyle/>
        <a:p>
          <a:r>
            <a:rPr lang="es-ES" dirty="0" smtClean="0"/>
            <a:t>FUNCIONAMIENTO</a:t>
          </a:r>
          <a:endParaRPr lang="es-ES" dirty="0"/>
        </a:p>
      </dgm:t>
    </dgm:pt>
    <dgm:pt modelId="{C80293FA-6293-4384-B823-712ED2F3383E}" type="parTrans" cxnId="{FDF20B04-52B9-4F00-AC83-14DE7BD11388}">
      <dgm:prSet/>
      <dgm:spPr/>
      <dgm:t>
        <a:bodyPr/>
        <a:lstStyle/>
        <a:p>
          <a:endParaRPr lang="es-ES"/>
        </a:p>
      </dgm:t>
    </dgm:pt>
    <dgm:pt modelId="{6601F954-F8B7-4A21-8867-FE9F18EB494F}" type="sibTrans" cxnId="{FDF20B04-52B9-4F00-AC83-14DE7BD11388}">
      <dgm:prSet/>
      <dgm:spPr/>
      <dgm:t>
        <a:bodyPr/>
        <a:lstStyle/>
        <a:p>
          <a:endParaRPr lang="es-ES"/>
        </a:p>
      </dgm:t>
    </dgm:pt>
    <dgm:pt modelId="{1A570398-BFA6-458B-A489-12934EB69DF5}">
      <dgm:prSet phldrT="[Texto]" custT="1"/>
      <dgm:spPr/>
      <dgm:t>
        <a:bodyPr/>
        <a:lstStyle/>
        <a:p>
          <a:r>
            <a:rPr lang="es-ES" sz="2000" b="0" dirty="0" err="1" smtClean="0"/>
            <a:t>EnVerde</a:t>
          </a:r>
          <a:r>
            <a:rPr lang="es-ES" sz="2000" b="0" dirty="0" smtClean="0"/>
            <a:t> obtiene </a:t>
          </a:r>
          <a:r>
            <a:rPr lang="es-ES" sz="2000" b="0" dirty="0" err="1" smtClean="0"/>
            <a:t>CORs</a:t>
          </a:r>
          <a:r>
            <a:rPr lang="es-ES" sz="2000" b="0" dirty="0" smtClean="0"/>
            <a:t> en la compra.</a:t>
          </a:r>
          <a:endParaRPr lang="es-ES" sz="2000" b="0" dirty="0"/>
        </a:p>
      </dgm:t>
    </dgm:pt>
    <dgm:pt modelId="{BCEF5000-EFD3-4F74-BB0B-9C820E00BE07}" type="parTrans" cxnId="{F7C8F6D9-D78C-43E3-8C6C-07BA846983AE}">
      <dgm:prSet/>
      <dgm:spPr/>
      <dgm:t>
        <a:bodyPr/>
        <a:lstStyle/>
        <a:p>
          <a:endParaRPr lang="es-ES"/>
        </a:p>
      </dgm:t>
    </dgm:pt>
    <dgm:pt modelId="{4EA0595A-8DA9-47ED-8AB2-E098FC834157}" type="sibTrans" cxnId="{F7C8F6D9-D78C-43E3-8C6C-07BA846983AE}">
      <dgm:prSet/>
      <dgm:spPr/>
      <dgm:t>
        <a:bodyPr/>
        <a:lstStyle/>
        <a:p>
          <a:endParaRPr lang="es-ES"/>
        </a:p>
      </dgm:t>
    </dgm:pt>
    <dgm:pt modelId="{C9FCBE1B-C223-4C9F-9E53-6E09914D129C}">
      <dgm:prSet phldrT="[Texto]" custT="1"/>
      <dgm:spPr/>
      <dgm:t>
        <a:bodyPr/>
        <a:lstStyle/>
        <a:p>
          <a:r>
            <a:rPr lang="es-ES" sz="2000" b="0" dirty="0" smtClean="0"/>
            <a:t>Generador vierte a la red.</a:t>
          </a:r>
          <a:endParaRPr lang="es-ES" sz="2000" b="0" dirty="0"/>
        </a:p>
      </dgm:t>
    </dgm:pt>
    <dgm:pt modelId="{52161AC2-B535-4D76-B150-08940D8F9A9F}" type="parTrans" cxnId="{105DC2C5-2648-4813-85B6-DEBBDF44CA85}">
      <dgm:prSet/>
      <dgm:spPr/>
      <dgm:t>
        <a:bodyPr/>
        <a:lstStyle/>
        <a:p>
          <a:endParaRPr lang="es-ES"/>
        </a:p>
      </dgm:t>
    </dgm:pt>
    <dgm:pt modelId="{48786CB6-E8FD-493A-AD36-F697037984B7}" type="sibTrans" cxnId="{105DC2C5-2648-4813-85B6-DEBBDF44CA85}">
      <dgm:prSet/>
      <dgm:spPr/>
      <dgm:t>
        <a:bodyPr/>
        <a:lstStyle/>
        <a:p>
          <a:endParaRPr lang="es-ES"/>
        </a:p>
      </dgm:t>
    </dgm:pt>
    <dgm:pt modelId="{71FB5754-3674-44AD-AE67-E08AF9AB75CB}">
      <dgm:prSet phldrT="[Texto]" custT="1"/>
      <dgm:spPr/>
      <dgm:t>
        <a:bodyPr/>
        <a:lstStyle/>
        <a:p>
          <a:r>
            <a:rPr lang="es-ES" sz="2100" dirty="0" smtClean="0"/>
            <a:t>COMPENSACIÓN</a:t>
          </a:r>
        </a:p>
      </dgm:t>
    </dgm:pt>
    <dgm:pt modelId="{FBE69F07-4C5F-4BE7-8274-D584FB5799F8}" type="parTrans" cxnId="{C8D9F40C-D286-417B-B356-F4199326A3E1}">
      <dgm:prSet/>
      <dgm:spPr/>
      <dgm:t>
        <a:bodyPr/>
        <a:lstStyle/>
        <a:p>
          <a:endParaRPr lang="es-ES"/>
        </a:p>
      </dgm:t>
    </dgm:pt>
    <dgm:pt modelId="{06194B63-DF26-4836-A772-F91BC14DA133}" type="sibTrans" cxnId="{C8D9F40C-D286-417B-B356-F4199326A3E1}">
      <dgm:prSet/>
      <dgm:spPr/>
      <dgm:t>
        <a:bodyPr/>
        <a:lstStyle/>
        <a:p>
          <a:endParaRPr lang="es-ES"/>
        </a:p>
      </dgm:t>
    </dgm:pt>
    <dgm:pt modelId="{C9BAE693-8E98-4656-BC45-B71BD07B8DEE}">
      <dgm:prSet phldrT="[Texto]" custT="1"/>
      <dgm:spPr/>
      <dgm:t>
        <a:bodyPr/>
        <a:lstStyle/>
        <a:p>
          <a:r>
            <a:rPr lang="es-ES" sz="2000" b="0" dirty="0" smtClean="0"/>
            <a:t>Precio de compra mayor que PPA, el generador tiene que compensar la diferencia (y viceversa): ESTABILIDAD</a:t>
          </a:r>
        </a:p>
      </dgm:t>
    </dgm:pt>
    <dgm:pt modelId="{68809C73-D6A2-4C59-94C8-F0DEA835E7AE}" type="parTrans" cxnId="{AFE0FF76-6B03-4A01-976E-AE8EE6E7970B}">
      <dgm:prSet/>
      <dgm:spPr/>
      <dgm:t>
        <a:bodyPr/>
        <a:lstStyle/>
        <a:p>
          <a:endParaRPr lang="es-ES"/>
        </a:p>
      </dgm:t>
    </dgm:pt>
    <dgm:pt modelId="{491F066C-0411-4A98-8148-75DAE4583D96}" type="sibTrans" cxnId="{AFE0FF76-6B03-4A01-976E-AE8EE6E7970B}">
      <dgm:prSet/>
      <dgm:spPr/>
      <dgm:t>
        <a:bodyPr/>
        <a:lstStyle/>
        <a:p>
          <a:endParaRPr lang="es-ES"/>
        </a:p>
      </dgm:t>
    </dgm:pt>
    <dgm:pt modelId="{156DF9D2-257A-466A-98A6-F38BF045D628}">
      <dgm:prSet phldrT="[Texto]" custT="1"/>
      <dgm:spPr/>
      <dgm:t>
        <a:bodyPr/>
        <a:lstStyle/>
        <a:p>
          <a:r>
            <a:rPr lang="es-ES" sz="2000" b="0" dirty="0" smtClean="0"/>
            <a:t>En Verde acude a la subasta diaria “pool” de manera normal.</a:t>
          </a:r>
          <a:endParaRPr lang="es-ES" sz="2000" b="0" dirty="0"/>
        </a:p>
      </dgm:t>
    </dgm:pt>
    <dgm:pt modelId="{7A32CA90-C0B9-4179-B575-22C5E2E80C2B}" type="parTrans" cxnId="{F8226C38-57F6-48D0-8409-80E236AACE7D}">
      <dgm:prSet/>
      <dgm:spPr/>
      <dgm:t>
        <a:bodyPr/>
        <a:lstStyle/>
        <a:p>
          <a:endParaRPr lang="es-ES"/>
        </a:p>
      </dgm:t>
    </dgm:pt>
    <dgm:pt modelId="{36C75F36-4EFD-44CB-ABAD-957F7B8D3C03}" type="sibTrans" cxnId="{F8226C38-57F6-48D0-8409-80E236AACE7D}">
      <dgm:prSet/>
      <dgm:spPr/>
      <dgm:t>
        <a:bodyPr/>
        <a:lstStyle/>
        <a:p>
          <a:endParaRPr lang="es-ES"/>
        </a:p>
      </dgm:t>
    </dgm:pt>
    <dgm:pt modelId="{B2D004AC-607A-4C97-B882-BD616B4E1115}">
      <dgm:prSet phldrT="[Texto]" custT="1"/>
      <dgm:spPr/>
      <dgm:t>
        <a:bodyPr/>
        <a:lstStyle/>
        <a:p>
          <a:r>
            <a:rPr lang="es-ES" sz="2000" b="0" dirty="0" smtClean="0"/>
            <a:t>Extremadura hay mucho desarrollo nuevo</a:t>
          </a:r>
          <a:r>
            <a:rPr lang="es-ES" sz="2000" dirty="0" smtClean="0"/>
            <a:t>.</a:t>
          </a:r>
          <a:endParaRPr lang="es-ES" sz="2000" b="0" dirty="0" smtClean="0"/>
        </a:p>
      </dgm:t>
    </dgm:pt>
    <dgm:pt modelId="{AE9E3A9C-3E7D-4EF1-A110-AE120B45B535}" type="parTrans" cxnId="{8989EDDD-3898-472C-ABEC-D7B85309B315}">
      <dgm:prSet/>
      <dgm:spPr/>
      <dgm:t>
        <a:bodyPr/>
        <a:lstStyle/>
        <a:p>
          <a:endParaRPr lang="es-ES"/>
        </a:p>
      </dgm:t>
    </dgm:pt>
    <dgm:pt modelId="{E37B3D02-0300-4D65-88E9-A47EB7D9A075}" type="sibTrans" cxnId="{8989EDDD-3898-472C-ABEC-D7B85309B315}">
      <dgm:prSet/>
      <dgm:spPr/>
      <dgm:t>
        <a:bodyPr/>
        <a:lstStyle/>
        <a:p>
          <a:endParaRPr lang="es-ES"/>
        </a:p>
      </dgm:t>
    </dgm:pt>
    <dgm:pt modelId="{7C5C844B-78A4-4B57-9BA1-382DE4084E98}" type="pres">
      <dgm:prSet presAssocID="{F63633F2-A201-4D5C-A256-47AE28664C4F}" presName="Name0" presStyleCnt="0">
        <dgm:presLayoutVars>
          <dgm:dir/>
          <dgm:animLvl val="lvl"/>
          <dgm:resizeHandles val="exact"/>
        </dgm:presLayoutVars>
      </dgm:prSet>
      <dgm:spPr/>
      <dgm:t>
        <a:bodyPr/>
        <a:lstStyle/>
        <a:p>
          <a:endParaRPr lang="es-ES"/>
        </a:p>
      </dgm:t>
    </dgm:pt>
    <dgm:pt modelId="{AE76669D-5C9C-4446-A778-ECF1601719D6}" type="pres">
      <dgm:prSet presAssocID="{7A1C4879-EE65-4AA5-929E-06BA4BEE352C}" presName="composite" presStyleCnt="0"/>
      <dgm:spPr/>
    </dgm:pt>
    <dgm:pt modelId="{14891AD4-EA4E-44FE-A431-EB8340592894}" type="pres">
      <dgm:prSet presAssocID="{7A1C4879-EE65-4AA5-929E-06BA4BEE352C}" presName="parTx" presStyleLbl="alignNode1" presStyleIdx="0" presStyleCnt="3">
        <dgm:presLayoutVars>
          <dgm:chMax val="0"/>
          <dgm:chPref val="0"/>
          <dgm:bulletEnabled val="1"/>
        </dgm:presLayoutVars>
      </dgm:prSet>
      <dgm:spPr/>
      <dgm:t>
        <a:bodyPr/>
        <a:lstStyle/>
        <a:p>
          <a:endParaRPr lang="es-ES"/>
        </a:p>
      </dgm:t>
    </dgm:pt>
    <dgm:pt modelId="{C05A5495-0472-406E-980D-607231DB60B0}" type="pres">
      <dgm:prSet presAssocID="{7A1C4879-EE65-4AA5-929E-06BA4BEE352C}" presName="desTx" presStyleLbl="alignAccFollowNode1" presStyleIdx="0" presStyleCnt="3" custScaleY="107593" custLinFactNeighborX="-103" custLinFactNeighborY="4746">
        <dgm:presLayoutVars>
          <dgm:bulletEnabled val="1"/>
        </dgm:presLayoutVars>
      </dgm:prSet>
      <dgm:spPr/>
      <dgm:t>
        <a:bodyPr/>
        <a:lstStyle/>
        <a:p>
          <a:endParaRPr lang="es-ES"/>
        </a:p>
      </dgm:t>
    </dgm:pt>
    <dgm:pt modelId="{1DBBBF2D-57A5-4F44-8DE5-A9B24478A752}" type="pres">
      <dgm:prSet presAssocID="{40EAAAF2-0CCA-4FA4-A8B5-AF997A17401A}" presName="space" presStyleCnt="0"/>
      <dgm:spPr/>
    </dgm:pt>
    <dgm:pt modelId="{0C5B8289-95CB-49E2-A199-4B7C6314528B}" type="pres">
      <dgm:prSet presAssocID="{29145459-C266-449D-B3AF-928FEF60861C}" presName="composite" presStyleCnt="0"/>
      <dgm:spPr/>
    </dgm:pt>
    <dgm:pt modelId="{3BF7BE5A-F9A9-4B14-9F7A-5CBC8A35D478}" type="pres">
      <dgm:prSet presAssocID="{29145459-C266-449D-B3AF-928FEF60861C}" presName="parTx" presStyleLbl="alignNode1" presStyleIdx="1" presStyleCnt="3">
        <dgm:presLayoutVars>
          <dgm:chMax val="0"/>
          <dgm:chPref val="0"/>
          <dgm:bulletEnabled val="1"/>
        </dgm:presLayoutVars>
      </dgm:prSet>
      <dgm:spPr/>
      <dgm:t>
        <a:bodyPr/>
        <a:lstStyle/>
        <a:p>
          <a:endParaRPr lang="es-ES"/>
        </a:p>
      </dgm:t>
    </dgm:pt>
    <dgm:pt modelId="{2D29777C-94CE-4CE1-A8E8-AFC598DC8B65}" type="pres">
      <dgm:prSet presAssocID="{29145459-C266-449D-B3AF-928FEF60861C}" presName="desTx" presStyleLbl="alignAccFollowNode1" presStyleIdx="1" presStyleCnt="3">
        <dgm:presLayoutVars>
          <dgm:bulletEnabled val="1"/>
        </dgm:presLayoutVars>
      </dgm:prSet>
      <dgm:spPr/>
      <dgm:t>
        <a:bodyPr/>
        <a:lstStyle/>
        <a:p>
          <a:endParaRPr lang="es-ES"/>
        </a:p>
      </dgm:t>
    </dgm:pt>
    <dgm:pt modelId="{86A7405E-7ACC-44D3-8275-5A9FC16A70B3}" type="pres">
      <dgm:prSet presAssocID="{6601F954-F8B7-4A21-8867-FE9F18EB494F}" presName="space" presStyleCnt="0"/>
      <dgm:spPr/>
    </dgm:pt>
    <dgm:pt modelId="{508F4350-B04D-45C7-9034-BA569D42B5E3}" type="pres">
      <dgm:prSet presAssocID="{71FB5754-3674-44AD-AE67-E08AF9AB75CB}" presName="composite" presStyleCnt="0"/>
      <dgm:spPr/>
    </dgm:pt>
    <dgm:pt modelId="{E26CD167-F872-40D9-B4F1-0C53C0B04FCE}" type="pres">
      <dgm:prSet presAssocID="{71FB5754-3674-44AD-AE67-E08AF9AB75CB}" presName="parTx" presStyleLbl="alignNode1" presStyleIdx="2" presStyleCnt="3" custLinFactNeighborX="103" custLinFactNeighborY="-2520">
        <dgm:presLayoutVars>
          <dgm:chMax val="0"/>
          <dgm:chPref val="0"/>
          <dgm:bulletEnabled val="1"/>
        </dgm:presLayoutVars>
      </dgm:prSet>
      <dgm:spPr/>
      <dgm:t>
        <a:bodyPr/>
        <a:lstStyle/>
        <a:p>
          <a:endParaRPr lang="es-ES"/>
        </a:p>
      </dgm:t>
    </dgm:pt>
    <dgm:pt modelId="{A3462BE4-7E23-402E-A991-C3E2BD07F5BB}" type="pres">
      <dgm:prSet presAssocID="{71FB5754-3674-44AD-AE67-E08AF9AB75CB}" presName="desTx" presStyleLbl="alignAccFollowNode1" presStyleIdx="2" presStyleCnt="3">
        <dgm:presLayoutVars>
          <dgm:bulletEnabled val="1"/>
        </dgm:presLayoutVars>
      </dgm:prSet>
      <dgm:spPr/>
      <dgm:t>
        <a:bodyPr/>
        <a:lstStyle/>
        <a:p>
          <a:endParaRPr lang="es-ES"/>
        </a:p>
      </dgm:t>
    </dgm:pt>
  </dgm:ptLst>
  <dgm:cxnLst>
    <dgm:cxn modelId="{496917C5-6E8A-4722-B43E-6A6756FE806B}" type="presOf" srcId="{7A1C4879-EE65-4AA5-929E-06BA4BEE352C}" destId="{14891AD4-EA4E-44FE-A431-EB8340592894}" srcOrd="0" destOrd="0" presId="urn:microsoft.com/office/officeart/2005/8/layout/hList1"/>
    <dgm:cxn modelId="{C8D9F40C-D286-417B-B356-F4199326A3E1}" srcId="{F63633F2-A201-4D5C-A256-47AE28664C4F}" destId="{71FB5754-3674-44AD-AE67-E08AF9AB75CB}" srcOrd="2" destOrd="0" parTransId="{FBE69F07-4C5F-4BE7-8274-D584FB5799F8}" sibTransId="{06194B63-DF26-4836-A772-F91BC14DA133}"/>
    <dgm:cxn modelId="{105DC2C5-2648-4813-85B6-DEBBDF44CA85}" srcId="{29145459-C266-449D-B3AF-928FEF60861C}" destId="{C9FCBE1B-C223-4C9F-9E53-6E09914D129C}" srcOrd="1" destOrd="0" parTransId="{52161AC2-B535-4D76-B150-08940D8F9A9F}" sibTransId="{48786CB6-E8FD-493A-AD36-F697037984B7}"/>
    <dgm:cxn modelId="{112F4103-ED11-4BF7-B2DE-5F5C44FAE730}" type="presOf" srcId="{156DF9D2-257A-466A-98A6-F38BF045D628}" destId="{2D29777C-94CE-4CE1-A8E8-AFC598DC8B65}" srcOrd="0" destOrd="2" presId="urn:microsoft.com/office/officeart/2005/8/layout/hList1"/>
    <dgm:cxn modelId="{D7C9324C-CD49-42B2-89E1-E37C482CD214}" type="presOf" srcId="{7C0E5470-6B1B-4DF5-BA1D-5E8ECE9AD7C5}" destId="{C05A5495-0472-406E-980D-607231DB60B0}" srcOrd="0" destOrd="0" presId="urn:microsoft.com/office/officeart/2005/8/layout/hList1"/>
    <dgm:cxn modelId="{29A3F883-673A-4669-A64E-38BE73F62CA1}" srcId="{7A1C4879-EE65-4AA5-929E-06BA4BEE352C}" destId="{7C0E5470-6B1B-4DF5-BA1D-5E8ECE9AD7C5}" srcOrd="0" destOrd="0" parTransId="{2553AB3E-CCBA-4D06-9DE6-19E3A9E23C5C}" sibTransId="{FC40B167-2829-4FBB-8E78-D797B14693F6}"/>
    <dgm:cxn modelId="{FB4ECFE6-6D2F-4C5D-BD6E-A108F05DC61D}" srcId="{F63633F2-A201-4D5C-A256-47AE28664C4F}" destId="{7A1C4879-EE65-4AA5-929E-06BA4BEE352C}" srcOrd="0" destOrd="0" parTransId="{14C737DD-D24C-4587-BA59-FCCBD649C8DE}" sibTransId="{40EAAAF2-0CCA-4FA4-A8B5-AF997A17401A}"/>
    <dgm:cxn modelId="{B16680D7-6CD5-4C3A-9945-1795FCDACDD3}" type="presOf" srcId="{71FB5754-3674-44AD-AE67-E08AF9AB75CB}" destId="{E26CD167-F872-40D9-B4F1-0C53C0B04FCE}" srcOrd="0" destOrd="0" presId="urn:microsoft.com/office/officeart/2005/8/layout/hList1"/>
    <dgm:cxn modelId="{F8226C38-57F6-48D0-8409-80E236AACE7D}" srcId="{29145459-C266-449D-B3AF-928FEF60861C}" destId="{156DF9D2-257A-466A-98A6-F38BF045D628}" srcOrd="2" destOrd="0" parTransId="{7A32CA90-C0B9-4179-B575-22C5E2E80C2B}" sibTransId="{36C75F36-4EFD-44CB-ABAD-957F7B8D3C03}"/>
    <dgm:cxn modelId="{F7C8F6D9-D78C-43E3-8C6C-07BA846983AE}" srcId="{29145459-C266-449D-B3AF-928FEF60861C}" destId="{1A570398-BFA6-458B-A489-12934EB69DF5}" srcOrd="0" destOrd="0" parTransId="{BCEF5000-EFD3-4F74-BB0B-9C820E00BE07}" sibTransId="{4EA0595A-8DA9-47ED-8AB2-E098FC834157}"/>
    <dgm:cxn modelId="{8C43BB50-07D0-42FA-9DCB-4352EEDA3D02}" type="presOf" srcId="{F63633F2-A201-4D5C-A256-47AE28664C4F}" destId="{7C5C844B-78A4-4B57-9BA1-382DE4084E98}" srcOrd="0" destOrd="0" presId="urn:microsoft.com/office/officeart/2005/8/layout/hList1"/>
    <dgm:cxn modelId="{C7FD1E1A-0B7F-47CD-BAB8-090A7CF51464}" type="presOf" srcId="{C9FCBE1B-C223-4C9F-9E53-6E09914D129C}" destId="{2D29777C-94CE-4CE1-A8E8-AFC598DC8B65}" srcOrd="0" destOrd="1" presId="urn:microsoft.com/office/officeart/2005/8/layout/hList1"/>
    <dgm:cxn modelId="{AFE0FF76-6B03-4A01-976E-AE8EE6E7970B}" srcId="{71FB5754-3674-44AD-AE67-E08AF9AB75CB}" destId="{C9BAE693-8E98-4656-BC45-B71BD07B8DEE}" srcOrd="0" destOrd="0" parTransId="{68809C73-D6A2-4C59-94C8-F0DEA835E7AE}" sibTransId="{491F066C-0411-4A98-8148-75DAE4583D96}"/>
    <dgm:cxn modelId="{FDF20B04-52B9-4F00-AC83-14DE7BD11388}" srcId="{F63633F2-A201-4D5C-A256-47AE28664C4F}" destId="{29145459-C266-449D-B3AF-928FEF60861C}" srcOrd="1" destOrd="0" parTransId="{C80293FA-6293-4384-B823-712ED2F3383E}" sibTransId="{6601F954-F8B7-4A21-8867-FE9F18EB494F}"/>
    <dgm:cxn modelId="{8989EDDD-3898-472C-ABEC-D7B85309B315}" srcId="{7A1C4879-EE65-4AA5-929E-06BA4BEE352C}" destId="{B2D004AC-607A-4C97-B882-BD616B4E1115}" srcOrd="1" destOrd="0" parTransId="{AE9E3A9C-3E7D-4EF1-A110-AE120B45B535}" sibTransId="{E37B3D02-0300-4D65-88E9-A47EB7D9A075}"/>
    <dgm:cxn modelId="{95F8A075-44E8-4033-900F-65DEA6E73345}" type="presOf" srcId="{1A570398-BFA6-458B-A489-12934EB69DF5}" destId="{2D29777C-94CE-4CE1-A8E8-AFC598DC8B65}" srcOrd="0" destOrd="0" presId="urn:microsoft.com/office/officeart/2005/8/layout/hList1"/>
    <dgm:cxn modelId="{F3889EF1-1DCC-469F-8313-BCFBFEAE6472}" type="presOf" srcId="{B2D004AC-607A-4C97-B882-BD616B4E1115}" destId="{C05A5495-0472-406E-980D-607231DB60B0}" srcOrd="0" destOrd="1" presId="urn:microsoft.com/office/officeart/2005/8/layout/hList1"/>
    <dgm:cxn modelId="{9BDE94C9-37A9-46D1-937E-182523D6CECA}" type="presOf" srcId="{29145459-C266-449D-B3AF-928FEF60861C}" destId="{3BF7BE5A-F9A9-4B14-9F7A-5CBC8A35D478}" srcOrd="0" destOrd="0" presId="urn:microsoft.com/office/officeart/2005/8/layout/hList1"/>
    <dgm:cxn modelId="{7CB31AE8-BB37-4D72-A239-1C3D6F7E47A4}" type="presOf" srcId="{C9BAE693-8E98-4656-BC45-B71BD07B8DEE}" destId="{A3462BE4-7E23-402E-A991-C3E2BD07F5BB}" srcOrd="0" destOrd="0" presId="urn:microsoft.com/office/officeart/2005/8/layout/hList1"/>
    <dgm:cxn modelId="{8F4F2612-C496-47C5-8793-AC5B10DC8FD4}" type="presParOf" srcId="{7C5C844B-78A4-4B57-9BA1-382DE4084E98}" destId="{AE76669D-5C9C-4446-A778-ECF1601719D6}" srcOrd="0" destOrd="0" presId="urn:microsoft.com/office/officeart/2005/8/layout/hList1"/>
    <dgm:cxn modelId="{0BEEFF3F-2A15-4A9F-BB48-E45022AFE216}" type="presParOf" srcId="{AE76669D-5C9C-4446-A778-ECF1601719D6}" destId="{14891AD4-EA4E-44FE-A431-EB8340592894}" srcOrd="0" destOrd="0" presId="urn:microsoft.com/office/officeart/2005/8/layout/hList1"/>
    <dgm:cxn modelId="{F99C3A3A-73BF-4A61-8B15-56A242B36B03}" type="presParOf" srcId="{AE76669D-5C9C-4446-A778-ECF1601719D6}" destId="{C05A5495-0472-406E-980D-607231DB60B0}" srcOrd="1" destOrd="0" presId="urn:microsoft.com/office/officeart/2005/8/layout/hList1"/>
    <dgm:cxn modelId="{2CFA47E3-3AC0-4B33-B30E-8BD0A5160BA9}" type="presParOf" srcId="{7C5C844B-78A4-4B57-9BA1-382DE4084E98}" destId="{1DBBBF2D-57A5-4F44-8DE5-A9B24478A752}" srcOrd="1" destOrd="0" presId="urn:microsoft.com/office/officeart/2005/8/layout/hList1"/>
    <dgm:cxn modelId="{0B6DF1EC-B6E8-40B4-A662-5FD5A96244FC}" type="presParOf" srcId="{7C5C844B-78A4-4B57-9BA1-382DE4084E98}" destId="{0C5B8289-95CB-49E2-A199-4B7C6314528B}" srcOrd="2" destOrd="0" presId="urn:microsoft.com/office/officeart/2005/8/layout/hList1"/>
    <dgm:cxn modelId="{E07ADFB8-1940-4199-BBD7-D29A756384DC}" type="presParOf" srcId="{0C5B8289-95CB-49E2-A199-4B7C6314528B}" destId="{3BF7BE5A-F9A9-4B14-9F7A-5CBC8A35D478}" srcOrd="0" destOrd="0" presId="urn:microsoft.com/office/officeart/2005/8/layout/hList1"/>
    <dgm:cxn modelId="{7FC99014-7641-42D6-8EE7-371D2A726740}" type="presParOf" srcId="{0C5B8289-95CB-49E2-A199-4B7C6314528B}" destId="{2D29777C-94CE-4CE1-A8E8-AFC598DC8B65}" srcOrd="1" destOrd="0" presId="urn:microsoft.com/office/officeart/2005/8/layout/hList1"/>
    <dgm:cxn modelId="{4352521B-C098-4A71-8B78-0581BAA8D762}" type="presParOf" srcId="{7C5C844B-78A4-4B57-9BA1-382DE4084E98}" destId="{86A7405E-7ACC-44D3-8275-5A9FC16A70B3}" srcOrd="3" destOrd="0" presId="urn:microsoft.com/office/officeart/2005/8/layout/hList1"/>
    <dgm:cxn modelId="{17AE17C1-E0D8-4286-9D4A-28EE0CCD46EE}" type="presParOf" srcId="{7C5C844B-78A4-4B57-9BA1-382DE4084E98}" destId="{508F4350-B04D-45C7-9034-BA569D42B5E3}" srcOrd="4" destOrd="0" presId="urn:microsoft.com/office/officeart/2005/8/layout/hList1"/>
    <dgm:cxn modelId="{7921293B-1262-4C6B-8D70-0B7D471EC33F}" type="presParOf" srcId="{508F4350-B04D-45C7-9034-BA569D42B5E3}" destId="{E26CD167-F872-40D9-B4F1-0C53C0B04FCE}" srcOrd="0" destOrd="0" presId="urn:microsoft.com/office/officeart/2005/8/layout/hList1"/>
    <dgm:cxn modelId="{1E9030DC-7110-4251-BA2D-FE8557D80278}" type="presParOf" srcId="{508F4350-B04D-45C7-9034-BA569D42B5E3}" destId="{A3462BE4-7E23-402E-A991-C3E2BD07F5BB}" srcOrd="1" destOrd="0" presId="urn:microsoft.com/office/officeart/2005/8/layout/hLis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5BC856-5A4D-4CF5-A6F1-1A6864F447E1}">
      <dsp:nvSpPr>
        <dsp:cNvPr id="0" name=""/>
        <dsp:cNvSpPr/>
      </dsp:nvSpPr>
      <dsp:spPr>
        <a:xfrm rot="16200000">
          <a:off x="49315" y="426153"/>
          <a:ext cx="3016334" cy="3114966"/>
        </a:xfrm>
        <a:prstGeom prst="downArrow">
          <a:avLst>
            <a:gd name="adj1" fmla="val 50000"/>
            <a:gd name="adj2" fmla="val 35000"/>
          </a:avLst>
        </a:prstGeom>
        <a:solidFill>
          <a:srgbClr val="009644"/>
        </a:solidFill>
        <a:ln w="25400" cap="flat" cmpd="sng" algn="ctr">
          <a:solidFill>
            <a:srgbClr val="0096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t>Ofertas de venta</a:t>
          </a:r>
        </a:p>
        <a:p>
          <a:pPr lvl="0" algn="ctr" defTabSz="1066800">
            <a:lnSpc>
              <a:spcPct val="90000"/>
            </a:lnSpc>
            <a:spcBef>
              <a:spcPct val="0"/>
            </a:spcBef>
            <a:spcAft>
              <a:spcPct val="35000"/>
            </a:spcAft>
          </a:pPr>
          <a:r>
            <a:rPr lang="es-ES" sz="2400" kern="1200" dirty="0" smtClean="0"/>
            <a:t>generadoras</a:t>
          </a:r>
          <a:endParaRPr lang="es-ES" sz="2400" kern="1200" dirty="0"/>
        </a:p>
      </dsp:txBody>
      <dsp:txXfrm rot="16200000">
        <a:off x="49315" y="426153"/>
        <a:ext cx="3016334" cy="3114966"/>
      </dsp:txXfrm>
    </dsp:sp>
    <dsp:sp modelId="{35D841D0-1DBC-44A2-A12B-0AFB045ECB1A}">
      <dsp:nvSpPr>
        <dsp:cNvPr id="0" name=""/>
        <dsp:cNvSpPr/>
      </dsp:nvSpPr>
      <dsp:spPr>
        <a:xfrm rot="5400000">
          <a:off x="5969594" y="371607"/>
          <a:ext cx="2940916" cy="3407894"/>
        </a:xfrm>
        <a:prstGeom prst="downArrow">
          <a:avLst>
            <a:gd name="adj1" fmla="val 50000"/>
            <a:gd name="adj2" fmla="val 35000"/>
          </a:avLst>
        </a:prstGeom>
        <a:solidFill>
          <a:srgbClr val="009644"/>
        </a:solidFill>
        <a:ln w="25400" cap="flat" cmpd="sng" algn="ctr">
          <a:solidFill>
            <a:srgbClr val="0096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t>Ofertas de compra</a:t>
          </a:r>
        </a:p>
        <a:p>
          <a:pPr lvl="0" algn="ctr" defTabSz="1066800">
            <a:lnSpc>
              <a:spcPct val="90000"/>
            </a:lnSpc>
            <a:spcBef>
              <a:spcPct val="0"/>
            </a:spcBef>
            <a:spcAft>
              <a:spcPct val="35000"/>
            </a:spcAft>
          </a:pPr>
          <a:r>
            <a:rPr lang="es-ES" sz="2400" kern="1200" dirty="0" smtClean="0"/>
            <a:t>comercializadoras</a:t>
          </a:r>
          <a:endParaRPr lang="es-ES" sz="2400" kern="1200" dirty="0"/>
        </a:p>
      </dsp:txBody>
      <dsp:txXfrm rot="5400000">
        <a:off x="5969594" y="371607"/>
        <a:ext cx="2940916" cy="34078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1C50D7-E7AE-4085-96E1-F15F4BFD8F6E}">
      <dsp:nvSpPr>
        <dsp:cNvPr id="0" name=""/>
        <dsp:cNvSpPr/>
      </dsp:nvSpPr>
      <dsp:spPr>
        <a:xfrm>
          <a:off x="0" y="16419"/>
          <a:ext cx="12192000" cy="725399"/>
        </a:xfrm>
        <a:prstGeom prst="roundRect">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b="1" kern="1200" smtClean="0">
              <a:latin typeface="Arial"/>
              <a:ea typeface="+mn-ea"/>
              <a:cs typeface="+mn-cs"/>
            </a:rPr>
            <a:t>CORTO PLAZO: Comercialización “asistida”</a:t>
          </a:r>
          <a:endParaRPr lang="es-ES" sz="3100" kern="1200" dirty="0">
            <a:latin typeface="Arial"/>
            <a:ea typeface="+mn-ea"/>
            <a:cs typeface="+mn-cs"/>
          </a:endParaRPr>
        </a:p>
      </dsp:txBody>
      <dsp:txXfrm>
        <a:off x="0" y="16419"/>
        <a:ext cx="12192000" cy="725399"/>
      </dsp:txXfrm>
    </dsp:sp>
    <dsp:sp modelId="{BDEA4F4B-F828-4FE6-AACD-DF0FAD76373F}">
      <dsp:nvSpPr>
        <dsp:cNvPr id="0" name=""/>
        <dsp:cNvSpPr/>
      </dsp:nvSpPr>
      <dsp:spPr>
        <a:xfrm>
          <a:off x="0" y="741819"/>
          <a:ext cx="121920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S" sz="2400" kern="1200" smtClean="0">
              <a:latin typeface="Arial"/>
              <a:ea typeface="+mn-ea"/>
              <a:cs typeface="+mn-cs"/>
            </a:rPr>
            <a:t>Adquirir energía con Goiener </a:t>
          </a:r>
          <a:r>
            <a:rPr lang="es-ES" sz="2400" b="1" kern="1200" smtClean="0">
              <a:latin typeface="Arial"/>
              <a:ea typeface="+mn-ea"/>
              <a:cs typeface="+mn-cs"/>
            </a:rPr>
            <a:t>hasta alcanzar masa crítica </a:t>
          </a:r>
          <a:r>
            <a:rPr lang="es-ES" sz="2400" kern="1200" smtClean="0">
              <a:latin typeface="Arial"/>
              <a:ea typeface="+mn-ea"/>
              <a:cs typeface="+mn-cs"/>
            </a:rPr>
            <a:t>(gestión de contratos Goiener.</a:t>
          </a:r>
          <a:endParaRPr lang="es-ES" sz="2400" u="sng" kern="1200" dirty="0">
            <a:latin typeface="Arial"/>
            <a:ea typeface="+mn-ea"/>
            <a:cs typeface="+mn-cs"/>
          </a:endParaRPr>
        </a:p>
      </dsp:txBody>
      <dsp:txXfrm>
        <a:off x="0" y="741819"/>
        <a:ext cx="12192000" cy="721912"/>
      </dsp:txXfrm>
    </dsp:sp>
    <dsp:sp modelId="{DB9FDEA9-65EF-4F97-9398-37460AB5F77B}">
      <dsp:nvSpPr>
        <dsp:cNvPr id="0" name=""/>
        <dsp:cNvSpPr/>
      </dsp:nvSpPr>
      <dsp:spPr>
        <a:xfrm>
          <a:off x="0" y="1378011"/>
          <a:ext cx="12192000" cy="725399"/>
        </a:xfrm>
        <a:prstGeom prst="roundRect">
          <a:avLst/>
        </a:prstGeom>
        <a:gradFill rotWithShape="0">
          <a:gsLst>
            <a:gs pos="0">
              <a:schemeClr val="accent6">
                <a:shade val="50000"/>
                <a:hueOff val="245616"/>
                <a:satOff val="-10737"/>
                <a:lumOff val="29307"/>
                <a:alphaOff val="0"/>
                <a:tint val="100000"/>
                <a:shade val="100000"/>
                <a:satMod val="130000"/>
              </a:schemeClr>
            </a:gs>
            <a:gs pos="100000">
              <a:schemeClr val="accent6">
                <a:shade val="50000"/>
                <a:hueOff val="245616"/>
                <a:satOff val="-10737"/>
                <a:lumOff val="293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b="1" kern="1200" dirty="0" smtClean="0">
              <a:latin typeface="Arial"/>
              <a:ea typeface="+mn-ea"/>
              <a:cs typeface="+mn-cs"/>
            </a:rPr>
            <a:t>MEDIO PLAZO: Comercialización propia</a:t>
          </a:r>
          <a:endParaRPr lang="es-ES" sz="3100" b="1" kern="1200" dirty="0" smtClean="0">
            <a:latin typeface="Arial"/>
            <a:ea typeface="+mn-ea"/>
            <a:cs typeface="+mn-cs"/>
          </a:endParaRPr>
        </a:p>
      </dsp:txBody>
      <dsp:txXfrm>
        <a:off x="0" y="1378011"/>
        <a:ext cx="12192000" cy="725399"/>
      </dsp:txXfrm>
    </dsp:sp>
    <dsp:sp modelId="{174E8511-3750-45FD-8F07-82CA0A696A6F}">
      <dsp:nvSpPr>
        <dsp:cNvPr id="0" name=""/>
        <dsp:cNvSpPr/>
      </dsp:nvSpPr>
      <dsp:spPr>
        <a:xfrm>
          <a:off x="0" y="2189131"/>
          <a:ext cx="121920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S" sz="2400" b="1" kern="1200" smtClean="0">
              <a:latin typeface="Arial"/>
              <a:ea typeface="+mn-ea"/>
              <a:cs typeface="+mn-cs"/>
            </a:rPr>
            <a:t>Constituirnos en cooperativa comercializadora </a:t>
          </a:r>
          <a:r>
            <a:rPr lang="es-ES" sz="2400" kern="1200" smtClean="0">
              <a:latin typeface="Arial"/>
              <a:ea typeface="+mn-ea"/>
              <a:cs typeface="+mn-cs"/>
            </a:rPr>
            <a:t>independiente  (gestión de contratos directa por En Verde).</a:t>
          </a:r>
          <a:endParaRPr lang="es-ES" sz="2400" kern="1200" dirty="0">
            <a:latin typeface="Arial"/>
            <a:ea typeface="+mn-ea"/>
            <a:cs typeface="+mn-cs"/>
          </a:endParaRPr>
        </a:p>
      </dsp:txBody>
      <dsp:txXfrm>
        <a:off x="0" y="2189131"/>
        <a:ext cx="12192000" cy="721912"/>
      </dsp:txXfrm>
    </dsp:sp>
    <dsp:sp modelId="{CCD04EE3-431B-4B70-9FD2-7DEAC4873E07}">
      <dsp:nvSpPr>
        <dsp:cNvPr id="0" name=""/>
        <dsp:cNvSpPr/>
      </dsp:nvSpPr>
      <dsp:spPr>
        <a:xfrm>
          <a:off x="0" y="2911044"/>
          <a:ext cx="12192000" cy="725399"/>
        </a:xfrm>
        <a:prstGeom prst="roundRect">
          <a:avLst/>
        </a:prstGeom>
        <a:gradFill rotWithShape="0">
          <a:gsLst>
            <a:gs pos="0">
              <a:schemeClr val="accent6">
                <a:shade val="50000"/>
                <a:hueOff val="245616"/>
                <a:satOff val="-10737"/>
                <a:lumOff val="29307"/>
                <a:alphaOff val="0"/>
                <a:tint val="100000"/>
                <a:shade val="100000"/>
                <a:satMod val="130000"/>
              </a:schemeClr>
            </a:gs>
            <a:gs pos="100000">
              <a:schemeClr val="accent6">
                <a:shade val="50000"/>
                <a:hueOff val="245616"/>
                <a:satOff val="-10737"/>
                <a:lumOff val="293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b="1" kern="1200" smtClean="0">
              <a:latin typeface="Arial"/>
              <a:ea typeface="+mn-ea"/>
              <a:cs typeface="+mn-cs"/>
            </a:rPr>
            <a:t>LARGO PLAZO: Generación y “consumo de proximidad”</a:t>
          </a:r>
          <a:endParaRPr lang="es-ES" sz="3100" kern="1200" dirty="0">
            <a:latin typeface="Arial"/>
            <a:ea typeface="+mn-ea"/>
            <a:cs typeface="+mn-cs"/>
          </a:endParaRPr>
        </a:p>
      </dsp:txBody>
      <dsp:txXfrm>
        <a:off x="0" y="2911044"/>
        <a:ext cx="12192000" cy="725399"/>
      </dsp:txXfrm>
    </dsp:sp>
    <dsp:sp modelId="{799D14CC-FA7D-4D06-B966-5E96120B4F16}">
      <dsp:nvSpPr>
        <dsp:cNvPr id="0" name=""/>
        <dsp:cNvSpPr/>
      </dsp:nvSpPr>
      <dsp:spPr>
        <a:xfrm>
          <a:off x="0" y="3636444"/>
          <a:ext cx="121920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S" sz="2400" kern="1200" smtClean="0">
              <a:latin typeface="Arial"/>
              <a:ea typeface="+mn-ea"/>
              <a:cs typeface="+mn-cs"/>
            </a:rPr>
            <a:t>Fomento del </a:t>
          </a:r>
          <a:r>
            <a:rPr lang="es-ES" sz="2400" b="1" kern="1200" smtClean="0">
              <a:latin typeface="Arial"/>
              <a:ea typeface="+mn-ea"/>
              <a:cs typeface="+mn-cs"/>
            </a:rPr>
            <a:t>autoconsumo</a:t>
          </a:r>
          <a:r>
            <a:rPr lang="es-ES" sz="2400" kern="1200" smtClean="0">
              <a:latin typeface="Arial"/>
              <a:ea typeface="+mn-ea"/>
              <a:cs typeface="+mn-cs"/>
            </a:rPr>
            <a:t>, de la </a:t>
          </a:r>
          <a:r>
            <a:rPr lang="es-ES" sz="2400" b="1" kern="1200" smtClean="0">
              <a:latin typeface="Arial"/>
              <a:ea typeface="+mn-ea"/>
              <a:cs typeface="+mn-cs"/>
            </a:rPr>
            <a:t>producción</a:t>
          </a:r>
          <a:r>
            <a:rPr lang="es-ES" sz="2400" kern="1200" smtClean="0">
              <a:latin typeface="Arial"/>
              <a:ea typeface="+mn-ea"/>
              <a:cs typeface="+mn-cs"/>
            </a:rPr>
            <a:t> cooperativizada, de la venta a terceros y del  consumo de energía de terceros </a:t>
          </a:r>
          <a:r>
            <a:rPr lang="es-ES" sz="2400" b="1" kern="1200" smtClean="0">
              <a:latin typeface="Arial"/>
              <a:ea typeface="+mn-ea"/>
              <a:cs typeface="+mn-cs"/>
            </a:rPr>
            <a:t>(PPAs)</a:t>
          </a:r>
          <a:endParaRPr lang="es-ES" sz="2400" b="1" kern="1200" dirty="0">
            <a:latin typeface="Arial"/>
            <a:ea typeface="+mn-ea"/>
            <a:cs typeface="+mn-cs"/>
          </a:endParaRPr>
        </a:p>
      </dsp:txBody>
      <dsp:txXfrm>
        <a:off x="0" y="3636444"/>
        <a:ext cx="12192000" cy="7219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891AD4-EA4E-44FE-A431-EB8340592894}">
      <dsp:nvSpPr>
        <dsp:cNvPr id="0" name=""/>
        <dsp:cNvSpPr/>
      </dsp:nvSpPr>
      <dsp:spPr>
        <a:xfrm>
          <a:off x="3585" y="595141"/>
          <a:ext cx="3496235" cy="125637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kern="1200" dirty="0" smtClean="0"/>
            <a:t>CONDICIONES DEL AUTOCONSUMO COMPARTIDO</a:t>
          </a:r>
          <a:endParaRPr lang="es-ES" sz="2600" kern="1200" dirty="0"/>
        </a:p>
      </dsp:txBody>
      <dsp:txXfrm>
        <a:off x="3585" y="595141"/>
        <a:ext cx="3496235" cy="1256373"/>
      </dsp:txXfrm>
    </dsp:sp>
    <dsp:sp modelId="{C05A5495-0472-406E-980D-607231DB60B0}">
      <dsp:nvSpPr>
        <dsp:cNvPr id="0" name=""/>
        <dsp:cNvSpPr/>
      </dsp:nvSpPr>
      <dsp:spPr>
        <a:xfrm>
          <a:off x="3585" y="1851514"/>
          <a:ext cx="3496235" cy="1695037"/>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Mismo transformador </a:t>
          </a:r>
          <a:endParaRPr lang="es-ES" sz="2000" kern="1200" dirty="0"/>
        </a:p>
        <a:p>
          <a:pPr marL="228600" lvl="1" indent="-228600" algn="l" defTabSz="889000">
            <a:lnSpc>
              <a:spcPct val="90000"/>
            </a:lnSpc>
            <a:spcBef>
              <a:spcPct val="0"/>
            </a:spcBef>
            <a:spcAft>
              <a:spcPct val="15000"/>
            </a:spcAft>
            <a:buChar char="••"/>
          </a:pPr>
          <a:r>
            <a:rPr lang="es-ES" sz="2000" kern="1200" dirty="0" smtClean="0"/>
            <a:t>500 m  distancia</a:t>
          </a:r>
          <a:endParaRPr lang="es-ES" sz="2000" kern="1200" dirty="0"/>
        </a:p>
        <a:p>
          <a:pPr marL="228600" lvl="1" indent="-228600" algn="l" defTabSz="889000">
            <a:lnSpc>
              <a:spcPct val="90000"/>
            </a:lnSpc>
            <a:spcBef>
              <a:spcPct val="0"/>
            </a:spcBef>
            <a:spcAft>
              <a:spcPct val="15000"/>
            </a:spcAft>
            <a:buChar char="••"/>
          </a:pPr>
          <a:r>
            <a:rPr lang="es-ES" sz="2000" kern="1200" dirty="0" smtClean="0"/>
            <a:t>Comparten referencia catastral.</a:t>
          </a:r>
          <a:endParaRPr lang="es-ES" sz="2000" kern="1200" dirty="0"/>
        </a:p>
      </dsp:txBody>
      <dsp:txXfrm>
        <a:off x="3585" y="1851514"/>
        <a:ext cx="3496235" cy="1695037"/>
      </dsp:txXfrm>
    </dsp:sp>
    <dsp:sp modelId="{3BF7BE5A-F9A9-4B14-9F7A-5CBC8A35D478}">
      <dsp:nvSpPr>
        <dsp:cNvPr id="0" name=""/>
        <dsp:cNvSpPr/>
      </dsp:nvSpPr>
      <dsp:spPr>
        <a:xfrm>
          <a:off x="3989293" y="595141"/>
          <a:ext cx="3496235" cy="125637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kern="1200" dirty="0" smtClean="0"/>
            <a:t>COMUNIDADES  DE VECINOS</a:t>
          </a:r>
          <a:endParaRPr lang="es-ES" sz="2600" kern="1200" dirty="0"/>
        </a:p>
      </dsp:txBody>
      <dsp:txXfrm>
        <a:off x="3989293" y="595141"/>
        <a:ext cx="3496235" cy="1256373"/>
      </dsp:txXfrm>
    </dsp:sp>
    <dsp:sp modelId="{2D29777C-94CE-4CE1-A8E8-AFC598DC8B65}">
      <dsp:nvSpPr>
        <dsp:cNvPr id="0" name=""/>
        <dsp:cNvSpPr/>
      </dsp:nvSpPr>
      <dsp:spPr>
        <a:xfrm>
          <a:off x="3989293" y="1851514"/>
          <a:ext cx="3496235" cy="1695037"/>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kern="1200" dirty="0" smtClean="0"/>
            <a:t>Ley Propiedad Horizontal.</a:t>
          </a:r>
          <a:endParaRPr lang="es-ES" sz="2000" b="0" kern="1200" dirty="0"/>
        </a:p>
        <a:p>
          <a:pPr marL="228600" lvl="1" indent="-228600" algn="l" defTabSz="889000">
            <a:lnSpc>
              <a:spcPct val="90000"/>
            </a:lnSpc>
            <a:spcBef>
              <a:spcPct val="0"/>
            </a:spcBef>
            <a:spcAft>
              <a:spcPct val="15000"/>
            </a:spcAft>
            <a:buChar char="••"/>
          </a:pPr>
          <a:r>
            <a:rPr lang="es-ES" sz="2000" b="0" kern="1200" dirty="0" smtClean="0"/>
            <a:t>petición de cualquier propietario.</a:t>
          </a:r>
          <a:endParaRPr lang="es-ES" sz="2000" b="0" kern="1200" dirty="0"/>
        </a:p>
        <a:p>
          <a:pPr marL="228600" lvl="1" indent="-228600" algn="l" defTabSz="889000">
            <a:lnSpc>
              <a:spcPct val="90000"/>
            </a:lnSpc>
            <a:spcBef>
              <a:spcPct val="0"/>
            </a:spcBef>
            <a:spcAft>
              <a:spcPct val="15000"/>
            </a:spcAft>
            <a:buChar char="••"/>
          </a:pPr>
          <a:r>
            <a:rPr lang="es-ES" sz="2000" b="0" kern="1200" dirty="0" smtClean="0"/>
            <a:t>Acordada un tercio de los integrantes .</a:t>
          </a:r>
          <a:endParaRPr lang="es-ES" sz="2000" b="0" kern="1200" dirty="0"/>
        </a:p>
      </dsp:txBody>
      <dsp:txXfrm>
        <a:off x="3989293" y="1851514"/>
        <a:ext cx="3496235" cy="1695037"/>
      </dsp:txXfrm>
    </dsp:sp>
    <dsp:sp modelId="{E26CD167-F872-40D9-B4F1-0C53C0B04FCE}">
      <dsp:nvSpPr>
        <dsp:cNvPr id="0" name=""/>
        <dsp:cNvSpPr/>
      </dsp:nvSpPr>
      <dsp:spPr>
        <a:xfrm>
          <a:off x="7975001" y="595141"/>
          <a:ext cx="3496235" cy="125637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kern="1200" dirty="0" smtClean="0"/>
            <a:t>IMPULSO DESDE ENVERDE</a:t>
          </a:r>
          <a:endParaRPr lang="es-ES" sz="2600" kern="1200" dirty="0"/>
        </a:p>
      </dsp:txBody>
      <dsp:txXfrm>
        <a:off x="7975001" y="595141"/>
        <a:ext cx="3496235" cy="1256373"/>
      </dsp:txXfrm>
    </dsp:sp>
    <dsp:sp modelId="{A3462BE4-7E23-402E-A991-C3E2BD07F5BB}">
      <dsp:nvSpPr>
        <dsp:cNvPr id="0" name=""/>
        <dsp:cNvSpPr/>
      </dsp:nvSpPr>
      <dsp:spPr>
        <a:xfrm>
          <a:off x="7975001" y="1851514"/>
          <a:ext cx="3496235" cy="1695037"/>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Guía y apoyo.</a:t>
          </a:r>
          <a:endParaRPr lang="es-ES" sz="2000" kern="1200" dirty="0"/>
        </a:p>
        <a:p>
          <a:pPr marL="228600" lvl="1" indent="-228600" algn="l" defTabSz="889000">
            <a:lnSpc>
              <a:spcPct val="90000"/>
            </a:lnSpc>
            <a:spcBef>
              <a:spcPct val="0"/>
            </a:spcBef>
            <a:spcAft>
              <a:spcPct val="15000"/>
            </a:spcAft>
            <a:buChar char="••"/>
          </a:pPr>
          <a:r>
            <a:rPr lang="es-ES" sz="2000" kern="1200" dirty="0" smtClean="0"/>
            <a:t>Organización compra agrupada equipos.</a:t>
          </a:r>
          <a:endParaRPr lang="es-ES" sz="2000" kern="1200" dirty="0"/>
        </a:p>
        <a:p>
          <a:pPr marL="228600" lvl="1" indent="-228600" algn="l" defTabSz="889000">
            <a:lnSpc>
              <a:spcPct val="90000"/>
            </a:lnSpc>
            <a:spcBef>
              <a:spcPct val="0"/>
            </a:spcBef>
            <a:spcAft>
              <a:spcPct val="15000"/>
            </a:spcAft>
            <a:buChar char="••"/>
          </a:pPr>
          <a:r>
            <a:rPr lang="es-ES" sz="2000" kern="1200" dirty="0" smtClean="0"/>
            <a:t>Decisiones por parte de consumidores.</a:t>
          </a:r>
          <a:endParaRPr lang="es-ES" sz="2000" kern="1200" dirty="0"/>
        </a:p>
      </dsp:txBody>
      <dsp:txXfrm>
        <a:off x="7975001" y="1851514"/>
        <a:ext cx="3496235" cy="16950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891AD4-EA4E-44FE-A431-EB8340592894}">
      <dsp:nvSpPr>
        <dsp:cNvPr id="0" name=""/>
        <dsp:cNvSpPr/>
      </dsp:nvSpPr>
      <dsp:spPr>
        <a:xfrm>
          <a:off x="3485" y="282380"/>
          <a:ext cx="3397903" cy="748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kern="1200" dirty="0" smtClean="0"/>
            <a:t>OPORTUNIDAD</a:t>
          </a:r>
          <a:endParaRPr lang="es-ES" sz="2600" kern="1200" dirty="0"/>
        </a:p>
      </dsp:txBody>
      <dsp:txXfrm>
        <a:off x="3485" y="282380"/>
        <a:ext cx="3397903" cy="748800"/>
      </dsp:txXfrm>
    </dsp:sp>
    <dsp:sp modelId="{C05A5495-0472-406E-980D-607231DB60B0}">
      <dsp:nvSpPr>
        <dsp:cNvPr id="0" name=""/>
        <dsp:cNvSpPr/>
      </dsp:nvSpPr>
      <dsp:spPr>
        <a:xfrm>
          <a:off x="0" y="1051319"/>
          <a:ext cx="3397903" cy="228202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kern="1200" dirty="0" smtClean="0"/>
            <a:t>Generadores buscan </a:t>
          </a:r>
          <a:r>
            <a:rPr lang="es-ES" sz="2000" b="0" kern="1200" dirty="0" err="1" smtClean="0"/>
            <a:t>PPAs</a:t>
          </a:r>
          <a:r>
            <a:rPr lang="es-ES" sz="2000" b="0" kern="1200" dirty="0" smtClean="0"/>
            <a:t> que aseguran un precio de estable.</a:t>
          </a:r>
        </a:p>
        <a:p>
          <a:pPr marL="228600" lvl="1" indent="-228600" algn="l" defTabSz="889000">
            <a:lnSpc>
              <a:spcPct val="90000"/>
            </a:lnSpc>
            <a:spcBef>
              <a:spcPct val="0"/>
            </a:spcBef>
            <a:spcAft>
              <a:spcPct val="15000"/>
            </a:spcAft>
            <a:buChar char="••"/>
          </a:pPr>
          <a:r>
            <a:rPr lang="es-ES" sz="2000" b="0" kern="1200" dirty="0" smtClean="0"/>
            <a:t>Extremadura hay mucho desarrollo nuevo</a:t>
          </a:r>
          <a:r>
            <a:rPr lang="es-ES" sz="2000" kern="1200" dirty="0" smtClean="0"/>
            <a:t>.</a:t>
          </a:r>
          <a:endParaRPr lang="es-ES" sz="2000" b="0" kern="1200" dirty="0" smtClean="0"/>
        </a:p>
      </dsp:txBody>
      <dsp:txXfrm>
        <a:off x="0" y="1051319"/>
        <a:ext cx="3397903" cy="2282022"/>
      </dsp:txXfrm>
    </dsp:sp>
    <dsp:sp modelId="{3BF7BE5A-F9A9-4B14-9F7A-5CBC8A35D478}">
      <dsp:nvSpPr>
        <dsp:cNvPr id="0" name=""/>
        <dsp:cNvSpPr/>
      </dsp:nvSpPr>
      <dsp:spPr>
        <a:xfrm>
          <a:off x="3877094" y="322642"/>
          <a:ext cx="3397903" cy="748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kern="1200" dirty="0" smtClean="0"/>
            <a:t>FUNCIONAMIENTO</a:t>
          </a:r>
          <a:endParaRPr lang="es-ES" sz="2600" kern="1200" dirty="0"/>
        </a:p>
      </dsp:txBody>
      <dsp:txXfrm>
        <a:off x="3877094" y="322642"/>
        <a:ext cx="3397903" cy="748800"/>
      </dsp:txXfrm>
    </dsp:sp>
    <dsp:sp modelId="{2D29777C-94CE-4CE1-A8E8-AFC598DC8B65}">
      <dsp:nvSpPr>
        <dsp:cNvPr id="0" name=""/>
        <dsp:cNvSpPr/>
      </dsp:nvSpPr>
      <dsp:spPr>
        <a:xfrm>
          <a:off x="3877094" y="1071442"/>
          <a:ext cx="3397903" cy="212097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kern="1200" dirty="0" err="1" smtClean="0"/>
            <a:t>EnVerde</a:t>
          </a:r>
          <a:r>
            <a:rPr lang="es-ES" sz="2000" b="0" kern="1200" dirty="0" smtClean="0"/>
            <a:t> obtiene </a:t>
          </a:r>
          <a:r>
            <a:rPr lang="es-ES" sz="2000" b="0" kern="1200" dirty="0" err="1" smtClean="0"/>
            <a:t>CORs</a:t>
          </a:r>
          <a:r>
            <a:rPr lang="es-ES" sz="2000" b="0" kern="1200" dirty="0" smtClean="0"/>
            <a:t> en la compra.</a:t>
          </a:r>
          <a:endParaRPr lang="es-ES" sz="2000" b="0" kern="1200" dirty="0"/>
        </a:p>
        <a:p>
          <a:pPr marL="228600" lvl="1" indent="-228600" algn="l" defTabSz="889000">
            <a:lnSpc>
              <a:spcPct val="90000"/>
            </a:lnSpc>
            <a:spcBef>
              <a:spcPct val="0"/>
            </a:spcBef>
            <a:spcAft>
              <a:spcPct val="15000"/>
            </a:spcAft>
            <a:buChar char="••"/>
          </a:pPr>
          <a:r>
            <a:rPr lang="es-ES" sz="2000" b="0" kern="1200" dirty="0" smtClean="0"/>
            <a:t>Generador vierte a la red.</a:t>
          </a:r>
          <a:endParaRPr lang="es-ES" sz="2000" b="0" kern="1200" dirty="0"/>
        </a:p>
        <a:p>
          <a:pPr marL="228600" lvl="1" indent="-228600" algn="l" defTabSz="889000">
            <a:lnSpc>
              <a:spcPct val="90000"/>
            </a:lnSpc>
            <a:spcBef>
              <a:spcPct val="0"/>
            </a:spcBef>
            <a:spcAft>
              <a:spcPct val="15000"/>
            </a:spcAft>
            <a:buChar char="••"/>
          </a:pPr>
          <a:r>
            <a:rPr lang="es-ES" sz="2000" b="0" kern="1200" dirty="0" smtClean="0"/>
            <a:t>En Verde acude a la subasta diaria “pool” de manera normal.</a:t>
          </a:r>
          <a:endParaRPr lang="es-ES" sz="2000" b="0" kern="1200" dirty="0"/>
        </a:p>
      </dsp:txBody>
      <dsp:txXfrm>
        <a:off x="3877094" y="1071442"/>
        <a:ext cx="3397903" cy="2120976"/>
      </dsp:txXfrm>
    </dsp:sp>
    <dsp:sp modelId="{E26CD167-F872-40D9-B4F1-0C53C0B04FCE}">
      <dsp:nvSpPr>
        <dsp:cNvPr id="0" name=""/>
        <dsp:cNvSpPr/>
      </dsp:nvSpPr>
      <dsp:spPr>
        <a:xfrm>
          <a:off x="7754189" y="303772"/>
          <a:ext cx="3397903" cy="748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S" sz="2100" kern="1200" dirty="0" smtClean="0"/>
            <a:t>COMPENSACIÓN</a:t>
          </a:r>
        </a:p>
      </dsp:txBody>
      <dsp:txXfrm>
        <a:off x="7754189" y="303772"/>
        <a:ext cx="3397903" cy="748800"/>
      </dsp:txXfrm>
    </dsp:sp>
    <dsp:sp modelId="{A3462BE4-7E23-402E-A991-C3E2BD07F5BB}">
      <dsp:nvSpPr>
        <dsp:cNvPr id="0" name=""/>
        <dsp:cNvSpPr/>
      </dsp:nvSpPr>
      <dsp:spPr>
        <a:xfrm>
          <a:off x="7750704" y="1071442"/>
          <a:ext cx="3397903" cy="212097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kern="1200" dirty="0" smtClean="0"/>
            <a:t>Precio de compra mayor que PPA, el generador tiene que compensar la diferencia (y viceversa): ESTABILIDAD</a:t>
          </a:r>
        </a:p>
      </dsp:txBody>
      <dsp:txXfrm>
        <a:off x="7750704" y="1071442"/>
        <a:ext cx="3397903" cy="212097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_tradnl" sz="1200" b="0" i="0" u="none" strike="noStrike" cap="none" baseline="0" dirty="0" smtClean="0">
                <a:solidFill>
                  <a:srgbClr val="000000"/>
                </a:solidFill>
                <a:effectLst/>
                <a:latin typeface="Arial"/>
                <a:ea typeface="Arial"/>
                <a:cs typeface="Arial"/>
                <a:sym typeface="Arial"/>
              </a:rPr>
              <a:t>simplemente leer</a:t>
            </a: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buNone/>
            </a:pPr>
            <a:r>
              <a:rPr lang="es-ES_tradnl" sz="1200" b="1" i="0" u="none" strike="noStrike" cap="none" dirty="0" smtClean="0">
                <a:solidFill>
                  <a:srgbClr val="000000"/>
                </a:solidFill>
                <a:effectLst/>
                <a:latin typeface="Arial"/>
                <a:ea typeface="Arial"/>
                <a:cs typeface="Arial"/>
                <a:sym typeface="Arial"/>
              </a:rPr>
              <a:t>La </a:t>
            </a:r>
            <a:r>
              <a:rPr lang="es-ES_tradnl" sz="1200" b="1" i="0" u="none" strike="noStrike" cap="none" dirty="0" err="1" smtClean="0">
                <a:solidFill>
                  <a:srgbClr val="000000"/>
                </a:solidFill>
                <a:effectLst/>
                <a:latin typeface="Arial"/>
                <a:ea typeface="Arial"/>
                <a:cs typeface="Arial"/>
                <a:sym typeface="Arial"/>
              </a:rPr>
              <a:t>comercizalización</a:t>
            </a:r>
            <a:r>
              <a:rPr lang="es-ES_tradnl" sz="1200" b="1" i="0" u="none" strike="noStrike" cap="none" baseline="0" dirty="0" smtClean="0">
                <a:solidFill>
                  <a:srgbClr val="000000"/>
                </a:solidFill>
                <a:effectLst/>
                <a:latin typeface="Arial"/>
                <a:ea typeface="Arial"/>
                <a:cs typeface="Arial"/>
                <a:sym typeface="Arial"/>
              </a:rPr>
              <a:t> permite </a:t>
            </a:r>
            <a:r>
              <a:rPr lang="es-ES_tradnl" sz="1200" b="0" i="0" u="none" strike="noStrike" cap="none" dirty="0" smtClean="0">
                <a:solidFill>
                  <a:srgbClr val="000000"/>
                </a:solidFill>
                <a:effectLst/>
                <a:latin typeface="Arial"/>
                <a:ea typeface="Arial"/>
                <a:cs typeface="Arial"/>
                <a:sym typeface="Arial"/>
              </a:rPr>
              <a:t>comprar, gestionar y facturar la electricidad consumida por las personas asociadas (particulares y pymes). Esto se hace sin necesidad de cambios técnicos en las instalaciones,</a:t>
            </a:r>
            <a:r>
              <a:rPr lang="es-ES_tradnl" sz="1200" b="0" i="0" u="none" strike="noStrike" cap="none" baseline="0" dirty="0" smtClean="0">
                <a:solidFill>
                  <a:srgbClr val="000000"/>
                </a:solidFill>
                <a:effectLst/>
                <a:latin typeface="Arial"/>
                <a:ea typeface="Arial"/>
                <a:cs typeface="Arial"/>
                <a:sym typeface="Arial"/>
              </a:rPr>
              <a:t> acudiendo a las compras diarias que se realizan en el mercado mayorista.</a:t>
            </a:r>
          </a:p>
          <a:p>
            <a:pPr marL="139700" lvl="0" indent="0">
              <a:buNone/>
            </a:pPr>
            <a:endParaRPr lang="es-ES_tradnl" sz="1200" b="0" i="0" u="none" strike="noStrike" cap="none" baseline="0" dirty="0" smtClean="0">
              <a:solidFill>
                <a:srgbClr val="000000"/>
              </a:solidFill>
              <a:effectLst/>
              <a:latin typeface="Arial"/>
              <a:ea typeface="Arial"/>
              <a:cs typeface="Arial"/>
              <a:sym typeface="Arial"/>
            </a:endParaRPr>
          </a:p>
          <a:p>
            <a:pPr marL="139700" lvl="0" indent="0">
              <a:buNone/>
            </a:pPr>
            <a:r>
              <a:rPr lang="es-ES" sz="1200" b="0" i="0" u="none" strike="noStrike" cap="none" baseline="0" dirty="0" smtClean="0">
                <a:solidFill>
                  <a:srgbClr val="000000"/>
                </a:solidFill>
                <a:effectLst/>
                <a:latin typeface="Arial"/>
                <a:ea typeface="Arial"/>
                <a:cs typeface="Arial"/>
                <a:sym typeface="Arial"/>
              </a:rPr>
              <a:t>Red de apoyo: </a:t>
            </a:r>
          </a:p>
          <a:p>
            <a:pPr marL="139700" lvl="0" indent="0">
              <a:buNone/>
            </a:pPr>
            <a:r>
              <a:rPr lang="es-ES" sz="1200" b="0" i="0" u="none" strike="noStrike" cap="none" baseline="0" dirty="0" smtClean="0">
                <a:solidFill>
                  <a:srgbClr val="000000"/>
                </a:solidFill>
                <a:effectLst/>
                <a:latin typeface="Arial"/>
                <a:ea typeface="Arial"/>
                <a:cs typeface="Arial"/>
                <a:sym typeface="Arial"/>
              </a:rPr>
              <a:t>Contaremos con la guía, formación y software de </a:t>
            </a:r>
            <a:r>
              <a:rPr lang="es-ES" sz="1200" b="0" i="0" u="none" strike="noStrike" cap="none" baseline="0" dirty="0" err="1" smtClean="0">
                <a:solidFill>
                  <a:srgbClr val="000000"/>
                </a:solidFill>
                <a:effectLst/>
                <a:latin typeface="Arial"/>
                <a:ea typeface="Arial"/>
                <a:cs typeface="Arial"/>
                <a:sym typeface="Arial"/>
              </a:rPr>
              <a:t>Goiener</a:t>
            </a:r>
            <a:r>
              <a:rPr lang="es-ES" sz="1200" b="0" i="0" u="none" strike="noStrike" cap="none" baseline="0" dirty="0" smtClean="0">
                <a:solidFill>
                  <a:srgbClr val="000000"/>
                </a:solidFill>
                <a:effectLst/>
                <a:latin typeface="Arial"/>
                <a:ea typeface="Arial"/>
                <a:cs typeface="Arial"/>
                <a:sym typeface="Arial"/>
              </a:rPr>
              <a:t> </a:t>
            </a:r>
          </a:p>
          <a:p>
            <a:pPr marL="139700" lvl="0" indent="0">
              <a:buNone/>
            </a:pPr>
            <a:r>
              <a:rPr lang="es-ES" sz="1200" b="0" i="0" u="none" strike="noStrike" cap="none" baseline="0" dirty="0" smtClean="0">
                <a:solidFill>
                  <a:srgbClr val="000000"/>
                </a:solidFill>
                <a:effectLst/>
                <a:latin typeface="Arial"/>
                <a:ea typeface="Arial"/>
                <a:cs typeface="Arial"/>
                <a:sym typeface="Arial"/>
              </a:rPr>
              <a:t>También existe una red de cooperativas de consumo de energía a nivel nacional</a:t>
            </a:r>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buNone/>
            </a:pPr>
            <a:r>
              <a:rPr lang="es-ES_tradnl" sz="1200" b="1" i="0" u="none" strike="noStrike" cap="none" dirty="0" smtClean="0">
                <a:solidFill>
                  <a:srgbClr val="000000"/>
                </a:solidFill>
                <a:effectLst/>
                <a:latin typeface="Arial"/>
                <a:ea typeface="Arial"/>
                <a:cs typeface="Arial"/>
                <a:sym typeface="Arial"/>
              </a:rPr>
              <a:t>U</a:t>
            </a:r>
            <a:r>
              <a:rPr lang="es-ES_tradnl" sz="1200" b="1" i="0" u="none" strike="noStrike" cap="none" baseline="0" dirty="0" smtClean="0">
                <a:solidFill>
                  <a:srgbClr val="000000"/>
                </a:solidFill>
                <a:effectLst/>
                <a:latin typeface="Arial"/>
                <a:ea typeface="Arial"/>
                <a:cs typeface="Arial"/>
                <a:sym typeface="Arial"/>
              </a:rPr>
              <a:t>na vez la cooperativa </a:t>
            </a:r>
            <a:r>
              <a:rPr lang="es-ES_tradnl" sz="1200" b="0" i="0" u="none" strike="noStrike" cap="none" baseline="0" dirty="0" smtClean="0">
                <a:solidFill>
                  <a:srgbClr val="000000"/>
                </a:solidFill>
                <a:effectLst/>
                <a:latin typeface="Arial"/>
                <a:ea typeface="Arial"/>
                <a:cs typeface="Arial"/>
                <a:sym typeface="Arial"/>
              </a:rPr>
              <a:t>esté constituida,  haya adquirido el tamaño necesario y se cuente con la experiencia adquirida del tiempo que </a:t>
            </a:r>
            <a:r>
              <a:rPr lang="es-ES_tradnl" sz="1200" b="0" i="0" u="none" strike="noStrike" cap="none" baseline="0" dirty="0" err="1" smtClean="0">
                <a:solidFill>
                  <a:srgbClr val="000000"/>
                </a:solidFill>
                <a:effectLst/>
                <a:latin typeface="Arial"/>
                <a:ea typeface="Arial"/>
                <a:cs typeface="Arial"/>
                <a:sym typeface="Arial"/>
              </a:rPr>
              <a:t>Goiener</a:t>
            </a:r>
            <a:r>
              <a:rPr lang="es-ES_tradnl" sz="1200" b="0" i="0" u="none" strike="noStrike" cap="none" baseline="0" dirty="0" smtClean="0">
                <a:solidFill>
                  <a:srgbClr val="000000"/>
                </a:solidFill>
                <a:effectLst/>
                <a:latin typeface="Arial"/>
                <a:ea typeface="Arial"/>
                <a:cs typeface="Arial"/>
                <a:sym typeface="Arial"/>
              </a:rPr>
              <a:t> nos apoye, </a:t>
            </a:r>
            <a:r>
              <a:rPr lang="es-ES_tradnl" sz="1200" b="1" i="0" u="none" strike="noStrike" cap="none" baseline="0" dirty="0" smtClean="0">
                <a:solidFill>
                  <a:srgbClr val="000000"/>
                </a:solidFill>
                <a:effectLst/>
                <a:latin typeface="Arial"/>
                <a:ea typeface="Arial"/>
                <a:cs typeface="Arial"/>
                <a:sym typeface="Arial"/>
              </a:rPr>
              <a:t>podremos dar los pasos necesarios </a:t>
            </a:r>
            <a:r>
              <a:rPr lang="es-ES_tradnl" sz="1200" b="0" i="0" u="none" strike="noStrike" cap="none" baseline="0" dirty="0" smtClean="0">
                <a:solidFill>
                  <a:srgbClr val="000000"/>
                </a:solidFill>
                <a:effectLst/>
                <a:latin typeface="Arial"/>
                <a:ea typeface="Arial"/>
                <a:cs typeface="Arial"/>
                <a:sym typeface="Arial"/>
              </a:rPr>
              <a:t>para gestionar todo lo relativo a la gestión de las socias c</a:t>
            </a:r>
            <a:r>
              <a:rPr lang="es-ES" sz="1200" b="0" i="0" u="none" strike="noStrike" cap="none" baseline="0" dirty="0" err="1" smtClean="0">
                <a:solidFill>
                  <a:srgbClr val="000000"/>
                </a:solidFill>
                <a:effectLst/>
                <a:latin typeface="Arial"/>
                <a:ea typeface="Arial"/>
                <a:cs typeface="Arial"/>
                <a:sym typeface="Arial"/>
              </a:rPr>
              <a:t>onsumidoras</a:t>
            </a:r>
            <a:r>
              <a:rPr lang="es-ES" sz="1200" b="0" i="0" u="none" strike="noStrike" cap="none" baseline="0" dirty="0" smtClean="0">
                <a:solidFill>
                  <a:srgbClr val="000000"/>
                </a:solidFill>
                <a:effectLst/>
                <a:latin typeface="Arial"/>
                <a:ea typeface="Arial"/>
                <a:cs typeface="Arial"/>
                <a:sym typeface="Arial"/>
              </a:rPr>
              <a:t>, sus contratos, la predicción de demanda, etc.</a:t>
            </a:r>
          </a:p>
          <a:p>
            <a:pPr marL="139700" lvl="0" indent="0">
              <a:buNone/>
            </a:pPr>
            <a:endParaRPr lang="es-ES" sz="1200" b="0" i="0" u="none" strike="noStrike" cap="none" baseline="0" dirty="0" smtClean="0">
              <a:solidFill>
                <a:srgbClr val="000000"/>
              </a:solidFill>
              <a:effectLst/>
              <a:latin typeface="Arial"/>
              <a:ea typeface="Arial"/>
              <a:cs typeface="Arial"/>
              <a:sym typeface="Arial"/>
            </a:endParaRPr>
          </a:p>
          <a:p>
            <a:pPr marL="139700" lvl="0" indent="0">
              <a:buNone/>
            </a:pPr>
            <a:r>
              <a:rPr lang="es-ES" sz="1200" b="0" i="0" u="none" strike="noStrike" cap="none" baseline="0" dirty="0" smtClean="0">
                <a:solidFill>
                  <a:srgbClr val="000000"/>
                </a:solidFill>
                <a:effectLst/>
                <a:latin typeface="Arial"/>
                <a:ea typeface="Arial"/>
                <a:cs typeface="Arial"/>
                <a:sym typeface="Arial"/>
              </a:rPr>
              <a:t>La gestión de compra en mercado mayorista y la representación en el mismo las realiza </a:t>
            </a:r>
            <a:r>
              <a:rPr lang="es-ES" sz="1200" b="0" i="0" u="none" strike="noStrike" cap="none" baseline="0" dirty="0" err="1" smtClean="0">
                <a:solidFill>
                  <a:srgbClr val="000000"/>
                </a:solidFill>
                <a:effectLst/>
                <a:latin typeface="Arial"/>
                <a:ea typeface="Arial"/>
                <a:cs typeface="Arial"/>
                <a:sym typeface="Arial"/>
              </a:rPr>
              <a:t>Goiener</a:t>
            </a:r>
            <a:r>
              <a:rPr lang="es-ES" sz="1200" b="0" i="0" u="none" strike="noStrike" cap="none" baseline="0" dirty="0" smtClean="0">
                <a:solidFill>
                  <a:srgbClr val="000000"/>
                </a:solidFill>
                <a:effectLst/>
                <a:latin typeface="Arial"/>
                <a:ea typeface="Arial"/>
                <a:cs typeface="Arial"/>
                <a:sym typeface="Arial"/>
              </a:rPr>
              <a:t> (representantes de mercado)</a:t>
            </a: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s-ES_tradnl" dirty="0" smtClean="0"/>
              <a:t>Por las</a:t>
            </a:r>
            <a:r>
              <a:rPr lang="es-ES_tradnl" baseline="0" dirty="0" smtClean="0"/>
              <a:t> condiciones que se ven en la diapositiva, no es posible hacer redes de autoconsumo para todos los miembros de la cooperativa (no vivimos todos en el mismo barrio o el mismo edificio), pero se podría impulsar el modelo facilitando información, coordinando las reuniones con las comunidades de vecinos y organizando la compra agrupada del material necesario para conseguir mejores precios.</a:t>
            </a:r>
          </a:p>
          <a:p>
            <a:r>
              <a:rPr lang="es-ES_tradnl" baseline="0" dirty="0" smtClean="0"/>
              <a:t>Por ver:  </a:t>
            </a:r>
            <a:r>
              <a:rPr lang="es-ES_tradnl" i="1" baseline="0" dirty="0" smtClean="0">
                <a:solidFill>
                  <a:srgbClr val="FF0000"/>
                </a:solidFill>
              </a:rPr>
              <a:t>Pero esto no es grave, ya que la cooperativa tiene la posibilidad de recurrir más a largo a otros modelos de negocio energético que podrían permitir consumir energía verde y “de proximidad” a través de contratos de compraventa directa de energía también llamados </a:t>
            </a:r>
            <a:r>
              <a:rPr lang="es-ES_tradnl" i="1" baseline="0" dirty="0" err="1" smtClean="0">
                <a:solidFill>
                  <a:srgbClr val="FF0000"/>
                </a:solidFill>
              </a:rPr>
              <a:t>PPAs</a:t>
            </a:r>
            <a:r>
              <a:rPr lang="es-ES_tradnl" i="1" baseline="0" dirty="0" smtClean="0">
                <a:solidFill>
                  <a:srgbClr val="FF0000"/>
                </a:solidFill>
              </a:rPr>
              <a:t> en inglés, que veremos a continuación</a:t>
            </a:r>
            <a:r>
              <a:rPr lang="es-ES_tradnl" baseline="0" dirty="0" smtClean="0">
                <a:solidFill>
                  <a:srgbClr val="FF0000"/>
                </a:solidFill>
              </a:rPr>
              <a:t>.</a:t>
            </a:r>
            <a:endParaRPr lang="es-ES_tradnl" dirty="0" smtClean="0">
              <a:solidFill>
                <a:srgbClr val="FF0000"/>
              </a:solidFill>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s-ES" dirty="0" smtClean="0">
                <a:solidFill>
                  <a:srgbClr val="FF0000"/>
                </a:solidFill>
              </a:rPr>
              <a:t>Una</a:t>
            </a:r>
            <a:r>
              <a:rPr lang="es-ES" baseline="0" dirty="0" smtClean="0">
                <a:solidFill>
                  <a:srgbClr val="FF0000"/>
                </a:solidFill>
              </a:rPr>
              <a:t> </a:t>
            </a:r>
            <a:r>
              <a:rPr lang="es-ES" dirty="0" smtClean="0">
                <a:solidFill>
                  <a:srgbClr val="FF0000"/>
                </a:solidFill>
              </a:rPr>
              <a:t>PPA (Contrato Compraventa de Energía)</a:t>
            </a:r>
            <a:r>
              <a:rPr lang="es-ES" baseline="0" dirty="0" smtClean="0">
                <a:solidFill>
                  <a:srgbClr val="FF0000"/>
                </a:solidFill>
              </a:rPr>
              <a:t> es un</a:t>
            </a:r>
            <a:r>
              <a:rPr lang="es-ES" dirty="0" smtClean="0">
                <a:solidFill>
                  <a:srgbClr val="FF0000"/>
                </a:solidFill>
              </a:rPr>
              <a:t> Acuerdo compraventa entre un generador y un comprador,  durante varios años</a:t>
            </a:r>
            <a:r>
              <a:rPr lang="es-ES" baseline="0" dirty="0" smtClean="0">
                <a:solidFill>
                  <a:srgbClr val="FF0000"/>
                </a:solidFill>
              </a:rPr>
              <a:t> y </a:t>
            </a:r>
            <a:r>
              <a:rPr lang="es-ES" dirty="0" smtClean="0">
                <a:solidFill>
                  <a:srgbClr val="FF0000"/>
                </a:solidFill>
              </a:rPr>
              <a:t> a precio fijo. Da estabilidad en los precios de adquisición de energía</a:t>
            </a:r>
            <a:r>
              <a:rPr lang="es-ES" baseline="0" dirty="0" smtClean="0">
                <a:solidFill>
                  <a:srgbClr val="FF0000"/>
                </a:solidFill>
              </a:rPr>
              <a:t> de la cooperativa y permite apoyar proyectos de generación locales y regionales de renovables.</a:t>
            </a:r>
          </a:p>
          <a:p>
            <a:r>
              <a:rPr lang="es-ES" dirty="0" smtClean="0">
                <a:solidFill>
                  <a:srgbClr val="FF0000"/>
                </a:solidFill>
              </a:rPr>
              <a:t>OPORTUNIDAD: Los generadores buscan cerrar </a:t>
            </a:r>
            <a:r>
              <a:rPr lang="es-ES" dirty="0" err="1" smtClean="0">
                <a:solidFill>
                  <a:srgbClr val="FF0000"/>
                </a:solidFill>
              </a:rPr>
              <a:t>PPAs</a:t>
            </a:r>
            <a:r>
              <a:rPr lang="es-ES" dirty="0" smtClean="0">
                <a:solidFill>
                  <a:srgbClr val="FF0000"/>
                </a:solidFill>
              </a:rPr>
              <a:t> porque se aseguran un precio de estable y en Extremadura hay mucho desarrollo nuevo. Las </a:t>
            </a:r>
            <a:r>
              <a:rPr lang="es-ES" dirty="0" err="1" smtClean="0">
                <a:solidFill>
                  <a:srgbClr val="FF0000"/>
                </a:solidFill>
              </a:rPr>
              <a:t>PPAs</a:t>
            </a:r>
            <a:r>
              <a:rPr lang="es-ES" dirty="0" smtClean="0">
                <a:solidFill>
                  <a:srgbClr val="FF0000"/>
                </a:solidFill>
              </a:rPr>
              <a:t> les vienen a los generadores bien ya que les aseguran un nivel</a:t>
            </a:r>
            <a:r>
              <a:rPr lang="es-ES" baseline="0" dirty="0" smtClean="0">
                <a:solidFill>
                  <a:srgbClr val="FF0000"/>
                </a:solidFill>
              </a:rPr>
              <a:t> de ingresos estables, independiente del pool y lo que les ayuda a financiar sus operaciones.</a:t>
            </a:r>
            <a:endParaRPr lang="es-ES" dirty="0" smtClean="0">
              <a:solidFill>
                <a:srgbClr val="FF0000"/>
              </a:solidFill>
            </a:endParaRPr>
          </a:p>
          <a:p>
            <a:r>
              <a:rPr lang="es-ES" dirty="0" smtClean="0">
                <a:solidFill>
                  <a:srgbClr val="FF0000"/>
                </a:solidFill>
              </a:rPr>
              <a:t>La compradora sería la cooperativa/comercializadora,</a:t>
            </a:r>
            <a:r>
              <a:rPr lang="es-ES" baseline="0" dirty="0" smtClean="0">
                <a:solidFill>
                  <a:srgbClr val="FF0000"/>
                </a:solidFill>
              </a:rPr>
              <a:t> q</a:t>
            </a:r>
            <a:r>
              <a:rPr lang="es-ES" dirty="0" smtClean="0">
                <a:solidFill>
                  <a:srgbClr val="FF0000"/>
                </a:solidFill>
              </a:rPr>
              <a:t>ue a su vez entregaría energía a las cooperativistas, según el contrato de suministro.</a:t>
            </a:r>
          </a:p>
          <a:p>
            <a:r>
              <a:rPr lang="es-ES" dirty="0" smtClean="0">
                <a:solidFill>
                  <a:srgbClr val="FF0000"/>
                </a:solidFill>
              </a:rPr>
              <a:t>PERO: No hay conexión , la energía la vierte el generador</a:t>
            </a:r>
            <a:r>
              <a:rPr lang="es-ES" baseline="0" dirty="0" smtClean="0">
                <a:solidFill>
                  <a:srgbClr val="FF0000"/>
                </a:solidFill>
              </a:rPr>
              <a:t> a </a:t>
            </a:r>
            <a:r>
              <a:rPr lang="es-ES" dirty="0" smtClean="0">
                <a:solidFill>
                  <a:srgbClr val="FF0000"/>
                </a:solidFill>
              </a:rPr>
              <a:t>la red y la cooperativa/comercializadora</a:t>
            </a:r>
            <a:r>
              <a:rPr lang="es-ES" baseline="0" dirty="0" smtClean="0">
                <a:solidFill>
                  <a:srgbClr val="FF0000"/>
                </a:solidFill>
              </a:rPr>
              <a:t> </a:t>
            </a:r>
            <a:r>
              <a:rPr lang="es-ES" dirty="0" smtClean="0">
                <a:solidFill>
                  <a:srgbClr val="FF0000"/>
                </a:solidFill>
              </a:rPr>
              <a:t> adquiere energía en el “pool” (subasta diaria) de manera normal, usando los certificados de origen renovable emitidos por el generador (nos aseguramos que lo consumido es el porcentaje</a:t>
            </a:r>
            <a:r>
              <a:rPr lang="es-ES" baseline="0" dirty="0" smtClean="0">
                <a:solidFill>
                  <a:srgbClr val="FF0000"/>
                </a:solidFill>
              </a:rPr>
              <a:t> de</a:t>
            </a:r>
            <a:r>
              <a:rPr lang="es-ES" dirty="0" smtClean="0">
                <a:solidFill>
                  <a:srgbClr val="FF0000"/>
                </a:solidFill>
              </a:rPr>
              <a:t> renovable que hay en el</a:t>
            </a:r>
            <a:r>
              <a:rPr lang="es-ES" baseline="0" dirty="0" smtClean="0">
                <a:solidFill>
                  <a:srgbClr val="FF0000"/>
                </a:solidFill>
              </a:rPr>
              <a:t> “pool”, en la red</a:t>
            </a:r>
            <a:r>
              <a:rPr lang="es-ES" dirty="0" smtClean="0">
                <a:solidFill>
                  <a:srgbClr val="FF0000"/>
                </a:solidFill>
              </a:rPr>
              <a:t>,</a:t>
            </a:r>
            <a:r>
              <a:rPr lang="es-ES" baseline="0" dirty="0" smtClean="0">
                <a:solidFill>
                  <a:srgbClr val="FF0000"/>
                </a:solidFill>
              </a:rPr>
              <a:t> pero la energía es la que está en la red común, “los </a:t>
            </a:r>
            <a:r>
              <a:rPr lang="es-ES" baseline="0" dirty="0" err="1" smtClean="0">
                <a:solidFill>
                  <a:srgbClr val="FF0000"/>
                </a:solidFill>
              </a:rPr>
              <a:t>watios</a:t>
            </a:r>
            <a:r>
              <a:rPr lang="es-ES" baseline="0" dirty="0" smtClean="0">
                <a:solidFill>
                  <a:srgbClr val="FF0000"/>
                </a:solidFill>
              </a:rPr>
              <a:t> no tienen origen”</a:t>
            </a:r>
            <a:r>
              <a:rPr lang="es-ES" dirty="0" smtClean="0">
                <a:solidFill>
                  <a:srgbClr val="FF0000"/>
                </a:solidFill>
              </a:rPr>
              <a:t> ).</a:t>
            </a:r>
          </a:p>
          <a:p>
            <a:r>
              <a:rPr lang="es-ES" dirty="0" smtClean="0">
                <a:solidFill>
                  <a:srgbClr val="FF0000"/>
                </a:solidFill>
              </a:rPr>
              <a:t>MECANISMO</a:t>
            </a:r>
            <a:r>
              <a:rPr lang="es-ES" baseline="0" dirty="0" smtClean="0">
                <a:solidFill>
                  <a:srgbClr val="FF0000"/>
                </a:solidFill>
              </a:rPr>
              <a:t> DE </a:t>
            </a:r>
            <a:r>
              <a:rPr lang="es-ES" dirty="0" smtClean="0">
                <a:solidFill>
                  <a:srgbClr val="FF0000"/>
                </a:solidFill>
              </a:rPr>
              <a:t>COMPENSACIÓN DE PRECIOS (GARANTÍA</a:t>
            </a:r>
            <a:r>
              <a:rPr lang="es-ES" baseline="0" dirty="0" smtClean="0">
                <a:solidFill>
                  <a:srgbClr val="FF0000"/>
                </a:solidFill>
              </a:rPr>
              <a:t> DE ESTABILIDAD)</a:t>
            </a:r>
            <a:r>
              <a:rPr lang="es-ES" dirty="0" smtClean="0">
                <a:solidFill>
                  <a:srgbClr val="FF0000"/>
                </a:solidFill>
              </a:rPr>
              <a:t>: si el precio de compra es mayor que el de la PPA, el generador tiene que compensar la diferencia (y viceversa): ESTABILIDAD EN PRECIOS,</a:t>
            </a:r>
            <a:r>
              <a:rPr lang="es-ES" baseline="0" dirty="0" smtClean="0">
                <a:solidFill>
                  <a:srgbClr val="FF0000"/>
                </a:solidFill>
              </a:rPr>
              <a:t> ENERGIA VERDE Y APOYO A PRODUCTORES REGIONALES; estas son, en suma, las posibles ventajas de este modelo</a:t>
            </a:r>
            <a:endParaRPr lang="es-ES" dirty="0" smtClean="0">
              <a:solidFill>
                <a:srgbClr val="FF0000"/>
              </a:solidFill>
            </a:endParaRPr>
          </a:p>
          <a:p>
            <a:pPr marL="139700" lvl="0" indent="0">
              <a:buNone/>
            </a:pPr>
            <a:endParaRPr lang="es-ES" sz="1200" b="0" i="0" u="none" strike="noStrike" cap="none" baseline="0" dirty="0" smtClean="0">
              <a:solidFill>
                <a:srgbClr val="000000"/>
              </a:solidFill>
              <a:effectLst/>
              <a:latin typeface="Arial"/>
              <a:ea typeface="Arial"/>
              <a:cs typeface="Arial"/>
              <a:sym typeface="Arial"/>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indent="0">
              <a:buNone/>
            </a:pPr>
            <a:r>
              <a:rPr lang="es-ES_tradnl" sz="1200" b="0" i="0" u="none" strike="noStrike" cap="none" dirty="0" smtClean="0">
                <a:solidFill>
                  <a:srgbClr val="000000"/>
                </a:solidFill>
                <a:effectLst/>
                <a:latin typeface="Arial"/>
                <a:ea typeface="Arial"/>
                <a:cs typeface="Arial"/>
                <a:sym typeface="Arial"/>
              </a:rPr>
              <a:t>Somos un grupo de personas con muy diferentes perfiles respecto a la relación con la energía eléctrica, hay personas relacionadas con este sector, pero otras aportan experiencia en la creación de redes de apoyo en forma de cooperativa, en proyectos de sostenibilidad ambiental, social y económica de Extremadura, o personas simplemente usuarias sensibilizadas con la necesidad de un cambio del modelo energético actual.</a:t>
            </a:r>
          </a:p>
          <a:p>
            <a:pPr marL="139700" indent="0">
              <a:buNone/>
            </a:pPr>
            <a:r>
              <a:rPr lang="es-ES_tradnl" sz="1200" b="0" i="0" u="none" strike="noStrike" cap="none" dirty="0" smtClean="0">
                <a:solidFill>
                  <a:srgbClr val="000000"/>
                </a:solidFill>
                <a:effectLst/>
                <a:latin typeface="Arial"/>
                <a:ea typeface="Arial"/>
                <a:cs typeface="Arial"/>
                <a:sym typeface="Arial"/>
              </a:rPr>
              <a:t>Cuantos más perfiles vayamos adquiriendo más fácil será el camino que queremos recorrer. </a:t>
            </a:r>
          </a:p>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sz="1200" b="0" i="0" u="none" strike="noStrike" cap="none" dirty="0" smtClean="0">
                <a:solidFill>
                  <a:srgbClr val="000000"/>
                </a:solidFill>
                <a:effectLst/>
                <a:latin typeface="Arial"/>
                <a:ea typeface="Arial"/>
                <a:cs typeface="Arial"/>
                <a:sym typeface="Arial"/>
              </a:rPr>
              <a:t>Entre las</a:t>
            </a:r>
            <a:r>
              <a:rPr lang="es-ES_tradnl" sz="1200" b="0" i="0" u="none" strike="noStrike" cap="none" baseline="0" dirty="0" smtClean="0">
                <a:solidFill>
                  <a:srgbClr val="000000"/>
                </a:solidFill>
                <a:effectLst/>
                <a:latin typeface="Arial"/>
                <a:ea typeface="Arial"/>
                <a:cs typeface="Arial"/>
                <a:sym typeface="Arial"/>
              </a:rPr>
              <a:t> personas promotoras se encuentran miembros de </a:t>
            </a:r>
            <a:r>
              <a:rPr lang="es-ES_tradnl" sz="1200" b="0" i="0" u="none" strike="noStrike" cap="none" dirty="0" smtClean="0">
                <a:solidFill>
                  <a:srgbClr val="000000"/>
                </a:solidFill>
                <a:effectLst/>
                <a:latin typeface="Arial"/>
                <a:ea typeface="Arial"/>
                <a:cs typeface="Arial"/>
                <a:sym typeface="Arial"/>
              </a:rPr>
              <a:t>La Enredadera, </a:t>
            </a:r>
            <a:r>
              <a:rPr lang="es-ES_tradnl" sz="1200" b="0" i="0" u="none" strike="noStrike" cap="none" dirty="0" err="1" smtClean="0">
                <a:solidFill>
                  <a:srgbClr val="000000"/>
                </a:solidFill>
                <a:effectLst/>
                <a:latin typeface="Arial"/>
                <a:ea typeface="Arial"/>
                <a:cs typeface="Arial"/>
                <a:sym typeface="Arial"/>
              </a:rPr>
              <a:t>Ecojerte</a:t>
            </a:r>
            <a:r>
              <a:rPr lang="es-ES_tradnl" sz="1200" b="0" i="0" u="none" strike="noStrike" cap="none" dirty="0" smtClean="0">
                <a:solidFill>
                  <a:srgbClr val="000000"/>
                </a:solidFill>
                <a:effectLst/>
                <a:latin typeface="Arial"/>
                <a:ea typeface="Arial"/>
                <a:cs typeface="Arial"/>
                <a:sym typeface="Arial"/>
              </a:rPr>
              <a:t>, </a:t>
            </a:r>
            <a:r>
              <a:rPr lang="es-ES_tradnl" sz="1200" b="0" i="0" u="none" strike="noStrike" cap="none" dirty="0" err="1" smtClean="0">
                <a:solidFill>
                  <a:srgbClr val="000000"/>
                </a:solidFill>
                <a:effectLst/>
                <a:latin typeface="Arial"/>
                <a:ea typeface="Arial"/>
                <a:cs typeface="Arial"/>
                <a:sym typeface="Arial"/>
              </a:rPr>
              <a:t>Ser+Sostenible</a:t>
            </a:r>
            <a:r>
              <a:rPr lang="es-ES_tradnl" sz="1200" b="0" i="0" u="none" strike="noStrike" cap="none" dirty="0" smtClean="0">
                <a:solidFill>
                  <a:srgbClr val="000000"/>
                </a:solidFill>
                <a:effectLst/>
                <a:latin typeface="Arial"/>
                <a:ea typeface="Arial"/>
                <a:cs typeface="Arial"/>
                <a:sym typeface="Arial"/>
              </a:rPr>
              <a:t> y </a:t>
            </a:r>
            <a:r>
              <a:rPr lang="es-ES_tradnl" sz="1200" b="0" i="0" u="none" strike="noStrike" cap="none" dirty="0" err="1" smtClean="0">
                <a:solidFill>
                  <a:srgbClr val="000000"/>
                </a:solidFill>
                <a:effectLst/>
                <a:latin typeface="Arial"/>
                <a:ea typeface="Arial"/>
                <a:cs typeface="Arial"/>
                <a:sym typeface="Arial"/>
              </a:rPr>
              <a:t>Actyva</a:t>
            </a:r>
            <a:r>
              <a:rPr lang="es-ES_tradnl" sz="1200" b="0" i="0"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indent="0">
              <a:buNone/>
            </a:pPr>
            <a:r>
              <a:rPr lang="es-ES_tradnl" sz="1200" b="0" i="0" u="none" strike="noStrike" cap="none" dirty="0" smtClean="0">
                <a:solidFill>
                  <a:srgbClr val="000000"/>
                </a:solidFill>
                <a:effectLst/>
                <a:latin typeface="Arial"/>
                <a:ea typeface="Arial"/>
                <a:cs typeface="Arial"/>
                <a:sym typeface="Arial"/>
              </a:rPr>
              <a:t>En estos meses de comenzar</a:t>
            </a:r>
            <a:r>
              <a:rPr lang="es-ES_tradnl" sz="1200" b="0" i="0" u="none" strike="noStrike" cap="none" baseline="0" dirty="0" smtClean="0">
                <a:solidFill>
                  <a:srgbClr val="000000"/>
                </a:solidFill>
                <a:effectLst/>
                <a:latin typeface="Arial"/>
                <a:ea typeface="Arial"/>
                <a:cs typeface="Arial"/>
                <a:sym typeface="Arial"/>
              </a:rPr>
              <a:t> a investigar y promover la cooperativa hemos tenido varias charlas con </a:t>
            </a:r>
            <a:r>
              <a:rPr lang="es-ES_tradnl" sz="1200" b="0" i="0" u="none" strike="noStrike" cap="none" baseline="0" dirty="0" err="1" smtClean="0">
                <a:solidFill>
                  <a:srgbClr val="000000"/>
                </a:solidFill>
                <a:effectLst/>
                <a:latin typeface="Arial"/>
                <a:ea typeface="Arial"/>
                <a:cs typeface="Arial"/>
                <a:sym typeface="Arial"/>
              </a:rPr>
              <a:t>Goiener</a:t>
            </a:r>
            <a:r>
              <a:rPr lang="es-ES_tradnl" sz="1200" b="0" i="0" u="none" strike="noStrike" cap="none" baseline="0" dirty="0" smtClean="0">
                <a:solidFill>
                  <a:srgbClr val="000000"/>
                </a:solidFill>
                <a:effectLst/>
                <a:latin typeface="Arial"/>
                <a:ea typeface="Arial"/>
                <a:cs typeface="Arial"/>
                <a:sym typeface="Arial"/>
              </a:rPr>
              <a:t>, una cooperativa energética con 15 años de experiencia y con todo el camino que nosotras vamos a comenzar más que aprendido, también estamos en contacto con La Corriente</a:t>
            </a:r>
            <a:r>
              <a:rPr lang="es-ES_tradnl" sz="1200" b="0" i="0" u="none" strike="noStrike" cap="none" dirty="0" smtClean="0">
                <a:solidFill>
                  <a:srgbClr val="000000"/>
                </a:solidFill>
                <a:effectLst/>
                <a:latin typeface="Arial"/>
                <a:ea typeface="Arial"/>
                <a:cs typeface="Arial"/>
                <a:sym typeface="Arial"/>
              </a:rPr>
              <a:t>, otra cooperativa que</a:t>
            </a:r>
            <a:r>
              <a:rPr lang="es-ES_tradnl" sz="1200" b="0" i="0" u="none" strike="noStrike" cap="none" baseline="0" dirty="0" smtClean="0">
                <a:solidFill>
                  <a:srgbClr val="000000"/>
                </a:solidFill>
                <a:effectLst/>
                <a:latin typeface="Arial"/>
                <a:ea typeface="Arial"/>
                <a:cs typeface="Arial"/>
                <a:sym typeface="Arial"/>
              </a:rPr>
              <a:t> ha comenzado a gestarse hace 4 años en Madrid, y que ya está asentada y funcionando plenamente, de la cual también podemos </a:t>
            </a:r>
            <a:r>
              <a:rPr lang="es-ES_tradnl" sz="1200" b="0" i="0" u="none" strike="noStrike" cap="none" baseline="0" dirty="0" err="1" smtClean="0">
                <a:solidFill>
                  <a:srgbClr val="000000"/>
                </a:solidFill>
                <a:effectLst/>
                <a:latin typeface="Arial"/>
                <a:ea typeface="Arial"/>
                <a:cs typeface="Arial"/>
                <a:sym typeface="Arial"/>
              </a:rPr>
              <a:t>absorver</a:t>
            </a:r>
            <a:r>
              <a:rPr lang="es-ES_tradnl" sz="1200" b="0" i="0" u="none" strike="noStrike" cap="none" baseline="0" dirty="0" smtClean="0">
                <a:solidFill>
                  <a:srgbClr val="000000"/>
                </a:solidFill>
                <a:effectLst/>
                <a:latin typeface="Arial"/>
                <a:ea typeface="Arial"/>
                <a:cs typeface="Arial"/>
                <a:sym typeface="Arial"/>
              </a:rPr>
              <a:t> muchas enseñanzas.</a:t>
            </a:r>
          </a:p>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sz="1200" b="0" i="0" u="none" strike="noStrike" cap="none" dirty="0" smtClean="0">
                <a:solidFill>
                  <a:srgbClr val="000000"/>
                </a:solidFill>
                <a:effectLst/>
                <a:latin typeface="Arial"/>
                <a:ea typeface="Arial"/>
                <a:cs typeface="Arial"/>
                <a:sym typeface="Arial"/>
              </a:rPr>
              <a:t>Lo que nos une es que somos conscientes de que el modelo ENERGÉTICO actual es </a:t>
            </a:r>
            <a:r>
              <a:rPr lang="es-ES_tradnl" sz="1200" b="1" i="0" u="none" strike="noStrike" cap="none" dirty="0" smtClean="0">
                <a:solidFill>
                  <a:srgbClr val="000000"/>
                </a:solidFill>
                <a:effectLst/>
                <a:latin typeface="Arial"/>
                <a:ea typeface="Arial"/>
                <a:cs typeface="Arial"/>
                <a:sym typeface="Arial"/>
              </a:rPr>
              <a:t>insostenible</a:t>
            </a:r>
            <a:r>
              <a:rPr lang="es-ES_tradnl" sz="1200" b="0" i="0" u="none" strike="noStrike" cap="none" dirty="0" smtClean="0">
                <a:solidFill>
                  <a:srgbClr val="000000"/>
                </a:solidFill>
                <a:effectLst/>
                <a:latin typeface="Arial"/>
                <a:ea typeface="Arial"/>
                <a:cs typeface="Arial"/>
                <a:sym typeface="Arial"/>
              </a:rPr>
              <a:t> y, además, no es solidario, y hay que</a:t>
            </a:r>
            <a:r>
              <a:rPr lang="es-ES_tradnl" sz="1200" b="0" i="0" u="none" strike="noStrike" cap="none" baseline="0" dirty="0" smtClean="0">
                <a:solidFill>
                  <a:srgbClr val="000000"/>
                </a:solidFill>
                <a:effectLst/>
                <a:latin typeface="Arial"/>
                <a:ea typeface="Arial"/>
                <a:cs typeface="Arial"/>
                <a:sym typeface="Arial"/>
              </a:rPr>
              <a:t> apostar por </a:t>
            </a:r>
            <a:r>
              <a:rPr lang="es-ES_tradnl" sz="1200" b="0" i="0" u="none" strike="noStrike" cap="none" dirty="0" smtClean="0">
                <a:solidFill>
                  <a:srgbClr val="000000"/>
                </a:solidFill>
                <a:effectLst/>
                <a:latin typeface="Arial"/>
                <a:ea typeface="Arial"/>
                <a:cs typeface="Arial"/>
                <a:sym typeface="Arial"/>
              </a:rPr>
              <a:t>recuperar el control ciudadano sobre este bien básico. </a:t>
            </a:r>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_tradnl" sz="1200" b="0" i="0" u="none" strike="noStrike" cap="none" dirty="0" smtClean="0">
                <a:solidFill>
                  <a:srgbClr val="000000"/>
                </a:solidFill>
                <a:effectLst/>
                <a:latin typeface="Arial"/>
                <a:ea typeface="Arial"/>
                <a:cs typeface="Arial"/>
                <a:sym typeface="Arial"/>
              </a:rPr>
              <a:t>De todas es sabido el Oligopolio de las grandes energéticas y de lo</a:t>
            </a:r>
            <a:r>
              <a:rPr lang="es-ES_tradnl" sz="1200" b="0" i="0" u="none" strike="noStrike" cap="none" baseline="0" dirty="0" smtClean="0">
                <a:solidFill>
                  <a:srgbClr val="000000"/>
                </a:solidFill>
                <a:effectLst/>
                <a:latin typeface="Arial"/>
                <a:ea typeface="Arial"/>
                <a:cs typeface="Arial"/>
                <a:sym typeface="Arial"/>
              </a:rPr>
              <a:t> manipulado que tienen el sector eléctrico, pero nos gustaría aterrizar la situación de Extremadura, como se puede ver en el gráfico, es </a:t>
            </a:r>
            <a:r>
              <a:rPr lang="es-ES_tradnl" sz="1200" b="0" i="0" u="none" strike="noStrike" cap="none" dirty="0" smtClean="0">
                <a:solidFill>
                  <a:srgbClr val="000000"/>
                </a:solidFill>
                <a:effectLst/>
                <a:latin typeface="Arial"/>
                <a:ea typeface="Arial"/>
                <a:cs typeface="Arial"/>
                <a:sym typeface="Arial"/>
              </a:rPr>
              <a:t>una de las Comunidades con mayor producción energética (primera en fotovoltaica con 22% del total de España, segunda en nuclear y </a:t>
            </a:r>
            <a:r>
              <a:rPr lang="es-ES_tradnl" sz="1200" b="0" i="0" u="none" strike="noStrike" cap="none" dirty="0" err="1" smtClean="0">
                <a:solidFill>
                  <a:srgbClr val="000000"/>
                </a:solidFill>
                <a:effectLst/>
                <a:latin typeface="Arial"/>
                <a:ea typeface="Arial"/>
                <a:cs typeface="Arial"/>
                <a:sym typeface="Arial"/>
              </a:rPr>
              <a:t>termosolar</a:t>
            </a:r>
            <a:r>
              <a:rPr lang="es-ES_tradnl" sz="1200" b="0" i="0" u="none" strike="noStrike" cap="none" dirty="0" smtClean="0">
                <a:solidFill>
                  <a:srgbClr val="000000"/>
                </a:solidFill>
                <a:effectLst/>
                <a:latin typeface="Arial"/>
                <a:ea typeface="Arial"/>
                <a:cs typeface="Arial"/>
                <a:sym typeface="Arial"/>
              </a:rPr>
              <a:t>, y tercera en potencia hidráulica instalada), sin embargo, consumimos el 23,5% de ello.</a:t>
            </a:r>
          </a:p>
          <a:p>
            <a:pPr marL="139700" indent="0">
              <a:buNone/>
            </a:pPr>
            <a:endParaRPr lang="es-ES_tradnl" sz="1200" b="0" i="0" u="none" strike="noStrike" cap="none" dirty="0" smtClean="0">
              <a:solidFill>
                <a:srgbClr val="000000"/>
              </a:solidFill>
              <a:effectLst/>
              <a:latin typeface="Arial"/>
              <a:ea typeface="Arial"/>
              <a:cs typeface="Arial"/>
              <a:sym typeface="Arial"/>
            </a:endParaRPr>
          </a:p>
          <a:p>
            <a:pPr marL="139700" indent="0">
              <a:buNone/>
            </a:pPr>
            <a:r>
              <a:rPr lang="es-ES_tradnl" sz="1200" b="0" i="0" u="none" strike="noStrike" cap="none" dirty="0" smtClean="0">
                <a:solidFill>
                  <a:srgbClr val="000000"/>
                </a:solidFill>
                <a:effectLst/>
                <a:latin typeface="Arial"/>
                <a:ea typeface="Arial"/>
                <a:cs typeface="Arial"/>
                <a:sym typeface="Arial"/>
              </a:rPr>
              <a:t>Cataluña y Andalucía generan mucho, consumen mucho. Como casos extremos, está Madrid genera poco, consume mucho, y Extremadura, al contrario.</a:t>
            </a:r>
          </a:p>
          <a:p>
            <a:pPr marL="139700" indent="0">
              <a:buNone/>
            </a:pPr>
            <a:endParaRPr lang="es-ES" sz="1200" b="0" i="0" u="none" strike="noStrike" cap="none" dirty="0" smtClean="0">
              <a:solidFill>
                <a:srgbClr val="000000"/>
              </a:solidFill>
              <a:effectLst/>
              <a:latin typeface="Arial"/>
              <a:ea typeface="Arial"/>
              <a:cs typeface="Arial"/>
              <a:sym typeface="Arial"/>
            </a:endParaRPr>
          </a:p>
          <a:p>
            <a:pPr marL="139700" indent="0">
              <a:buNone/>
            </a:pPr>
            <a:r>
              <a:rPr lang="es-ES" sz="1200" b="0" i="0" u="none" strike="noStrike" cap="none" dirty="0" smtClean="0">
                <a:solidFill>
                  <a:srgbClr val="000000"/>
                </a:solidFill>
                <a:effectLst/>
                <a:latin typeface="Arial"/>
                <a:ea typeface="Arial"/>
                <a:cs typeface="Arial"/>
                <a:sym typeface="Arial"/>
              </a:rPr>
              <a:t>Esto</a:t>
            </a:r>
            <a:r>
              <a:rPr lang="es-ES" sz="1200" b="0" i="0" u="none" strike="noStrike" cap="none" baseline="0" dirty="0" smtClean="0">
                <a:solidFill>
                  <a:srgbClr val="000000"/>
                </a:solidFill>
                <a:effectLst/>
                <a:latin typeface="Arial"/>
                <a:ea typeface="Arial"/>
                <a:cs typeface="Arial"/>
                <a:sym typeface="Arial"/>
              </a:rPr>
              <a:t> en principio, no es malo, tenemos poca industria de la otra, pues tenemos energía para exportar.</a:t>
            </a:r>
          </a:p>
          <a:p>
            <a:pPr marL="139700" indent="0">
              <a:buNone/>
            </a:pPr>
            <a:endParaRPr lang="es-ES" sz="1200" b="0" i="0" u="none" strike="noStrike" cap="none" baseline="0" dirty="0" smtClean="0">
              <a:solidFill>
                <a:srgbClr val="000000"/>
              </a:solidFill>
              <a:effectLst/>
              <a:latin typeface="Arial"/>
              <a:ea typeface="Arial"/>
              <a:cs typeface="Arial"/>
              <a:sym typeface="Arial"/>
            </a:endParaRPr>
          </a:p>
          <a:p>
            <a:pPr marL="139700" indent="0">
              <a:buNone/>
            </a:pPr>
            <a:r>
              <a:rPr lang="es-ES" sz="1200" b="0" i="0" u="none" strike="noStrike" cap="none" baseline="0" dirty="0" smtClean="0">
                <a:solidFill>
                  <a:srgbClr val="000000"/>
                </a:solidFill>
                <a:effectLst/>
                <a:latin typeface="Arial"/>
                <a:ea typeface="Arial"/>
                <a:cs typeface="Arial"/>
                <a:sym typeface="Arial"/>
              </a:rPr>
              <a:t>PERO l</a:t>
            </a:r>
            <a:r>
              <a:rPr lang="es-ES" sz="1200" b="0" i="0" u="none" strike="noStrike" cap="none" baseline="0" dirty="0" smtClean="0">
                <a:solidFill>
                  <a:srgbClr val="FF0000"/>
                </a:solidFill>
                <a:effectLst/>
                <a:latin typeface="Arial"/>
                <a:ea typeface="Arial"/>
                <a:cs typeface="Arial"/>
                <a:sym typeface="Arial"/>
              </a:rPr>
              <a:t>a inmensa mayoría de los medios de producción de energía están en manos de las grandes energéticas, que además controlan una parte importante de los diferentes sectores en los que se divide el mercado: La generación, la distribución y la comercialización de energía.</a:t>
            </a:r>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_tradnl" sz="1200" b="0" i="0" u="none" strike="noStrike" cap="none" dirty="0" smtClean="0">
                <a:solidFill>
                  <a:srgbClr val="000000"/>
                </a:solidFill>
                <a:effectLst/>
                <a:latin typeface="Arial"/>
                <a:ea typeface="Arial"/>
                <a:cs typeface="Arial"/>
                <a:sym typeface="Arial"/>
              </a:rPr>
              <a:t>La mitad de nuestra riqueza industrial corresponde a la producción eléctrica y como vemos en esta</a:t>
            </a:r>
            <a:r>
              <a:rPr lang="es-ES_tradnl" sz="1200" b="0" i="0" u="none" strike="noStrike" cap="none" baseline="0" dirty="0" smtClean="0">
                <a:solidFill>
                  <a:srgbClr val="000000"/>
                </a:solidFill>
                <a:effectLst/>
                <a:latin typeface="Arial"/>
                <a:ea typeface="Arial"/>
                <a:cs typeface="Arial"/>
                <a:sym typeface="Arial"/>
              </a:rPr>
              <a:t> </a:t>
            </a:r>
            <a:r>
              <a:rPr lang="es-ES_tradnl" sz="1200" b="0" i="0" u="none" strike="noStrike" cap="none" dirty="0" smtClean="0">
                <a:solidFill>
                  <a:srgbClr val="000000"/>
                </a:solidFill>
                <a:effectLst/>
                <a:latin typeface="Arial"/>
                <a:ea typeface="Arial"/>
                <a:cs typeface="Arial"/>
                <a:sym typeface="Arial"/>
              </a:rPr>
              <a:t>fotografía, está copada</a:t>
            </a:r>
            <a:r>
              <a:rPr lang="es-ES_tradnl" sz="1200" b="0" i="0" u="none" strike="noStrike" cap="none" baseline="0" dirty="0" smtClean="0">
                <a:solidFill>
                  <a:srgbClr val="000000"/>
                </a:solidFill>
                <a:effectLst/>
                <a:latin typeface="Arial"/>
                <a:ea typeface="Arial"/>
                <a:cs typeface="Arial"/>
                <a:sym typeface="Arial"/>
              </a:rPr>
              <a:t> en muchos casos por las grandes empresas eléctricas. </a:t>
            </a:r>
            <a:r>
              <a:rPr lang="es-ES_tradnl" sz="1200" b="0" i="0" u="none" strike="noStrike" cap="none" dirty="0" smtClean="0">
                <a:solidFill>
                  <a:srgbClr val="000000"/>
                </a:solidFill>
                <a:effectLst/>
                <a:latin typeface="Arial"/>
                <a:ea typeface="Arial"/>
                <a:cs typeface="Arial"/>
                <a:sym typeface="Arial"/>
              </a:rPr>
              <a:t>La realidad</a:t>
            </a:r>
            <a:r>
              <a:rPr lang="es-ES_tradnl" sz="1200" b="0" i="0" u="none" strike="noStrike" cap="none" baseline="0" dirty="0" smtClean="0">
                <a:solidFill>
                  <a:srgbClr val="000000"/>
                </a:solidFill>
                <a:effectLst/>
                <a:latin typeface="Arial"/>
                <a:ea typeface="Arial"/>
                <a:cs typeface="Arial"/>
                <a:sym typeface="Arial"/>
              </a:rPr>
              <a:t> es que existe una t</a:t>
            </a:r>
            <a:r>
              <a:rPr lang="es-ES_tradnl" sz="1200" b="0" i="0" u="none" strike="noStrike" cap="none" dirty="0" smtClean="0">
                <a:solidFill>
                  <a:srgbClr val="000000"/>
                </a:solidFill>
                <a:effectLst/>
                <a:latin typeface="Arial"/>
                <a:ea typeface="Arial"/>
                <a:cs typeface="Arial"/>
                <a:sym typeface="Arial"/>
              </a:rPr>
              <a:t>otal falta de exigencia de las instituciones para que esta producción repercuta directamente en el desarrollo social y económico de nuestro territorio</a:t>
            </a:r>
            <a:r>
              <a:rPr lang="es-ES_tradnl" sz="1200" b="0" i="0" u="none" strike="noStrike" cap="none" baseline="0" dirty="0" smtClean="0">
                <a:solidFill>
                  <a:srgbClr val="000000"/>
                </a:solidFill>
                <a:effectLst/>
                <a:latin typeface="Arial"/>
                <a:ea typeface="Arial"/>
                <a:cs typeface="Arial"/>
                <a:sym typeface="Arial"/>
              </a:rPr>
              <a:t> y </a:t>
            </a:r>
            <a:r>
              <a:rPr lang="es-ES_tradnl" sz="1200" b="0" i="0" u="none" strike="noStrike" cap="none" dirty="0" smtClean="0">
                <a:solidFill>
                  <a:srgbClr val="000000"/>
                </a:solidFill>
                <a:effectLst/>
                <a:latin typeface="Arial"/>
                <a:ea typeface="Arial"/>
                <a:cs typeface="Arial"/>
                <a:sym typeface="Arial"/>
              </a:rPr>
              <a:t>Extremadura está quedando convertida una vez más en mera </a:t>
            </a:r>
            <a:r>
              <a:rPr lang="es-ES_tradnl" sz="1200" b="1" i="0" u="none" strike="noStrike" cap="none" dirty="0" smtClean="0">
                <a:solidFill>
                  <a:srgbClr val="000000"/>
                </a:solidFill>
                <a:effectLst/>
                <a:latin typeface="Arial"/>
                <a:ea typeface="Arial"/>
                <a:cs typeface="Arial"/>
                <a:sym typeface="Arial"/>
              </a:rPr>
              <a:t>suministradora de materia prima.</a:t>
            </a:r>
          </a:p>
          <a:p>
            <a:pPr marL="0" lvl="0" indent="0" algn="l" rtl="0">
              <a:spcBef>
                <a:spcPts val="0"/>
              </a:spcBef>
              <a:spcAft>
                <a:spcPts val="0"/>
              </a:spcAft>
              <a:buNone/>
            </a:pPr>
            <a:endParaRPr lang="es-ES_tradnl" sz="12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s-ES_tradnl" sz="1200" b="1" i="0" u="none" strike="noStrike" cap="none" dirty="0" smtClean="0">
                <a:solidFill>
                  <a:srgbClr val="000000"/>
                </a:solidFill>
                <a:effectLst/>
                <a:latin typeface="Arial"/>
                <a:ea typeface="Arial"/>
                <a:cs typeface="Arial"/>
                <a:sym typeface="Arial"/>
              </a:rPr>
              <a:t>Además de ser conscientes que este negocio deja un empleo estable en la región de únicamente un 5% del total.</a:t>
            </a:r>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es-ES" sz="1200" b="0" i="0" u="none" strike="noStrike" cap="none" dirty="0" smtClean="0">
                <a:solidFill>
                  <a:srgbClr val="000000"/>
                </a:solidFill>
                <a:effectLst/>
                <a:latin typeface="Arial"/>
                <a:ea typeface="Arial"/>
                <a:cs typeface="Arial"/>
                <a:sym typeface="Arial"/>
              </a:rPr>
              <a:t>Para entender</a:t>
            </a:r>
            <a:r>
              <a:rPr lang="es-ES" sz="1200" b="0" i="0" u="none" strike="noStrike" cap="none" baseline="0" dirty="0" smtClean="0">
                <a:solidFill>
                  <a:srgbClr val="000000"/>
                </a:solidFill>
                <a:effectLst/>
                <a:latin typeface="Arial"/>
                <a:ea typeface="Arial"/>
                <a:cs typeface="Arial"/>
                <a:sym typeface="Arial"/>
              </a:rPr>
              <a:t> el mundo eléctrico es necesario diferenciar el camino físico de la electricidad que nada tiene que ver con el económico,</a:t>
            </a:r>
          </a:p>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es-ES" sz="1200" b="0" i="0" u="none" strike="noStrike" cap="none" baseline="0" dirty="0" smtClean="0">
                <a:solidFill>
                  <a:srgbClr val="000000"/>
                </a:solidFill>
                <a:effectLst/>
                <a:latin typeface="Arial"/>
                <a:ea typeface="Arial"/>
                <a:cs typeface="Arial"/>
                <a:sym typeface="Arial"/>
              </a:rPr>
              <a:t>Las centrales de generación convierten la energía para verterla a la red de alta tensión, que la transporta por el territorio. Después cerca de los puntos de consumo se vuelve a disminuir su voltaje para distribuirla.</a:t>
            </a:r>
          </a:p>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es-ES" sz="1200" b="0" i="0" u="none" strike="noStrike" cap="none" baseline="0" dirty="0" smtClean="0">
                <a:solidFill>
                  <a:srgbClr val="000000"/>
                </a:solidFill>
                <a:effectLst/>
                <a:latin typeface="Arial"/>
                <a:ea typeface="Arial"/>
                <a:cs typeface="Arial"/>
                <a:sym typeface="Arial"/>
              </a:rPr>
              <a:t>El operador de la Red, en este caso REE, es propietaria de la Alta Tensión, y se encarga de garantizar el suministro y predecir la demanda de energía, </a:t>
            </a:r>
            <a:r>
              <a:rPr lang="es-ES_tradnl" b="0" baseline="0" dirty="0" smtClean="0"/>
              <a:t>la energía a gran escala no es almacenable, siempre debe haber disponibilidad. </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_tradnl" sz="1200" b="0" i="0" u="none" strike="noStrike" cap="none" baseline="0" dirty="0" smtClean="0">
                <a:solidFill>
                  <a:srgbClr val="000000"/>
                </a:solidFill>
                <a:effectLst/>
                <a:latin typeface="Arial"/>
                <a:ea typeface="Arial"/>
                <a:cs typeface="Arial"/>
                <a:sym typeface="Arial"/>
              </a:rPr>
              <a:t>Las distribuidoras son propietarias de la media y baja tensión por territorios, son las responsables de que nos llegue la electricidad a los hogares. </a:t>
            </a:r>
            <a:r>
              <a:rPr lang="es-ES_tradnl" dirty="0" smtClean="0"/>
              <a:t>Por lo </a:t>
            </a:r>
            <a:r>
              <a:rPr lang="es-ES_tradnl" baseline="0" dirty="0" smtClean="0"/>
              <a:t>tanto la electricidad como tal que consumimos es indistinguible de la que reciben nuestras vecinas.</a:t>
            </a:r>
            <a:endParaRPr lang="es-ES_tradnl" dirty="0" smtClean="0"/>
          </a:p>
          <a:p>
            <a:pPr marL="457200" marR="0" indent="-317500" algn="l" defTabSz="914400" rtl="0" eaLnBrk="1" fontAlgn="auto" latinLnBrk="0" hangingPunct="1">
              <a:lnSpc>
                <a:spcPct val="100000"/>
              </a:lnSpc>
              <a:spcBef>
                <a:spcPts val="0"/>
              </a:spcBef>
              <a:spcAft>
                <a:spcPts val="0"/>
              </a:spcAft>
              <a:buClr>
                <a:srgbClr val="000000"/>
              </a:buClr>
              <a:buSzPts val="1400"/>
              <a:tabLst/>
              <a:defRPr/>
            </a:pPr>
            <a:endParaRPr lang="es-ES_tradnl" sz="1200" b="0" i="0" u="none" strike="noStrike" cap="none" baseline="0" dirty="0" smtClean="0">
              <a:solidFill>
                <a:srgbClr val="000000"/>
              </a:solidFill>
              <a:effectLst/>
              <a:latin typeface="Arial"/>
              <a:ea typeface="Arial"/>
              <a:cs typeface="Arial"/>
              <a:sym typeface="Arial"/>
            </a:endParaRPr>
          </a:p>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es-ES_tradnl" sz="1200" b="0" i="0" u="none" strike="noStrike" cap="none" baseline="0" dirty="0" smtClean="0">
                <a:solidFill>
                  <a:srgbClr val="000000"/>
                </a:solidFill>
                <a:effectLst/>
                <a:latin typeface="Arial"/>
                <a:ea typeface="Arial"/>
                <a:cs typeface="Arial"/>
                <a:sym typeface="Arial"/>
              </a:rPr>
              <a:t>Las comercializadoras son el agente de mercado que vende directamente a los clientes, comprando previamente la energía en el mercado mayorista. Existen las 4 históricas (que tienen generación y distribución también) y las que se han ido creando desde la liberalización del mercado en los 90 (algunas cooperativas últimamente también)</a:t>
            </a:r>
          </a:p>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es-ES_tradnl" sz="1200" b="0" i="0" u="none" strike="noStrike" cap="none" baseline="0" dirty="0" smtClean="0">
                <a:solidFill>
                  <a:srgbClr val="000000"/>
                </a:solidFill>
                <a:effectLst/>
                <a:latin typeface="Arial"/>
                <a:ea typeface="Arial"/>
                <a:cs typeface="Arial"/>
                <a:sym typeface="Arial"/>
              </a:rPr>
              <a:t>En nuestra factura sólo una parte corresponde a las comercializadoras, el resto son peajes e impuestos que se  marcan en el precio por los costes de distribución, las primas a la generación de renovables, etc.</a:t>
            </a:r>
            <a:endParaRPr lang="es-ES" sz="12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dirty="0" smtClean="0"/>
              <a:t>Aquí se muestran a gran escala las distribuidoras</a:t>
            </a:r>
            <a:r>
              <a:rPr lang="es-ES_tradnl" baseline="0" dirty="0" smtClean="0"/>
              <a:t> que existen, las encargadas de llevar la luz a nuestros hogares y por lo tanto las responsables de solucionarnos cualquier contratiempo en nuestro suministro, existen otras a pequeña escala en territorios más concretos, pero lo que nos debe quedar claro es que no podemos elegirla, cada una tiene asignada un territorio, y estipulada una tarifa por llevarnos la energía.</a:t>
            </a:r>
            <a:endParaRPr lang="es-ES_tradnl" dirty="0" smtClean="0"/>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dirty="0" smtClean="0"/>
              <a:t>Al igual que existe Red Eléctrica</a:t>
            </a:r>
            <a:r>
              <a:rPr lang="es-ES_tradnl" baseline="0" dirty="0" smtClean="0"/>
              <a:t> Española que regula la generación y disponibilidad de electricidad en la red, existe otro entre que regula como se vende y se compra esa energía que se vierte a la red. </a:t>
            </a:r>
          </a:p>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_tradnl" baseline="0" dirty="0" smtClean="0"/>
          </a:p>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dirty="0" smtClean="0"/>
              <a:t>Se conoce como OMIE, Operador del Mercado Ibérico Español </a:t>
            </a:r>
            <a:r>
              <a:rPr lang="es-ES_tradnl" baseline="0" dirty="0" smtClean="0"/>
              <a:t>que regula la venta de energía diariamente. Las generadoras entran con sus ofertas, en un orden establecido, primero </a:t>
            </a:r>
            <a:r>
              <a:rPr lang="es-ES_tradnl" u="sng" baseline="0" dirty="0" smtClean="0">
                <a:solidFill>
                  <a:srgbClr val="FF0000"/>
                </a:solidFill>
              </a:rPr>
              <a:t>entra la </a:t>
            </a:r>
            <a:r>
              <a:rPr lang="es-ES_tradnl" u="sng" baseline="0" dirty="0" err="1" smtClean="0">
                <a:solidFill>
                  <a:srgbClr val="FF0000"/>
                </a:solidFill>
              </a:rPr>
              <a:t>nu</a:t>
            </a:r>
            <a:r>
              <a:rPr lang="es-ES_tradnl" u="sng" baseline="0" dirty="0" smtClean="0">
                <a:solidFill>
                  <a:srgbClr val="FF0000"/>
                </a:solidFill>
              </a:rPr>
              <a:t> las renovables, después nuclear carbón gas</a:t>
            </a:r>
            <a:r>
              <a:rPr lang="es-ES_tradnl" baseline="0" dirty="0" smtClean="0">
                <a:solidFill>
                  <a:srgbClr val="FF0000"/>
                </a:solidFill>
              </a:rPr>
              <a:t>….</a:t>
            </a:r>
            <a:r>
              <a:rPr lang="es-ES_tradnl" u="sng" baseline="0" dirty="0" smtClean="0">
                <a:solidFill>
                  <a:srgbClr val="FF0000"/>
                </a:solidFill>
              </a:rPr>
              <a:t>preguntar Alfredo</a:t>
            </a:r>
            <a:r>
              <a:rPr lang="es-ES_tradnl" baseline="0" dirty="0" smtClean="0">
                <a:solidFill>
                  <a:srgbClr val="FF0000"/>
                </a:solidFill>
              </a:rPr>
              <a:t>) y por otro lado las comercializadoras hacen sus ofertas de compra, en el mercado actual las generadoras renovables llevan asociado un certificado que las </a:t>
            </a:r>
            <a:r>
              <a:rPr lang="es-ES_tradnl" baseline="0" dirty="0" err="1" smtClean="0">
                <a:solidFill>
                  <a:srgbClr val="FF0000"/>
                </a:solidFill>
              </a:rPr>
              <a:t>comercilaizadoras</a:t>
            </a:r>
            <a:r>
              <a:rPr lang="es-ES_tradnl" baseline="0" dirty="0" smtClean="0">
                <a:solidFill>
                  <a:srgbClr val="FF0000"/>
                </a:solidFill>
              </a:rPr>
              <a:t> piden para ofrecer a sus clientes energía renovable, esto hace que sea un negocio cada vez más en auge por el crecimiento de la demanda de estos certificados</a:t>
            </a:r>
            <a:endParaRPr lang="es-ES_tradnl" baseline="0" dirty="0" smtClean="0"/>
          </a:p>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rocesoenergiaex@gmail.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png"/><Relationship Id="rId4" Type="http://schemas.openxmlformats.org/officeDocument/2006/relationships/hyperlink" Target="https://energiaenverd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39966"/>
              </a:buClr>
              <a:buSzPts val="5000"/>
              <a:buFont typeface="Arial Narrow"/>
              <a:buNone/>
            </a:pPr>
            <a:r>
              <a:rPr lang="es-ES" sz="5000" b="1">
                <a:solidFill>
                  <a:srgbClr val="339966"/>
                </a:solidFill>
                <a:latin typeface="Arial Narrow"/>
                <a:ea typeface="Arial Narrow"/>
                <a:cs typeface="Arial Narrow"/>
                <a:sym typeface="Arial Narrow"/>
              </a:rPr>
              <a:t>Taller 2- ¿Cómo reducir nuestra huella hídrica y energética?</a:t>
            </a:r>
            <a:br>
              <a:rPr lang="es-ES" sz="5000" b="1">
                <a:solidFill>
                  <a:srgbClr val="339966"/>
                </a:solidFill>
                <a:latin typeface="Arial Narrow"/>
                <a:ea typeface="Arial Narrow"/>
                <a:cs typeface="Arial Narrow"/>
                <a:sym typeface="Arial Narrow"/>
              </a:rPr>
            </a:br>
            <a:r>
              <a:rPr lang="es-ES" sz="2700" b="1">
                <a:solidFill>
                  <a:srgbClr val="996600"/>
                </a:solidFill>
                <a:latin typeface="Arial Narrow"/>
                <a:ea typeface="Arial Narrow"/>
                <a:cs typeface="Arial Narrow"/>
                <a:sym typeface="Arial Narrow"/>
              </a:rPr>
              <a:t>Itinerario formativo 1 – Consumo sostenible</a:t>
            </a:r>
            <a:br>
              <a:rPr lang="es-ES" sz="2700" b="1">
                <a:solidFill>
                  <a:srgbClr val="996600"/>
                </a:solidFill>
                <a:latin typeface="Arial Narrow"/>
                <a:ea typeface="Arial Narrow"/>
                <a:cs typeface="Arial Narrow"/>
                <a:sym typeface="Arial Narrow"/>
              </a:rPr>
            </a:br>
            <a:r>
              <a:rPr lang="es-ES" sz="2700" b="1">
                <a:solidFill>
                  <a:srgbClr val="996600"/>
                </a:solidFill>
                <a:latin typeface="Arial Narrow"/>
                <a:ea typeface="Arial Narrow"/>
                <a:cs typeface="Arial Narrow"/>
                <a:sym typeface="Arial Narrow"/>
              </a:rPr>
              <a:t>Proyecto Accionad ODS</a:t>
            </a:r>
            <a:endParaRPr/>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pPr>
            <a:r>
              <a:rPr lang="es-ES" u="sng" dirty="0"/>
              <a:t>Ponente</a:t>
            </a:r>
            <a:r>
              <a:rPr lang="es-ES" dirty="0"/>
              <a:t>: </a:t>
            </a:r>
            <a:r>
              <a:rPr lang="es-ES" dirty="0" smtClean="0">
                <a:solidFill>
                  <a:schemeClr val="tx1"/>
                </a:solidFill>
              </a:rPr>
              <a:t>Cooperativa de consumo Energía Extremeña (</a:t>
            </a:r>
            <a:r>
              <a:rPr lang="es-ES" dirty="0" err="1" smtClean="0">
                <a:solidFill>
                  <a:schemeClr val="tx1"/>
                </a:solidFill>
              </a:rPr>
              <a:t>EnVerde</a:t>
            </a:r>
            <a:r>
              <a:rPr lang="es-ES" dirty="0" smtClean="0">
                <a:solidFill>
                  <a:schemeClr val="tx1"/>
                </a:solidFill>
              </a:rPr>
              <a:t>)</a:t>
            </a:r>
            <a:endParaRPr dirty="0">
              <a:solidFill>
                <a:schemeClr val="tx1"/>
              </a:solidFill>
            </a:endParaRPr>
          </a:p>
          <a:p>
            <a:pPr marL="0" lvl="0" indent="0" algn="ctr" rtl="0">
              <a:lnSpc>
                <a:spcPct val="90000"/>
              </a:lnSpc>
              <a:spcBef>
                <a:spcPts val="1000"/>
              </a:spcBef>
              <a:spcAft>
                <a:spcPts val="0"/>
              </a:spcAft>
              <a:buClr>
                <a:schemeClr val="dk1"/>
              </a:buClr>
              <a:buSzPts val="2400"/>
              <a:buNone/>
            </a:pPr>
            <a:r>
              <a:rPr lang="es-ES" u="sng" dirty="0"/>
              <a:t>Fecha</a:t>
            </a:r>
            <a:r>
              <a:rPr lang="es-ES" dirty="0"/>
              <a:t>: Miércoles, 06 de octubre de 2021</a:t>
            </a:r>
            <a:endParaRPr dirty="0"/>
          </a:p>
          <a:p>
            <a:pPr marL="0" lvl="0" indent="0" algn="ctr" rtl="0">
              <a:lnSpc>
                <a:spcPct val="90000"/>
              </a:lnSpc>
              <a:spcBef>
                <a:spcPts val="1000"/>
              </a:spcBef>
              <a:spcAft>
                <a:spcPts val="0"/>
              </a:spcAft>
              <a:buClr>
                <a:schemeClr val="dk1"/>
              </a:buClr>
              <a:buSzPts val="2400"/>
              <a:buNone/>
            </a:pPr>
            <a:r>
              <a:rPr lang="es-ES" u="sng" dirty="0"/>
              <a:t>Horario</a:t>
            </a:r>
            <a:r>
              <a:rPr lang="es-ES" dirty="0"/>
              <a:t>: De 16:30 a 18:30 (España)</a:t>
            </a:r>
            <a:endParaRPr dirty="0"/>
          </a:p>
          <a:p>
            <a:pPr marL="0" lvl="0" indent="0" algn="ctr" rtl="0">
              <a:lnSpc>
                <a:spcPct val="90000"/>
              </a:lnSpc>
              <a:spcBef>
                <a:spcPts val="1000"/>
              </a:spcBef>
              <a:spcAft>
                <a:spcPts val="0"/>
              </a:spcAft>
              <a:buClr>
                <a:schemeClr val="dk1"/>
              </a:buClr>
              <a:buSzPts val="2400"/>
              <a:buNone/>
            </a:pPr>
            <a:r>
              <a:rPr lang="es-ES" dirty="0"/>
              <a:t>                  De 15:30 a 17:30 (Portugal)</a:t>
            </a:r>
            <a:endParaRPr dirty="0"/>
          </a:p>
        </p:txBody>
      </p:sp>
      <p:pic>
        <p:nvPicPr>
          <p:cNvPr id="91" name="Google Shape;91;p1"/>
          <p:cNvPicPr preferRelativeResize="0"/>
          <p:nvPr/>
        </p:nvPicPr>
        <p:blipFill rotWithShape="1">
          <a:blip r:embed="rId3">
            <a:alphaModFix/>
          </a:blip>
          <a:srcRect/>
          <a:stretch/>
        </p:blipFill>
        <p:spPr>
          <a:xfrm>
            <a:off x="3053374" y="5543550"/>
            <a:ext cx="6638925" cy="131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a:buClr>
                <a:srgbClr val="339966"/>
              </a:buClr>
              <a:buSzPts val="4400"/>
            </a:pPr>
            <a:r>
              <a:rPr lang="es-ES" b="1" dirty="0">
                <a:solidFill>
                  <a:srgbClr val="339966"/>
                </a:solidFill>
                <a:latin typeface="Arial Narrow"/>
                <a:ea typeface="Arial Narrow"/>
                <a:cs typeface="Arial Narrow"/>
                <a:sym typeface="Arial Narrow"/>
              </a:rPr>
              <a:t>2</a:t>
            </a:r>
            <a:r>
              <a:rPr lang="es-ES" b="1" dirty="0" smtClean="0">
                <a:solidFill>
                  <a:srgbClr val="339966"/>
                </a:solidFill>
                <a:latin typeface="Arial Narrow"/>
                <a:ea typeface="Arial Narrow"/>
                <a:cs typeface="Arial Narrow"/>
                <a:sym typeface="Arial Narrow"/>
              </a:rPr>
              <a:t>. NUESTRA PROPUESTA A CORTO, MEDIO Y LARGO PLAZO. </a:t>
            </a:r>
            <a:br>
              <a:rPr lang="es-ES" b="1" dirty="0" smtClean="0">
                <a:solidFill>
                  <a:srgbClr val="339966"/>
                </a:solidFill>
                <a:latin typeface="Arial Narrow"/>
                <a:ea typeface="Arial Narrow"/>
                <a:cs typeface="Arial Narrow"/>
                <a:sym typeface="Arial Narrow"/>
              </a:rPr>
            </a:br>
            <a:endParaRPr dirty="0"/>
          </a:p>
        </p:txBody>
      </p:sp>
      <p:pic>
        <p:nvPicPr>
          <p:cNvPr id="17"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
        <p:nvSpPr>
          <p:cNvPr id="19" name="Google Shape;346;p37"/>
          <p:cNvSpPr txBox="1">
            <a:spLocks/>
          </p:cNvSpPr>
          <p:nvPr/>
        </p:nvSpPr>
        <p:spPr>
          <a:xfrm>
            <a:off x="-29684" y="2677754"/>
            <a:ext cx="9134173" cy="1125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2000" b="0" i="0" u="none" strike="noStrike" kern="0" cap="none" spc="0" normalizeH="0" baseline="0" noProof="0" dirty="0" smtClean="0">
                <a:ln>
                  <a:noFill/>
                </a:ln>
                <a:solidFill>
                  <a:srgbClr val="E5E8EB">
                    <a:lumMod val="50000"/>
                  </a:srgbClr>
                </a:solidFill>
                <a:effectLst/>
                <a:uLnTx/>
                <a:uFillTx/>
                <a:latin typeface="Raleway"/>
                <a:sym typeface="Raleway"/>
              </a:rPr>
              <a:t>-</a:t>
            </a: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p:txBody>
      </p:sp>
      <p:sp>
        <p:nvSpPr>
          <p:cNvPr id="20" name="Google Shape;346;p37"/>
          <p:cNvSpPr txBox="1">
            <a:spLocks/>
          </p:cNvSpPr>
          <p:nvPr/>
        </p:nvSpPr>
        <p:spPr>
          <a:xfrm>
            <a:off x="4285130" y="788894"/>
            <a:ext cx="6650348" cy="10772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2000" b="0" i="0" u="none" strike="noStrike" kern="0" cap="none" spc="0" normalizeH="0" baseline="0" noProof="0" dirty="0" smtClean="0">
                <a:ln>
                  <a:noFill/>
                </a:ln>
                <a:solidFill>
                  <a:srgbClr val="667180"/>
                </a:solidFill>
                <a:effectLst/>
                <a:uLnTx/>
                <a:uFillTx/>
                <a:latin typeface="Raleway"/>
                <a:sym typeface="Raleway"/>
              </a:rPr>
              <a:t>Cooperativa de consumo de </a:t>
            </a:r>
            <a:r>
              <a:rPr kumimoji="0" lang="es-ES" sz="2000" b="1" i="0" u="none" strike="noStrike" kern="0" cap="none" spc="0" normalizeH="0" baseline="0" noProof="0" dirty="0" smtClean="0">
                <a:ln>
                  <a:noFill/>
                </a:ln>
                <a:solidFill>
                  <a:srgbClr val="667180"/>
                </a:solidFill>
                <a:effectLst/>
                <a:uLnTx/>
                <a:uFillTx/>
                <a:latin typeface="Raleway"/>
                <a:sym typeface="Raleway"/>
              </a:rPr>
              <a:t>energía 100% renovable</a:t>
            </a:r>
            <a:r>
              <a:rPr kumimoji="0" lang="es-ES" sz="2000" b="0" i="0" u="none" strike="noStrike" kern="0" cap="none" spc="0" normalizeH="0" baseline="0" noProof="0" dirty="0" smtClean="0">
                <a:ln>
                  <a:noFill/>
                </a:ln>
                <a:solidFill>
                  <a:srgbClr val="667180"/>
                </a:solidFill>
                <a:effectLst/>
                <a:uLnTx/>
                <a:uFillTx/>
                <a:latin typeface="Raleway"/>
                <a:sym typeface="Raleway"/>
              </a:rPr>
              <a:t> potenciando modelos de </a:t>
            </a:r>
            <a:r>
              <a:rPr kumimoji="0" lang="es-ES" sz="2000" b="1" i="0" u="none" strike="noStrike" kern="0" cap="none" spc="0" normalizeH="0" baseline="0" noProof="0" dirty="0" smtClean="0">
                <a:ln>
                  <a:noFill/>
                </a:ln>
                <a:solidFill>
                  <a:srgbClr val="667180"/>
                </a:solidFill>
                <a:effectLst/>
                <a:uLnTx/>
                <a:uFillTx/>
                <a:latin typeface="Raleway"/>
                <a:sym typeface="Raleway"/>
              </a:rPr>
              <a:t>consumo cooperativo y comunitarios</a:t>
            </a:r>
          </a:p>
        </p:txBody>
      </p:sp>
      <p:graphicFrame>
        <p:nvGraphicFramePr>
          <p:cNvPr id="22" name="21 Diagrama"/>
          <p:cNvGraphicFramePr/>
          <p:nvPr>
            <p:extLst>
              <p:ext uri="{D42A27DB-BD31-4B8C-83A1-F6EECF244321}">
                <p14:modId xmlns:p14="http://schemas.microsoft.com/office/powerpoint/2010/main" xmlns="" val="2770254102"/>
              </p:ext>
            </p:extLst>
          </p:nvPr>
        </p:nvGraphicFramePr>
        <p:xfrm>
          <a:off x="0" y="1775012"/>
          <a:ext cx="12192000" cy="4374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640977" y="286871"/>
            <a:ext cx="10515600" cy="1325563"/>
          </a:xfrm>
          <a:prstGeom prst="rect">
            <a:avLst/>
          </a:prstGeom>
          <a:noFill/>
          <a:ln>
            <a:noFill/>
          </a:ln>
        </p:spPr>
        <p:txBody>
          <a:bodyPr spcFirstLastPara="1" wrap="square" lIns="91425" tIns="45700" rIns="91425" bIns="45700" anchor="ctr" anchorCtr="0">
            <a:normAutofit fontScale="90000"/>
          </a:bodyPr>
          <a:lstStyle/>
          <a:p>
            <a:pPr>
              <a:buClr>
                <a:srgbClr val="339966"/>
              </a:buClr>
              <a:buSzPts val="4400"/>
            </a:pPr>
            <a:r>
              <a:rPr lang="es-ES" b="1" dirty="0">
                <a:solidFill>
                  <a:srgbClr val="339966"/>
                </a:solidFill>
                <a:latin typeface="Arial Narrow"/>
                <a:ea typeface="Arial Narrow"/>
                <a:cs typeface="Arial Narrow"/>
                <a:sym typeface="Arial Narrow"/>
              </a:rPr>
              <a:t>2</a:t>
            </a:r>
            <a:r>
              <a:rPr lang="es-ES" b="1" dirty="0" smtClean="0">
                <a:solidFill>
                  <a:srgbClr val="339966"/>
                </a:solidFill>
                <a:latin typeface="Arial Narrow"/>
                <a:ea typeface="Arial Narrow"/>
                <a:cs typeface="Arial Narrow"/>
                <a:sym typeface="Arial Narrow"/>
              </a:rPr>
              <a:t>. NUESTRA PROPUESTA A CORTO, MEDIO Y LARGO PLAZO. </a:t>
            </a:r>
            <a:br>
              <a:rPr lang="es-ES" b="1" dirty="0" smtClean="0">
                <a:solidFill>
                  <a:srgbClr val="339966"/>
                </a:solidFill>
                <a:latin typeface="Arial Narrow"/>
                <a:ea typeface="Arial Narrow"/>
                <a:cs typeface="Arial Narrow"/>
                <a:sym typeface="Arial Narrow"/>
              </a:rPr>
            </a:br>
            <a:endParaRPr dirty="0"/>
          </a:p>
        </p:txBody>
      </p:sp>
      <p:pic>
        <p:nvPicPr>
          <p:cNvPr id="17"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
        <p:nvSpPr>
          <p:cNvPr id="19" name="Google Shape;346;p37"/>
          <p:cNvSpPr txBox="1">
            <a:spLocks/>
          </p:cNvSpPr>
          <p:nvPr/>
        </p:nvSpPr>
        <p:spPr>
          <a:xfrm>
            <a:off x="-29684" y="2677754"/>
            <a:ext cx="9134173" cy="1125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2000" b="0" i="0" u="none" strike="noStrike" kern="0" cap="none" spc="0" normalizeH="0" baseline="0" noProof="0" dirty="0" smtClean="0">
                <a:ln>
                  <a:noFill/>
                </a:ln>
                <a:solidFill>
                  <a:srgbClr val="E5E8EB">
                    <a:lumMod val="50000"/>
                  </a:srgbClr>
                </a:solidFill>
                <a:effectLst/>
                <a:uLnTx/>
                <a:uFillTx/>
                <a:latin typeface="Raleway"/>
                <a:sym typeface="Raleway"/>
              </a:rPr>
              <a:t>-</a:t>
            </a: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p:txBody>
      </p:sp>
      <p:sp>
        <p:nvSpPr>
          <p:cNvPr id="9" name="Google Shape;346;p37"/>
          <p:cNvSpPr txBox="1">
            <a:spLocks/>
          </p:cNvSpPr>
          <p:nvPr/>
        </p:nvSpPr>
        <p:spPr>
          <a:xfrm>
            <a:off x="394447" y="1631577"/>
            <a:ext cx="11510683" cy="59794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3200" b="1" i="0" u="none" strike="noStrike" kern="0" cap="none" spc="0" normalizeH="0" baseline="0" noProof="0" dirty="0" smtClean="0">
                <a:ln>
                  <a:noFill/>
                </a:ln>
                <a:solidFill>
                  <a:srgbClr val="009644"/>
                </a:solidFill>
                <a:effectLst/>
                <a:uLnTx/>
                <a:uFillTx/>
                <a:latin typeface="Raleway"/>
                <a:sym typeface="Raleway"/>
              </a:rPr>
              <a:t>Red de apoyo: </a:t>
            </a:r>
          </a:p>
          <a:p>
            <a:pPr marL="457200" marR="0" lvl="0" indent="-381000" algn="l" defTabSz="914400" rtl="0" eaLnBrk="1" fontAlgn="auto" latinLnBrk="0" hangingPunct="1">
              <a:lnSpc>
                <a:spcPct val="100000"/>
              </a:lnSpc>
              <a:spcBef>
                <a:spcPts val="600"/>
              </a:spcBef>
              <a:spcAft>
                <a:spcPts val="0"/>
              </a:spcAft>
              <a:buClr>
                <a:srgbClr val="8FC55D">
                  <a:lumMod val="75000"/>
                </a:srgbClr>
              </a:buClr>
              <a:buSzPts val="2400"/>
              <a:buFontTx/>
              <a:buChar char="-"/>
              <a:tabLst/>
              <a:defRPr/>
            </a:pPr>
            <a:r>
              <a:rPr kumimoji="0" lang="es-ES" b="0" i="0" u="none" strike="noStrike" kern="0" cap="none" spc="0" normalizeH="0" baseline="0" noProof="0" dirty="0" smtClean="0">
                <a:ln>
                  <a:noFill/>
                </a:ln>
                <a:solidFill>
                  <a:srgbClr val="667180"/>
                </a:solidFill>
                <a:effectLst/>
                <a:uLnTx/>
                <a:uFillTx/>
                <a:latin typeface="Raleway"/>
                <a:sym typeface="Raleway"/>
              </a:rPr>
              <a:t>Contaremos con la </a:t>
            </a:r>
            <a:r>
              <a:rPr kumimoji="0" lang="es-ES" b="1" i="0" u="none" strike="noStrike" kern="0" cap="none" spc="0" normalizeH="0" baseline="0" noProof="0" dirty="0" smtClean="0">
                <a:ln>
                  <a:noFill/>
                </a:ln>
                <a:solidFill>
                  <a:srgbClr val="667180"/>
                </a:solidFill>
                <a:effectLst/>
                <a:uLnTx/>
                <a:uFillTx/>
                <a:latin typeface="Raleway"/>
                <a:sym typeface="Raleway"/>
              </a:rPr>
              <a:t>guía, formación y software de Goiener </a:t>
            </a:r>
          </a:p>
          <a:p>
            <a:pPr marL="457200" marR="0" lvl="0" indent="-381000" algn="l" defTabSz="914400" rtl="0" eaLnBrk="1" fontAlgn="auto" latinLnBrk="0" hangingPunct="1">
              <a:lnSpc>
                <a:spcPct val="100000"/>
              </a:lnSpc>
              <a:spcBef>
                <a:spcPts val="600"/>
              </a:spcBef>
              <a:spcAft>
                <a:spcPts val="0"/>
              </a:spcAft>
              <a:buClr>
                <a:srgbClr val="8FC55D">
                  <a:lumMod val="75000"/>
                </a:srgbClr>
              </a:buClr>
              <a:buSzPts val="2400"/>
              <a:buFontTx/>
              <a:buChar char="-"/>
              <a:tabLst/>
              <a:defRPr/>
            </a:pPr>
            <a:r>
              <a:rPr kumimoji="0" lang="es-ES" b="0" i="0" u="none" strike="noStrike" kern="0" cap="none" spc="0" normalizeH="0" baseline="0" noProof="0" dirty="0" smtClean="0">
                <a:ln>
                  <a:noFill/>
                </a:ln>
                <a:solidFill>
                  <a:srgbClr val="667180"/>
                </a:solidFill>
                <a:effectLst/>
                <a:uLnTx/>
                <a:uFillTx/>
                <a:latin typeface="Raleway"/>
                <a:sym typeface="Raleway"/>
              </a:rPr>
              <a:t>También existe una </a:t>
            </a:r>
            <a:r>
              <a:rPr kumimoji="0" lang="es-ES" b="1" i="0" u="none" strike="noStrike" kern="0" cap="none" spc="0" normalizeH="0" baseline="0" noProof="0" dirty="0" smtClean="0">
                <a:ln>
                  <a:noFill/>
                </a:ln>
                <a:solidFill>
                  <a:srgbClr val="667180"/>
                </a:solidFill>
                <a:effectLst/>
                <a:uLnTx/>
                <a:uFillTx/>
                <a:latin typeface="Raleway"/>
                <a:sym typeface="Raleway"/>
              </a:rPr>
              <a:t>red de cooperativas de consumo de energía </a:t>
            </a:r>
            <a:r>
              <a:rPr kumimoji="0" lang="es-ES" b="0" i="0" u="none" strike="noStrike" kern="0" cap="none" spc="0" normalizeH="0" baseline="0" noProof="0" dirty="0" smtClean="0">
                <a:ln>
                  <a:noFill/>
                </a:ln>
                <a:solidFill>
                  <a:srgbClr val="667180"/>
                </a:solidFill>
                <a:effectLst/>
                <a:uLnTx/>
                <a:uFillTx/>
                <a:latin typeface="Raleway"/>
                <a:sym typeface="Raleway"/>
              </a:rPr>
              <a:t>a nivel nacional</a:t>
            </a:r>
          </a:p>
          <a:p>
            <a:pPr marL="457200" marR="0" lvl="0" indent="-381000" algn="l" defTabSz="914400" rtl="0" eaLnBrk="1" fontAlgn="auto" latinLnBrk="0" hangingPunct="1">
              <a:lnSpc>
                <a:spcPct val="100000"/>
              </a:lnSpc>
              <a:spcBef>
                <a:spcPts val="600"/>
              </a:spcBef>
              <a:spcAft>
                <a:spcPts val="0"/>
              </a:spcAft>
              <a:buClr>
                <a:srgbClr val="8FC55D">
                  <a:lumMod val="75000"/>
                </a:srgbClr>
              </a:buClr>
              <a:buSzPts val="2400"/>
              <a:buFontTx/>
              <a:buChar char="-"/>
              <a:tabLst/>
              <a:defRPr/>
            </a:pPr>
            <a:endParaRPr kumimoji="0" lang="es-ES" b="0" i="0" u="none" strike="noStrike" kern="0" cap="none" spc="0" normalizeH="0" baseline="0" noProof="0" dirty="0" smtClean="0">
              <a:ln>
                <a:noFill/>
              </a:ln>
              <a:solidFill>
                <a:srgbClr val="667180"/>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3200" b="1" i="0" u="none" strike="noStrike" kern="0" cap="none" spc="0" normalizeH="0" baseline="0" noProof="0" dirty="0" smtClean="0">
                <a:ln>
                  <a:noFill/>
                </a:ln>
                <a:solidFill>
                  <a:srgbClr val="009644"/>
                </a:solidFill>
                <a:effectLst/>
                <a:uLnTx/>
                <a:uFillTx/>
                <a:latin typeface="Raleway"/>
                <a:sym typeface="Raleway"/>
              </a:rPr>
              <a:t>Compra con contrato de Goiener: </a:t>
            </a:r>
            <a:endParaRPr kumimoji="0" lang="es-ES" sz="3200" b="1" i="0" u="none" strike="noStrike" kern="0" cap="none" spc="0" normalizeH="0" baseline="0" noProof="0" dirty="0">
              <a:ln>
                <a:noFill/>
              </a:ln>
              <a:solidFill>
                <a:srgbClr val="009644"/>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b="0" i="0" u="none" strike="noStrike" kern="0" cap="none" spc="0" normalizeH="0" baseline="0" noProof="0" dirty="0" smtClean="0">
                <a:ln>
                  <a:noFill/>
                </a:ln>
                <a:solidFill>
                  <a:srgbClr val="667180"/>
                </a:solidFill>
                <a:effectLst/>
                <a:uLnTx/>
                <a:uFillTx/>
                <a:latin typeface="Raleway"/>
                <a:sym typeface="Raleway"/>
              </a:rPr>
              <a:t>- Se irán </a:t>
            </a:r>
            <a:r>
              <a:rPr kumimoji="0" lang="es-ES" b="1" i="0" u="none" strike="noStrike" kern="0" cap="none" spc="0" normalizeH="0" baseline="0" noProof="0" dirty="0" smtClean="0">
                <a:ln>
                  <a:noFill/>
                </a:ln>
                <a:solidFill>
                  <a:srgbClr val="667180"/>
                </a:solidFill>
                <a:effectLst/>
                <a:uLnTx/>
                <a:uFillTx/>
                <a:latin typeface="Raleway"/>
                <a:sym typeface="Raleway"/>
              </a:rPr>
              <a:t>dando de alta los contratos de las socias </a:t>
            </a:r>
            <a:r>
              <a:rPr kumimoji="0" lang="es-ES" b="0" i="0" u="none" strike="noStrike" kern="0" cap="none" spc="0" normalizeH="0" baseline="0" noProof="0" dirty="0" smtClean="0">
                <a:ln>
                  <a:noFill/>
                </a:ln>
                <a:solidFill>
                  <a:srgbClr val="667180"/>
                </a:solidFill>
                <a:effectLst/>
                <a:uLnTx/>
                <a:uFillTx/>
                <a:latin typeface="Raleway"/>
                <a:sym typeface="Raleway"/>
              </a:rPr>
              <a:t>a través de Goiener.</a:t>
            </a: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b="0" i="0" u="none" strike="noStrike" kern="0" cap="none" spc="0" normalizeH="0" baseline="0" noProof="0" dirty="0" smtClean="0">
                <a:ln>
                  <a:noFill/>
                </a:ln>
                <a:solidFill>
                  <a:srgbClr val="667180"/>
                </a:solidFill>
                <a:effectLst/>
                <a:uLnTx/>
                <a:uFillTx/>
                <a:latin typeface="Raleway"/>
                <a:sym typeface="Raleway"/>
              </a:rPr>
              <a:t>- Socias tendrán contrato con Goiener.</a:t>
            </a:r>
            <a:endParaRPr kumimoji="0" lang="es-ES" b="0" i="0" u="none" strike="noStrike" kern="0" cap="none" spc="0" normalizeH="0" baseline="0" noProof="0" dirty="0">
              <a:ln>
                <a:noFill/>
              </a:ln>
              <a:solidFill>
                <a:srgbClr val="667180"/>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b="0" i="0" u="none" strike="noStrike" kern="0" cap="none" spc="0" normalizeH="0" baseline="0" noProof="0" dirty="0" smtClean="0">
                <a:ln>
                  <a:noFill/>
                </a:ln>
                <a:solidFill>
                  <a:srgbClr val="667180"/>
                </a:solidFill>
                <a:effectLst/>
                <a:uLnTx/>
                <a:uFillTx/>
                <a:latin typeface="Raleway"/>
                <a:sym typeface="Raleway"/>
              </a:rPr>
              <a:t>- Permite que Goiener nos ayude a ir </a:t>
            </a:r>
            <a:r>
              <a:rPr kumimoji="0" lang="es-ES" b="1" i="0" u="none" strike="noStrike" kern="0" cap="none" spc="0" normalizeH="0" baseline="0" noProof="0" dirty="0" smtClean="0">
                <a:ln>
                  <a:noFill/>
                </a:ln>
                <a:solidFill>
                  <a:srgbClr val="667180"/>
                </a:solidFill>
                <a:effectLst/>
                <a:uLnTx/>
                <a:uFillTx/>
                <a:latin typeface="Raleway"/>
                <a:sym typeface="Raleway"/>
              </a:rPr>
              <a:t>haciendo nuestras predicciones </a:t>
            </a:r>
            <a:r>
              <a:rPr kumimoji="0" lang="es-ES" b="0" i="0" u="none" strike="noStrike" kern="0" cap="none" spc="0" normalizeH="0" baseline="0" noProof="0" dirty="0" smtClean="0">
                <a:ln>
                  <a:noFill/>
                </a:ln>
                <a:solidFill>
                  <a:srgbClr val="667180"/>
                </a:solidFill>
                <a:effectLst/>
                <a:uLnTx/>
                <a:uFillTx/>
                <a:latin typeface="Raleway"/>
                <a:sym typeface="Raleway"/>
              </a:rPr>
              <a:t>de </a:t>
            </a:r>
            <a:r>
              <a:rPr kumimoji="0" lang="es-ES" b="1" i="0" u="none" strike="noStrike" kern="0" cap="none" spc="0" normalizeH="0" baseline="0" noProof="0" dirty="0" smtClean="0">
                <a:ln>
                  <a:noFill/>
                </a:ln>
                <a:solidFill>
                  <a:srgbClr val="667180"/>
                </a:solidFill>
                <a:effectLst/>
                <a:uLnTx/>
                <a:uFillTx/>
                <a:latin typeface="Raleway"/>
                <a:sym typeface="Raleway"/>
              </a:rPr>
              <a:t>consumo y retorno económico </a:t>
            </a:r>
            <a:r>
              <a:rPr kumimoji="0" lang="es-ES" b="0" i="0" u="none" strike="noStrike" kern="0" cap="none" spc="0" normalizeH="0" baseline="0" noProof="0" dirty="0" smtClean="0">
                <a:ln>
                  <a:noFill/>
                </a:ln>
                <a:solidFill>
                  <a:srgbClr val="667180"/>
                </a:solidFill>
                <a:effectLst/>
                <a:uLnTx/>
                <a:uFillTx/>
                <a:latin typeface="Raleway"/>
                <a:sym typeface="Raleway"/>
              </a:rPr>
              <a:t>en esta fase inicial.</a:t>
            </a:r>
          </a:p>
        </p:txBody>
      </p:sp>
      <p:sp>
        <p:nvSpPr>
          <p:cNvPr id="10" name="9 Rectángulo"/>
          <p:cNvSpPr/>
          <p:nvPr/>
        </p:nvSpPr>
        <p:spPr>
          <a:xfrm>
            <a:off x="580062" y="1069795"/>
            <a:ext cx="6756978" cy="523220"/>
          </a:xfrm>
          <a:prstGeom prst="rect">
            <a:avLst/>
          </a:prstGeom>
        </p:spPr>
        <p:txBody>
          <a:bodyPr wrap="none">
            <a:spAutoFit/>
          </a:bodyPr>
          <a:lstStyle/>
          <a:p>
            <a:pPr marL="904875" indent="-514350">
              <a:buClr>
                <a:srgbClr val="339966"/>
              </a:buClr>
              <a:buSzPts val="2800"/>
            </a:pPr>
            <a:r>
              <a:rPr lang="es-ES" sz="2800" b="1" dirty="0" smtClean="0">
                <a:solidFill>
                  <a:srgbClr val="339966"/>
                </a:solidFill>
                <a:latin typeface="Arial Narrow"/>
                <a:sym typeface="Arial Narrow"/>
              </a:rPr>
              <a:t>2.1 Corto plazo: Comercialización “asistida”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712694" y="215153"/>
            <a:ext cx="10515600" cy="1325563"/>
          </a:xfrm>
          <a:prstGeom prst="rect">
            <a:avLst/>
          </a:prstGeom>
          <a:noFill/>
          <a:ln>
            <a:noFill/>
          </a:ln>
        </p:spPr>
        <p:txBody>
          <a:bodyPr spcFirstLastPara="1" wrap="square" lIns="91425" tIns="45700" rIns="91425" bIns="45700" anchor="ctr" anchorCtr="0">
            <a:normAutofit fontScale="90000"/>
          </a:bodyPr>
          <a:lstStyle/>
          <a:p>
            <a:pPr>
              <a:buClr>
                <a:srgbClr val="339966"/>
              </a:buClr>
              <a:buSzPts val="4400"/>
            </a:pPr>
            <a:r>
              <a:rPr lang="es-ES" b="1" dirty="0">
                <a:solidFill>
                  <a:srgbClr val="339966"/>
                </a:solidFill>
                <a:latin typeface="Arial Narrow"/>
                <a:ea typeface="Arial Narrow"/>
                <a:cs typeface="Arial Narrow"/>
                <a:sym typeface="Arial Narrow"/>
              </a:rPr>
              <a:t>2</a:t>
            </a:r>
            <a:r>
              <a:rPr lang="es-ES" b="1" dirty="0" smtClean="0">
                <a:solidFill>
                  <a:srgbClr val="339966"/>
                </a:solidFill>
                <a:latin typeface="Arial Narrow"/>
                <a:ea typeface="Arial Narrow"/>
                <a:cs typeface="Arial Narrow"/>
                <a:sym typeface="Arial Narrow"/>
              </a:rPr>
              <a:t>. NUESTRA PROPUESTA A CORTO, MEDIO Y LARGO PLAZO. </a:t>
            </a:r>
            <a:br>
              <a:rPr lang="es-ES" b="1" dirty="0" smtClean="0">
                <a:solidFill>
                  <a:srgbClr val="339966"/>
                </a:solidFill>
                <a:latin typeface="Arial Narrow"/>
                <a:ea typeface="Arial Narrow"/>
                <a:cs typeface="Arial Narrow"/>
                <a:sym typeface="Arial Narrow"/>
              </a:rPr>
            </a:br>
            <a:endParaRPr dirty="0"/>
          </a:p>
        </p:txBody>
      </p:sp>
      <p:pic>
        <p:nvPicPr>
          <p:cNvPr id="17"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
        <p:nvSpPr>
          <p:cNvPr id="19" name="Google Shape;346;p37"/>
          <p:cNvSpPr txBox="1">
            <a:spLocks/>
          </p:cNvSpPr>
          <p:nvPr/>
        </p:nvSpPr>
        <p:spPr>
          <a:xfrm>
            <a:off x="-29684" y="2677754"/>
            <a:ext cx="9134173" cy="1125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2000" b="0" i="0" u="none" strike="noStrike" kern="0" cap="none" spc="0" normalizeH="0" baseline="0" noProof="0" dirty="0" smtClean="0">
                <a:ln>
                  <a:noFill/>
                </a:ln>
                <a:solidFill>
                  <a:srgbClr val="E5E8EB">
                    <a:lumMod val="50000"/>
                  </a:srgbClr>
                </a:solidFill>
                <a:effectLst/>
                <a:uLnTx/>
                <a:uFillTx/>
                <a:latin typeface="Raleway"/>
                <a:sym typeface="Raleway"/>
              </a:rPr>
              <a:t>-</a:t>
            </a: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p:txBody>
      </p:sp>
      <p:sp>
        <p:nvSpPr>
          <p:cNvPr id="10" name="9 Rectángulo"/>
          <p:cNvSpPr/>
          <p:nvPr/>
        </p:nvSpPr>
        <p:spPr>
          <a:xfrm>
            <a:off x="651780" y="1033936"/>
            <a:ext cx="6330579" cy="523220"/>
          </a:xfrm>
          <a:prstGeom prst="rect">
            <a:avLst/>
          </a:prstGeom>
        </p:spPr>
        <p:txBody>
          <a:bodyPr wrap="none">
            <a:spAutoFit/>
          </a:bodyPr>
          <a:lstStyle/>
          <a:p>
            <a:pPr marL="904875" indent="-514350">
              <a:buClr>
                <a:srgbClr val="339966"/>
              </a:buClr>
              <a:buSzPts val="2800"/>
            </a:pPr>
            <a:r>
              <a:rPr lang="es-ES" sz="2800" b="1" dirty="0" smtClean="0">
                <a:solidFill>
                  <a:srgbClr val="339966"/>
                </a:solidFill>
                <a:latin typeface="Arial Narrow"/>
                <a:sym typeface="Arial Narrow"/>
              </a:rPr>
              <a:t>2.2 Medio plazo: Comercialización propia</a:t>
            </a:r>
          </a:p>
        </p:txBody>
      </p:sp>
      <p:sp>
        <p:nvSpPr>
          <p:cNvPr id="11" name="Google Shape;346;p37"/>
          <p:cNvSpPr txBox="1">
            <a:spLocks/>
          </p:cNvSpPr>
          <p:nvPr/>
        </p:nvSpPr>
        <p:spPr>
          <a:xfrm>
            <a:off x="466164" y="1919343"/>
            <a:ext cx="11725836" cy="40309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3200" b="1" i="0" u="none" strike="noStrike" kern="0" cap="none" spc="0" normalizeH="0" baseline="0" noProof="0" dirty="0" smtClean="0">
                <a:ln>
                  <a:noFill/>
                </a:ln>
                <a:solidFill>
                  <a:srgbClr val="009644"/>
                </a:solidFill>
                <a:effectLst/>
                <a:uLnTx/>
                <a:uFillTx/>
                <a:latin typeface="Raleway"/>
                <a:sym typeface="Raleway"/>
              </a:rPr>
              <a:t>Pasos a dar:</a:t>
            </a:r>
          </a:p>
          <a:p>
            <a:pPr marL="533400" marR="0" lvl="0" indent="-457200" algn="l" defTabSz="914400" rtl="0" eaLnBrk="1" fontAlgn="auto" latinLnBrk="0" hangingPunct="1">
              <a:lnSpc>
                <a:spcPct val="100000"/>
              </a:lnSpc>
              <a:spcBef>
                <a:spcPts val="600"/>
              </a:spcBef>
              <a:spcAft>
                <a:spcPts val="0"/>
              </a:spcAft>
              <a:buClr>
                <a:srgbClr val="8FC55D">
                  <a:lumMod val="75000"/>
                </a:srgbClr>
              </a:buClr>
              <a:buSzPts val="2400"/>
              <a:buFont typeface="+mj-lt"/>
              <a:buAutoNum type="arabicPeriod"/>
              <a:tabLst/>
              <a:defRPr/>
            </a:pPr>
            <a:r>
              <a:rPr kumimoji="0" lang="es-ES" b="1" i="0" u="none" strike="noStrike" kern="0" cap="none" spc="0" normalizeH="0" baseline="0" noProof="0" dirty="0" smtClean="0">
                <a:ln>
                  <a:noFill/>
                </a:ln>
                <a:solidFill>
                  <a:srgbClr val="667180"/>
                </a:solidFill>
                <a:effectLst/>
                <a:uLnTx/>
                <a:uFillTx/>
                <a:latin typeface="Raleway"/>
                <a:sym typeface="Raleway"/>
              </a:rPr>
              <a:t>Constituirnos</a:t>
            </a:r>
            <a:r>
              <a:rPr kumimoji="0" lang="es-ES" b="0" i="0" u="none" strike="noStrike" kern="0" cap="none" spc="0" normalizeH="0" baseline="0" noProof="0" dirty="0" smtClean="0">
                <a:ln>
                  <a:noFill/>
                </a:ln>
                <a:solidFill>
                  <a:srgbClr val="667180"/>
                </a:solidFill>
                <a:effectLst/>
                <a:uLnTx/>
                <a:uFillTx/>
                <a:latin typeface="Raleway"/>
                <a:sym typeface="Raleway"/>
              </a:rPr>
              <a:t> en </a:t>
            </a:r>
            <a:r>
              <a:rPr kumimoji="0" lang="es-ES" b="1" i="0" u="none" strike="noStrike" kern="0" cap="none" spc="0" normalizeH="0" baseline="0" noProof="0" dirty="0" smtClean="0">
                <a:ln>
                  <a:noFill/>
                </a:ln>
                <a:solidFill>
                  <a:srgbClr val="667180"/>
                </a:solidFill>
                <a:effectLst/>
                <a:uLnTx/>
                <a:uFillTx/>
                <a:latin typeface="Raleway"/>
                <a:sym typeface="Raleway"/>
              </a:rPr>
              <a:t>cooperativa de consumo </a:t>
            </a:r>
            <a:r>
              <a:rPr kumimoji="0" lang="es-ES" b="0" i="0" u="none" strike="noStrike" kern="0" cap="none" spc="0" normalizeH="0" baseline="0" noProof="0" dirty="0" smtClean="0">
                <a:ln>
                  <a:noFill/>
                </a:ln>
                <a:solidFill>
                  <a:srgbClr val="667180"/>
                </a:solidFill>
                <a:effectLst/>
                <a:uLnTx/>
                <a:uFillTx/>
                <a:latin typeface="Raleway"/>
                <a:sym typeface="Raleway"/>
              </a:rPr>
              <a:t>según Ley 9/2018</a:t>
            </a:r>
          </a:p>
          <a:p>
            <a:pPr marL="533400" marR="0" lvl="0" indent="-457200" algn="l" defTabSz="914400" rtl="0" eaLnBrk="1" fontAlgn="auto" latinLnBrk="0" hangingPunct="1">
              <a:lnSpc>
                <a:spcPct val="100000"/>
              </a:lnSpc>
              <a:spcBef>
                <a:spcPts val="600"/>
              </a:spcBef>
              <a:spcAft>
                <a:spcPts val="0"/>
              </a:spcAft>
              <a:buClr>
                <a:srgbClr val="8FC55D">
                  <a:lumMod val="75000"/>
                </a:srgbClr>
              </a:buClr>
              <a:buSzPts val="2400"/>
              <a:buFont typeface="+mj-lt"/>
              <a:buAutoNum type="arabicPeriod"/>
              <a:tabLst/>
              <a:defRPr/>
            </a:pPr>
            <a:r>
              <a:rPr kumimoji="0" lang="es-ES" b="1" i="0" u="none" strike="noStrike" kern="0" cap="none" spc="0" normalizeH="0" baseline="0" noProof="0" dirty="0" smtClean="0">
                <a:ln>
                  <a:noFill/>
                </a:ln>
                <a:solidFill>
                  <a:srgbClr val="667180"/>
                </a:solidFill>
                <a:effectLst/>
                <a:uLnTx/>
                <a:uFillTx/>
                <a:latin typeface="Raleway"/>
                <a:sym typeface="Raleway"/>
              </a:rPr>
              <a:t>Tener</a:t>
            </a:r>
            <a:r>
              <a:rPr kumimoji="0" lang="es-ES" b="0" i="0" u="none" strike="noStrike" kern="0" cap="none" spc="0" normalizeH="0" baseline="0" noProof="0" dirty="0" smtClean="0">
                <a:ln>
                  <a:noFill/>
                </a:ln>
                <a:solidFill>
                  <a:srgbClr val="667180"/>
                </a:solidFill>
                <a:effectLst/>
                <a:uLnTx/>
                <a:uFillTx/>
                <a:latin typeface="Raleway"/>
                <a:sym typeface="Raleway"/>
              </a:rPr>
              <a:t> una cierta </a:t>
            </a:r>
            <a:r>
              <a:rPr kumimoji="0" lang="es-ES" b="1" i="0" u="none" strike="noStrike" kern="0" cap="none" spc="0" normalizeH="0" baseline="0" noProof="0" dirty="0" smtClean="0">
                <a:ln>
                  <a:noFill/>
                </a:ln>
                <a:solidFill>
                  <a:srgbClr val="667180"/>
                </a:solidFill>
                <a:effectLst/>
                <a:uLnTx/>
                <a:uFillTx/>
                <a:latin typeface="Raleway"/>
                <a:sym typeface="Raleway"/>
              </a:rPr>
              <a:t>masa crítica </a:t>
            </a:r>
            <a:r>
              <a:rPr kumimoji="0" lang="es-ES" b="0" i="0" u="none" strike="noStrike" kern="0" cap="none" spc="0" normalizeH="0" baseline="0" noProof="0" dirty="0" smtClean="0">
                <a:ln>
                  <a:noFill/>
                </a:ln>
                <a:solidFill>
                  <a:srgbClr val="667180"/>
                </a:solidFill>
                <a:effectLst/>
                <a:uLnTx/>
                <a:uFillTx/>
                <a:latin typeface="Raleway"/>
                <a:sym typeface="Raleway"/>
              </a:rPr>
              <a:t>para que el modelo de negocio cooperativo no tenga pérdidas (La Corriente empezaron con 1000 clientes)</a:t>
            </a:r>
          </a:p>
          <a:p>
            <a:pPr marL="533400" marR="0" lvl="0" indent="-457200" algn="l" defTabSz="914400" rtl="0" eaLnBrk="1" fontAlgn="auto" latinLnBrk="0" hangingPunct="1">
              <a:lnSpc>
                <a:spcPct val="100000"/>
              </a:lnSpc>
              <a:spcBef>
                <a:spcPts val="600"/>
              </a:spcBef>
              <a:spcAft>
                <a:spcPts val="0"/>
              </a:spcAft>
              <a:buClr>
                <a:srgbClr val="8FC55D">
                  <a:lumMod val="75000"/>
                </a:srgbClr>
              </a:buClr>
              <a:buSzPts val="2400"/>
              <a:buFont typeface="+mj-lt"/>
              <a:buAutoNum type="arabicPeriod"/>
              <a:tabLst/>
              <a:defRPr/>
            </a:pPr>
            <a:r>
              <a:rPr kumimoji="0" lang="es-ES" b="1" i="0" u="none" strike="noStrike" kern="0" cap="none" spc="0" normalizeH="0" baseline="0" noProof="0" dirty="0" smtClean="0">
                <a:ln>
                  <a:noFill/>
                </a:ln>
                <a:solidFill>
                  <a:srgbClr val="667180"/>
                </a:solidFill>
                <a:effectLst/>
                <a:uLnTx/>
                <a:uFillTx/>
                <a:latin typeface="Raleway"/>
                <a:sym typeface="Raleway"/>
              </a:rPr>
              <a:t>Adquirir la experiencia necesaria </a:t>
            </a:r>
            <a:r>
              <a:rPr kumimoji="0" lang="es-ES" b="0" i="0" u="none" strike="noStrike" kern="0" cap="none" spc="0" normalizeH="0" baseline="0" noProof="0" dirty="0" smtClean="0">
                <a:ln>
                  <a:noFill/>
                </a:ln>
                <a:solidFill>
                  <a:srgbClr val="667180"/>
                </a:solidFill>
                <a:effectLst/>
                <a:uLnTx/>
                <a:uFillTx/>
                <a:latin typeface="Raleway"/>
                <a:sym typeface="Raleway"/>
              </a:rPr>
              <a:t>(formación, gestión de clientas, facturas, predicciones, etc.)</a:t>
            </a:r>
          </a:p>
          <a:p>
            <a:pPr marL="533400" marR="0" lvl="0" indent="-457200" algn="l" defTabSz="914400" rtl="0" eaLnBrk="1" fontAlgn="auto" latinLnBrk="0" hangingPunct="1">
              <a:lnSpc>
                <a:spcPct val="100000"/>
              </a:lnSpc>
              <a:spcBef>
                <a:spcPts val="600"/>
              </a:spcBef>
              <a:spcAft>
                <a:spcPts val="0"/>
              </a:spcAft>
              <a:buClr>
                <a:srgbClr val="8FC55D">
                  <a:lumMod val="75000"/>
                </a:srgbClr>
              </a:buClr>
              <a:buSzPts val="2400"/>
              <a:buFont typeface="+mj-lt"/>
              <a:buAutoNum type="arabicPeriod"/>
              <a:tabLst/>
              <a:defRPr/>
            </a:pPr>
            <a:r>
              <a:rPr kumimoji="0" lang="es-ES" b="1" i="0" u="none" strike="noStrike" kern="0" cap="none" spc="0" normalizeH="0" baseline="0" noProof="0" dirty="0" smtClean="0">
                <a:ln>
                  <a:noFill/>
                </a:ln>
                <a:solidFill>
                  <a:srgbClr val="667180"/>
                </a:solidFill>
                <a:effectLst/>
                <a:uLnTx/>
                <a:uFillTx/>
                <a:latin typeface="Raleway"/>
                <a:sym typeface="Raleway"/>
              </a:rPr>
              <a:t>La gestión de contratos, demanda y atención al cliente </a:t>
            </a:r>
            <a:r>
              <a:rPr kumimoji="0" lang="es-ES" b="0" i="0" u="none" strike="noStrike" kern="0" cap="none" spc="0" normalizeH="0" baseline="0" noProof="0" dirty="0" smtClean="0">
                <a:ln>
                  <a:noFill/>
                </a:ln>
                <a:solidFill>
                  <a:srgbClr val="667180"/>
                </a:solidFill>
                <a:effectLst/>
                <a:uLnTx/>
                <a:uFillTx/>
                <a:latin typeface="Raleway"/>
                <a:sym typeface="Raleway"/>
              </a:rPr>
              <a:t>las realiza En Verde (relación entre comercializadora y socias consumidoras)</a:t>
            </a:r>
          </a:p>
          <a:p>
            <a:pPr marL="533400" marR="0" lvl="0" indent="-457200" algn="l" defTabSz="914400" rtl="0" eaLnBrk="1" fontAlgn="auto" latinLnBrk="0" hangingPunct="1">
              <a:lnSpc>
                <a:spcPct val="100000"/>
              </a:lnSpc>
              <a:spcBef>
                <a:spcPts val="600"/>
              </a:spcBef>
              <a:spcAft>
                <a:spcPts val="0"/>
              </a:spcAft>
              <a:buClr>
                <a:srgbClr val="8FC55D">
                  <a:lumMod val="75000"/>
                </a:srgbClr>
              </a:buClr>
              <a:buSzPts val="2400"/>
              <a:buFont typeface="+mj-lt"/>
              <a:buAutoNum type="arabicPeriod"/>
              <a:tabLst/>
              <a:defRPr/>
            </a:pPr>
            <a:r>
              <a:rPr kumimoji="0" lang="es-ES" b="1" i="0" u="none" strike="noStrike" kern="0" cap="none" spc="0" normalizeH="0" baseline="0" noProof="0" dirty="0" smtClean="0">
                <a:ln>
                  <a:noFill/>
                </a:ln>
                <a:solidFill>
                  <a:srgbClr val="667180"/>
                </a:solidFill>
                <a:effectLst/>
                <a:uLnTx/>
                <a:uFillTx/>
                <a:latin typeface="Raleway"/>
                <a:sym typeface="Raleway"/>
              </a:rPr>
              <a:t>La gestión de compra </a:t>
            </a:r>
            <a:r>
              <a:rPr kumimoji="0" lang="es-ES" b="0" i="0" u="none" strike="noStrike" kern="0" cap="none" spc="0" normalizeH="0" baseline="0" noProof="0" dirty="0" smtClean="0">
                <a:ln>
                  <a:noFill/>
                </a:ln>
                <a:solidFill>
                  <a:srgbClr val="667180"/>
                </a:solidFill>
                <a:effectLst/>
                <a:uLnTx/>
                <a:uFillTx/>
                <a:latin typeface="Raleway"/>
                <a:sym typeface="Raleway"/>
              </a:rPr>
              <a:t>en mercado mayorista y la representación en el mismo las realiza </a:t>
            </a:r>
            <a:r>
              <a:rPr kumimoji="0" lang="es-ES" b="1" i="0" u="none" strike="noStrike" kern="0" cap="none" spc="0" normalizeH="0" baseline="0" noProof="0" dirty="0" err="1" smtClean="0">
                <a:ln>
                  <a:noFill/>
                </a:ln>
                <a:solidFill>
                  <a:srgbClr val="667180"/>
                </a:solidFill>
                <a:effectLst/>
                <a:uLnTx/>
                <a:uFillTx/>
                <a:latin typeface="Raleway"/>
                <a:sym typeface="Raleway"/>
              </a:rPr>
              <a:t>Goiener</a:t>
            </a:r>
            <a:r>
              <a:rPr kumimoji="0" lang="es-ES" b="1" i="0" u="none" strike="noStrike" kern="0" cap="none" spc="0" normalizeH="0" baseline="0" noProof="0" dirty="0" smtClean="0">
                <a:ln>
                  <a:noFill/>
                </a:ln>
                <a:solidFill>
                  <a:srgbClr val="667180"/>
                </a:solidFill>
                <a:effectLst/>
                <a:uLnTx/>
                <a:uFillTx/>
                <a:latin typeface="Raleway"/>
                <a:sym typeface="Raleway"/>
              </a:rPr>
              <a:t> (representantes de mercado)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712694" y="215153"/>
            <a:ext cx="10515600" cy="1325563"/>
          </a:xfrm>
          <a:prstGeom prst="rect">
            <a:avLst/>
          </a:prstGeom>
          <a:noFill/>
          <a:ln>
            <a:noFill/>
          </a:ln>
        </p:spPr>
        <p:txBody>
          <a:bodyPr spcFirstLastPara="1" wrap="square" lIns="91425" tIns="45700" rIns="91425" bIns="45700" anchor="ctr" anchorCtr="0">
            <a:normAutofit fontScale="90000"/>
          </a:bodyPr>
          <a:lstStyle/>
          <a:p>
            <a:pPr>
              <a:buClr>
                <a:srgbClr val="339966"/>
              </a:buClr>
              <a:buSzPts val="4400"/>
            </a:pPr>
            <a:r>
              <a:rPr lang="es-ES" b="1" dirty="0">
                <a:solidFill>
                  <a:srgbClr val="339966"/>
                </a:solidFill>
                <a:latin typeface="Arial Narrow"/>
                <a:ea typeface="Arial Narrow"/>
                <a:cs typeface="Arial Narrow"/>
                <a:sym typeface="Arial Narrow"/>
              </a:rPr>
              <a:t>2</a:t>
            </a:r>
            <a:r>
              <a:rPr lang="es-ES" b="1" dirty="0" smtClean="0">
                <a:solidFill>
                  <a:srgbClr val="339966"/>
                </a:solidFill>
                <a:latin typeface="Arial Narrow"/>
                <a:ea typeface="Arial Narrow"/>
                <a:cs typeface="Arial Narrow"/>
                <a:sym typeface="Arial Narrow"/>
              </a:rPr>
              <a:t>. NUESTRA PROPUESTA A CORTO, MEDIO Y LARGO PLAZO. </a:t>
            </a:r>
            <a:br>
              <a:rPr lang="es-ES" b="1" dirty="0" smtClean="0">
                <a:solidFill>
                  <a:srgbClr val="339966"/>
                </a:solidFill>
                <a:latin typeface="Arial Narrow"/>
                <a:ea typeface="Arial Narrow"/>
                <a:cs typeface="Arial Narrow"/>
                <a:sym typeface="Arial Narrow"/>
              </a:rPr>
            </a:br>
            <a:endParaRPr dirty="0"/>
          </a:p>
        </p:txBody>
      </p:sp>
      <p:pic>
        <p:nvPicPr>
          <p:cNvPr id="17"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
        <p:nvSpPr>
          <p:cNvPr id="19" name="Google Shape;346;p37"/>
          <p:cNvSpPr txBox="1">
            <a:spLocks/>
          </p:cNvSpPr>
          <p:nvPr/>
        </p:nvSpPr>
        <p:spPr>
          <a:xfrm>
            <a:off x="-29684" y="2677754"/>
            <a:ext cx="9134173" cy="1125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2000" b="0" i="0" u="none" strike="noStrike" kern="0" cap="none" spc="0" normalizeH="0" baseline="0" noProof="0" dirty="0" smtClean="0">
                <a:ln>
                  <a:noFill/>
                </a:ln>
                <a:solidFill>
                  <a:srgbClr val="E5E8EB">
                    <a:lumMod val="50000"/>
                  </a:srgbClr>
                </a:solidFill>
                <a:effectLst/>
                <a:uLnTx/>
                <a:uFillTx/>
                <a:latin typeface="Raleway"/>
                <a:sym typeface="Raleway"/>
              </a:rPr>
              <a:t>-</a:t>
            </a: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p:txBody>
      </p:sp>
      <p:sp>
        <p:nvSpPr>
          <p:cNvPr id="10" name="9 Rectángulo"/>
          <p:cNvSpPr/>
          <p:nvPr/>
        </p:nvSpPr>
        <p:spPr>
          <a:xfrm>
            <a:off x="651780" y="1033936"/>
            <a:ext cx="8534709" cy="523220"/>
          </a:xfrm>
          <a:prstGeom prst="rect">
            <a:avLst/>
          </a:prstGeom>
        </p:spPr>
        <p:txBody>
          <a:bodyPr wrap="none">
            <a:spAutoFit/>
          </a:bodyPr>
          <a:lstStyle/>
          <a:p>
            <a:pPr marL="904875" indent="-514350">
              <a:buClr>
                <a:srgbClr val="339966"/>
              </a:buClr>
              <a:buSzPts val="2800"/>
            </a:pPr>
            <a:r>
              <a:rPr lang="es-ES" sz="2800" b="1" dirty="0" smtClean="0">
                <a:solidFill>
                  <a:srgbClr val="339966"/>
                </a:solidFill>
                <a:latin typeface="Arial Narrow"/>
                <a:sym typeface="Arial Narrow"/>
              </a:rPr>
              <a:t>2.3 Largo plazo: Generación y “consumo de proximidad”</a:t>
            </a:r>
          </a:p>
        </p:txBody>
      </p:sp>
      <p:graphicFrame>
        <p:nvGraphicFramePr>
          <p:cNvPr id="8" name="7 Diagrama"/>
          <p:cNvGraphicFramePr/>
          <p:nvPr/>
        </p:nvGraphicFramePr>
        <p:xfrm>
          <a:off x="394448" y="2205318"/>
          <a:ext cx="11474823" cy="4141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904295" y="1917556"/>
            <a:ext cx="8869736" cy="584775"/>
          </a:xfrm>
          <a:prstGeom prst="rect">
            <a:avLst/>
          </a:prstGeom>
        </p:spPr>
        <p:txBody>
          <a:bodyPr wrap="none">
            <a:spAutoFit/>
          </a:bodyPr>
          <a:lstStyle/>
          <a:p>
            <a:pPr marL="76200" lvl="0">
              <a:buClr>
                <a:srgbClr val="8FC55D">
                  <a:lumMod val="75000"/>
                </a:srgbClr>
              </a:buClr>
            </a:pPr>
            <a:r>
              <a:rPr lang="es-ES" sz="3200" b="1" dirty="0" smtClean="0">
                <a:solidFill>
                  <a:srgbClr val="339966"/>
                </a:solidFill>
                <a:latin typeface="Arial Narrow"/>
                <a:sym typeface="Arial Narrow"/>
              </a:rPr>
              <a:t>Autoconsumo: </a:t>
            </a:r>
            <a:r>
              <a:rPr lang="es-ES" sz="2000" dirty="0" smtClean="0">
                <a:solidFill>
                  <a:srgbClr val="E5E8EB">
                    <a:lumMod val="50000"/>
                  </a:srgbClr>
                </a:solidFill>
              </a:rPr>
              <a:t>RD 244/2019 facilita mucho el autoconsumo privado</a:t>
            </a:r>
            <a:r>
              <a:rPr lang="es-ES" sz="2800" dirty="0" smtClean="0">
                <a:solidFill>
                  <a:srgbClr val="E5E8EB">
                    <a:lumMod val="50000"/>
                  </a:srgbClr>
                </a:solidFill>
              </a:rPr>
              <a:t>. </a:t>
            </a:r>
            <a:endParaRPr lang="es-ES" sz="2800" b="1" dirty="0" smtClean="0">
              <a:solidFill>
                <a:srgbClr val="8FC55D">
                  <a:lumMod val="75000"/>
                </a:srgb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712694" y="215153"/>
            <a:ext cx="10515600" cy="1325563"/>
          </a:xfrm>
          <a:prstGeom prst="rect">
            <a:avLst/>
          </a:prstGeom>
          <a:noFill/>
          <a:ln>
            <a:noFill/>
          </a:ln>
        </p:spPr>
        <p:txBody>
          <a:bodyPr spcFirstLastPara="1" wrap="square" lIns="91425" tIns="45700" rIns="91425" bIns="45700" anchor="ctr" anchorCtr="0">
            <a:normAutofit fontScale="90000"/>
          </a:bodyPr>
          <a:lstStyle/>
          <a:p>
            <a:pPr>
              <a:buClr>
                <a:srgbClr val="339966"/>
              </a:buClr>
              <a:buSzPts val="4400"/>
            </a:pPr>
            <a:r>
              <a:rPr lang="es-ES" b="1" dirty="0">
                <a:solidFill>
                  <a:srgbClr val="339966"/>
                </a:solidFill>
                <a:latin typeface="Arial Narrow"/>
                <a:ea typeface="Arial Narrow"/>
                <a:cs typeface="Arial Narrow"/>
                <a:sym typeface="Arial Narrow"/>
              </a:rPr>
              <a:t>2</a:t>
            </a:r>
            <a:r>
              <a:rPr lang="es-ES" b="1" dirty="0" smtClean="0">
                <a:solidFill>
                  <a:srgbClr val="339966"/>
                </a:solidFill>
                <a:latin typeface="Arial Narrow"/>
                <a:ea typeface="Arial Narrow"/>
                <a:cs typeface="Arial Narrow"/>
                <a:sym typeface="Arial Narrow"/>
              </a:rPr>
              <a:t>. NUESTRA PROPUESTA A CORTO, MEDIO Y LARGO PLAZO. </a:t>
            </a:r>
            <a:br>
              <a:rPr lang="es-ES" b="1" dirty="0" smtClean="0">
                <a:solidFill>
                  <a:srgbClr val="339966"/>
                </a:solidFill>
                <a:latin typeface="Arial Narrow"/>
                <a:ea typeface="Arial Narrow"/>
                <a:cs typeface="Arial Narrow"/>
                <a:sym typeface="Arial Narrow"/>
              </a:rPr>
            </a:br>
            <a:endParaRPr dirty="0"/>
          </a:p>
        </p:txBody>
      </p:sp>
      <p:pic>
        <p:nvPicPr>
          <p:cNvPr id="17"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
        <p:nvSpPr>
          <p:cNvPr id="19" name="Google Shape;346;p37"/>
          <p:cNvSpPr txBox="1">
            <a:spLocks/>
          </p:cNvSpPr>
          <p:nvPr/>
        </p:nvSpPr>
        <p:spPr>
          <a:xfrm>
            <a:off x="-29684" y="2677754"/>
            <a:ext cx="9134173" cy="1125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r>
              <a:rPr kumimoji="0" lang="es-ES" sz="2000" b="0" i="0" u="none" strike="noStrike" kern="0" cap="none" spc="0" normalizeH="0" baseline="0" noProof="0" dirty="0" smtClean="0">
                <a:ln>
                  <a:noFill/>
                </a:ln>
                <a:solidFill>
                  <a:srgbClr val="E5E8EB">
                    <a:lumMod val="50000"/>
                  </a:srgbClr>
                </a:solidFill>
                <a:effectLst/>
                <a:uLnTx/>
                <a:uFillTx/>
                <a:latin typeface="Raleway"/>
                <a:sym typeface="Raleway"/>
              </a:rPr>
              <a:t>-</a:t>
            </a: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a:p>
            <a:pPr marL="76200" marR="0" lvl="0" indent="0" algn="l" defTabSz="914400" rtl="0" eaLnBrk="1" fontAlgn="auto" latinLnBrk="0" hangingPunct="1">
              <a:lnSpc>
                <a:spcPct val="100000"/>
              </a:lnSpc>
              <a:spcBef>
                <a:spcPts val="600"/>
              </a:spcBef>
              <a:spcAft>
                <a:spcPts val="0"/>
              </a:spcAft>
              <a:buClr>
                <a:srgbClr val="8FC55D">
                  <a:lumMod val="75000"/>
                </a:srgbClr>
              </a:buClr>
              <a:buSzPts val="2400"/>
              <a:buFont typeface="Raleway"/>
              <a:buNone/>
              <a:tabLst/>
              <a:defRPr/>
            </a:pPr>
            <a:endParaRPr kumimoji="0" lang="es-ES" sz="2000" b="0" i="0" u="none" strike="noStrike" kern="0" cap="none" spc="0" normalizeH="0" baseline="0" noProof="0" dirty="0">
              <a:ln>
                <a:noFill/>
              </a:ln>
              <a:solidFill>
                <a:srgbClr val="E5E8EB">
                  <a:lumMod val="50000"/>
                </a:srgbClr>
              </a:solidFill>
              <a:effectLst/>
              <a:uLnTx/>
              <a:uFillTx/>
              <a:latin typeface="Raleway"/>
              <a:sym typeface="Raleway"/>
            </a:endParaRPr>
          </a:p>
        </p:txBody>
      </p:sp>
      <p:sp>
        <p:nvSpPr>
          <p:cNvPr id="10" name="9 Rectángulo"/>
          <p:cNvSpPr/>
          <p:nvPr/>
        </p:nvSpPr>
        <p:spPr>
          <a:xfrm>
            <a:off x="651780" y="1033936"/>
            <a:ext cx="8534709" cy="523220"/>
          </a:xfrm>
          <a:prstGeom prst="rect">
            <a:avLst/>
          </a:prstGeom>
        </p:spPr>
        <p:txBody>
          <a:bodyPr wrap="none">
            <a:spAutoFit/>
          </a:bodyPr>
          <a:lstStyle/>
          <a:p>
            <a:pPr marL="904875" indent="-514350">
              <a:buClr>
                <a:srgbClr val="339966"/>
              </a:buClr>
              <a:buSzPts val="2800"/>
            </a:pPr>
            <a:r>
              <a:rPr lang="es-ES" sz="2800" b="1" dirty="0" smtClean="0">
                <a:solidFill>
                  <a:srgbClr val="339966"/>
                </a:solidFill>
                <a:latin typeface="Arial Narrow"/>
                <a:sym typeface="Arial Narrow"/>
              </a:rPr>
              <a:t>2.3 Largo plazo: Generación y “consumo de proximidad”</a:t>
            </a:r>
          </a:p>
        </p:txBody>
      </p:sp>
      <p:sp>
        <p:nvSpPr>
          <p:cNvPr id="9" name="8 Rectángulo"/>
          <p:cNvSpPr/>
          <p:nvPr/>
        </p:nvSpPr>
        <p:spPr>
          <a:xfrm>
            <a:off x="0" y="1581654"/>
            <a:ext cx="12192000" cy="892552"/>
          </a:xfrm>
          <a:prstGeom prst="rect">
            <a:avLst/>
          </a:prstGeom>
        </p:spPr>
        <p:txBody>
          <a:bodyPr wrap="square">
            <a:spAutoFit/>
          </a:bodyPr>
          <a:lstStyle/>
          <a:p>
            <a:pPr marL="76200" lvl="0">
              <a:buClr>
                <a:srgbClr val="8FC55D">
                  <a:lumMod val="75000"/>
                </a:srgbClr>
              </a:buClr>
            </a:pPr>
            <a:r>
              <a:rPr lang="es-ES" sz="3200" b="1" dirty="0" err="1" smtClean="0">
                <a:solidFill>
                  <a:srgbClr val="339966"/>
                </a:solidFill>
                <a:latin typeface="Arial Narrow"/>
                <a:sym typeface="Arial Narrow"/>
              </a:rPr>
              <a:t>PPAs</a:t>
            </a:r>
            <a:r>
              <a:rPr lang="es-ES" sz="3200" b="1" dirty="0" smtClean="0">
                <a:solidFill>
                  <a:srgbClr val="339966"/>
                </a:solidFill>
                <a:latin typeface="Arial Narrow"/>
                <a:sym typeface="Arial Narrow"/>
              </a:rPr>
              <a:t>: </a:t>
            </a:r>
            <a:r>
              <a:rPr lang="es-ES" sz="2000" dirty="0" smtClean="0">
                <a:solidFill>
                  <a:schemeClr val="bg2"/>
                </a:solidFill>
              </a:rPr>
              <a:t>(Contrato Compraventa de Energía): Acuerdo compraventa entre un generador y un comprador, varios años, a precio fijo.</a:t>
            </a:r>
            <a:endParaRPr lang="es-ES" sz="2800" b="1" dirty="0" smtClean="0">
              <a:solidFill>
                <a:srgbClr val="8FC55D">
                  <a:lumMod val="75000"/>
                </a:srgbClr>
              </a:solidFill>
            </a:endParaRPr>
          </a:p>
        </p:txBody>
      </p:sp>
      <p:graphicFrame>
        <p:nvGraphicFramePr>
          <p:cNvPr id="11" name="10 Diagrama"/>
          <p:cNvGraphicFramePr/>
          <p:nvPr/>
        </p:nvGraphicFramePr>
        <p:xfrm>
          <a:off x="376518" y="2527150"/>
          <a:ext cx="11152093" cy="3515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smtClean="0">
                <a:solidFill>
                  <a:srgbClr val="339966"/>
                </a:solidFill>
                <a:latin typeface="Arial Narrow"/>
                <a:sym typeface="Arial Narrow"/>
              </a:rPr>
              <a:t>3. CONCLUSIONES </a:t>
            </a:r>
            <a:r>
              <a:rPr lang="es-ES" b="1" dirty="0" smtClean="0">
                <a:solidFill>
                  <a:srgbClr val="339966"/>
                </a:solidFill>
                <a:latin typeface="Arial Narrow"/>
                <a:ea typeface="Arial Narrow"/>
                <a:cs typeface="Arial Narrow"/>
                <a:sym typeface="Arial Narrow"/>
              </a:rPr>
              <a:t/>
            </a:r>
            <a:br>
              <a:rPr lang="es-ES" b="1" dirty="0" smtClean="0">
                <a:solidFill>
                  <a:srgbClr val="339966"/>
                </a:solidFill>
                <a:latin typeface="Arial Narrow"/>
                <a:ea typeface="Arial Narrow"/>
                <a:cs typeface="Arial Narrow"/>
                <a:sym typeface="Arial Narrow"/>
              </a:rPr>
            </a:br>
            <a:endParaRPr dirty="0"/>
          </a:p>
        </p:txBody>
      </p:sp>
      <p:sp>
        <p:nvSpPr>
          <p:cNvPr id="5" name="4 Rectángulo"/>
          <p:cNvSpPr/>
          <p:nvPr/>
        </p:nvSpPr>
        <p:spPr>
          <a:xfrm>
            <a:off x="651780" y="1033936"/>
            <a:ext cx="7079182" cy="523220"/>
          </a:xfrm>
          <a:prstGeom prst="rect">
            <a:avLst/>
          </a:prstGeom>
        </p:spPr>
        <p:txBody>
          <a:bodyPr wrap="none">
            <a:spAutoFit/>
          </a:bodyPr>
          <a:lstStyle/>
          <a:p>
            <a:pPr marL="904875" indent="-514350">
              <a:buClr>
                <a:srgbClr val="339966"/>
              </a:buClr>
              <a:buSzPts val="2800"/>
            </a:pPr>
            <a:r>
              <a:rPr lang="es-ES" sz="2800" b="1" dirty="0" smtClean="0">
                <a:solidFill>
                  <a:srgbClr val="339966"/>
                </a:solidFill>
                <a:latin typeface="Arial Narrow"/>
                <a:sym typeface="Arial Narrow"/>
              </a:rPr>
              <a:t>3.1 ¿Qué podemos aportar con este proyecto?</a:t>
            </a:r>
          </a:p>
        </p:txBody>
      </p:sp>
      <p:sp>
        <p:nvSpPr>
          <p:cNvPr id="9" name="Marcador de texto 2"/>
          <p:cNvSpPr txBox="1">
            <a:spLocks/>
          </p:cNvSpPr>
          <p:nvPr/>
        </p:nvSpPr>
        <p:spPr>
          <a:xfrm>
            <a:off x="968189" y="2273232"/>
            <a:ext cx="9932894" cy="4055849"/>
          </a:xfrm>
          <a:prstGeom prst="rect">
            <a:avLst/>
          </a:prstGeom>
          <a:noFill/>
          <a:ln>
            <a:solidFill>
              <a:schemeClr val="bg1"/>
            </a:solidFill>
          </a:ln>
        </p:spPr>
        <p:txBody>
          <a:bodyPr spcFirstLastPara="1" wrap="square" lIns="0" tIns="0" rIns="0" bIns="0" anchor="t" anchorCtr="0">
            <a:noAutofit/>
          </a:bodyPr>
          <a:lstStyle/>
          <a:p>
            <a:pPr marL="457200" marR="0" lvl="0" indent="-355600" algn="l" defTabSz="914400" rtl="0" eaLnBrk="1" fontAlgn="auto" latinLnBrk="0" hangingPunct="1">
              <a:lnSpc>
                <a:spcPct val="115000"/>
              </a:lnSpc>
              <a:spcBef>
                <a:spcPts val="600"/>
              </a:spcBef>
              <a:spcAft>
                <a:spcPts val="0"/>
              </a:spcAft>
              <a:buClr>
                <a:srgbClr val="8FC55D">
                  <a:lumMod val="75000"/>
                </a:srgbClr>
              </a:buClr>
              <a:buSzPts val="2000"/>
              <a:buFont typeface="Wingdings" panose="05000000000000000000" pitchFamily="2" charset="2"/>
              <a:buChar char="Ø"/>
              <a:tabLst/>
              <a:defRPr/>
            </a:pPr>
            <a:r>
              <a:rPr kumimoji="0" lang="es-ES_tradnl" sz="2800" b="0" i="0" u="none" strike="noStrike" kern="0" cap="none" spc="0" normalizeH="0" baseline="0" noProof="0" dirty="0" smtClean="0">
                <a:ln>
                  <a:noFill/>
                </a:ln>
                <a:solidFill>
                  <a:schemeClr val="accent5">
                    <a:lumMod val="50000"/>
                  </a:schemeClr>
                </a:solidFill>
                <a:effectLst/>
                <a:uLnTx/>
                <a:uFillTx/>
                <a:latin typeface="Raleway"/>
                <a:ea typeface="Raleway"/>
                <a:cs typeface="Raleway"/>
                <a:sym typeface="Raleway"/>
              </a:rPr>
              <a:t>Modelo energético en manos de la </a:t>
            </a:r>
            <a:r>
              <a:rPr kumimoji="0" lang="es-ES_tradnl" sz="2800" b="1" i="0" u="none" strike="noStrike" kern="0" cap="none" spc="0" normalizeH="0" baseline="0" noProof="0" dirty="0" smtClean="0">
                <a:ln>
                  <a:noFill/>
                </a:ln>
                <a:solidFill>
                  <a:srgbClr val="009644"/>
                </a:solidFill>
                <a:effectLst/>
                <a:uLnTx/>
                <a:uFillTx/>
                <a:latin typeface="Raleway"/>
                <a:ea typeface="Raleway"/>
                <a:cs typeface="Raleway"/>
                <a:sym typeface="Raleway"/>
              </a:rPr>
              <a:t>ciudadanía, </a:t>
            </a:r>
            <a:r>
              <a:rPr lang="es-ES_tradnl" sz="2800" dirty="0" smtClean="0">
                <a:solidFill>
                  <a:schemeClr val="accent5">
                    <a:lumMod val="50000"/>
                  </a:schemeClr>
                </a:solidFill>
                <a:latin typeface="Raleway"/>
                <a:ea typeface="Raleway"/>
                <a:cs typeface="Raleway"/>
                <a:sym typeface="Raleway"/>
              </a:rPr>
              <a:t>eliminando intermediarios.</a:t>
            </a:r>
          </a:p>
          <a:p>
            <a:pPr marL="457200" marR="0" lvl="0" indent="-355600" algn="l" defTabSz="914400" rtl="0" eaLnBrk="1" fontAlgn="auto" latinLnBrk="0" hangingPunct="1">
              <a:lnSpc>
                <a:spcPct val="115000"/>
              </a:lnSpc>
              <a:spcBef>
                <a:spcPts val="600"/>
              </a:spcBef>
              <a:spcAft>
                <a:spcPts val="0"/>
              </a:spcAft>
              <a:buClr>
                <a:srgbClr val="8FC55D">
                  <a:lumMod val="75000"/>
                </a:srgbClr>
              </a:buClr>
              <a:buSzPts val="2000"/>
              <a:buFont typeface="Wingdings" panose="05000000000000000000" pitchFamily="2" charset="2"/>
              <a:buChar char="Ø"/>
              <a:tabLst/>
              <a:defRPr/>
            </a:pPr>
            <a:r>
              <a:rPr kumimoji="0" lang="es-ES_tradnl" sz="2800" b="1" i="0" u="none" strike="noStrike" kern="0" cap="none" spc="0" normalizeH="0" baseline="0" noProof="0" dirty="0" smtClean="0">
                <a:ln>
                  <a:noFill/>
                </a:ln>
                <a:solidFill>
                  <a:srgbClr val="009644"/>
                </a:solidFill>
                <a:effectLst/>
                <a:uLnTx/>
                <a:uFillTx/>
                <a:latin typeface="Raleway"/>
                <a:ea typeface="Raleway"/>
                <a:cs typeface="Raleway"/>
                <a:sym typeface="Raleway"/>
              </a:rPr>
              <a:t>Trato directo </a:t>
            </a:r>
            <a:r>
              <a:rPr lang="es-ES_tradnl" sz="2800" dirty="0" smtClean="0">
                <a:solidFill>
                  <a:schemeClr val="accent5">
                    <a:lumMod val="50000"/>
                  </a:schemeClr>
                </a:solidFill>
                <a:latin typeface="Raleway"/>
                <a:ea typeface="Raleway"/>
                <a:cs typeface="Raleway"/>
                <a:sym typeface="Raleway"/>
              </a:rPr>
              <a:t>con las personas asociadas, ayudándoles a conseguir mayor</a:t>
            </a:r>
            <a:r>
              <a:rPr kumimoji="0" lang="es-ES_tradnl" sz="2800" b="0" i="0" u="none" strike="noStrike" kern="0" cap="none" spc="0" normalizeH="0" baseline="0" noProof="0" dirty="0" smtClean="0">
                <a:ln>
                  <a:noFill/>
                </a:ln>
                <a:solidFill>
                  <a:srgbClr val="009644"/>
                </a:solidFill>
                <a:effectLst/>
                <a:uLnTx/>
                <a:uFillTx/>
                <a:latin typeface="Raleway"/>
                <a:ea typeface="Raleway"/>
                <a:cs typeface="Raleway"/>
                <a:sym typeface="Raleway"/>
              </a:rPr>
              <a:t> </a:t>
            </a:r>
            <a:r>
              <a:rPr kumimoji="0" lang="es-ES_tradnl" sz="2800" b="1" i="0" u="none" strike="noStrike" kern="0" cap="none" spc="0" normalizeH="0" baseline="0" noProof="0" dirty="0" smtClean="0">
                <a:ln>
                  <a:noFill/>
                </a:ln>
                <a:solidFill>
                  <a:srgbClr val="009644"/>
                </a:solidFill>
                <a:effectLst/>
                <a:uLnTx/>
                <a:uFillTx/>
                <a:latin typeface="Raleway"/>
                <a:ea typeface="Raleway"/>
                <a:cs typeface="Raleway"/>
                <a:sym typeface="Raleway"/>
              </a:rPr>
              <a:t>eficiencia energética</a:t>
            </a:r>
            <a:r>
              <a:rPr kumimoji="0" lang="es-ES_tradnl" sz="2800" b="0" i="0" u="none" strike="noStrike" kern="0" cap="none" spc="0" normalizeH="0" baseline="0" noProof="0" dirty="0" smtClean="0">
                <a:ln>
                  <a:noFill/>
                </a:ln>
                <a:solidFill>
                  <a:srgbClr val="009644"/>
                </a:solidFill>
                <a:effectLst/>
                <a:uLnTx/>
                <a:uFillTx/>
                <a:latin typeface="Raleway"/>
                <a:ea typeface="Raleway"/>
                <a:cs typeface="Raleway"/>
                <a:sym typeface="Raleway"/>
              </a:rPr>
              <a:t>.</a:t>
            </a:r>
          </a:p>
          <a:p>
            <a:pPr marL="457200" marR="0" lvl="0" indent="-355600" algn="l" defTabSz="914400" rtl="0" eaLnBrk="1" fontAlgn="auto" latinLnBrk="0" hangingPunct="1">
              <a:lnSpc>
                <a:spcPct val="115000"/>
              </a:lnSpc>
              <a:spcBef>
                <a:spcPts val="600"/>
              </a:spcBef>
              <a:spcAft>
                <a:spcPts val="0"/>
              </a:spcAft>
              <a:buClr>
                <a:srgbClr val="8FC55D">
                  <a:lumMod val="75000"/>
                </a:srgbClr>
              </a:buClr>
              <a:buSzPts val="2000"/>
              <a:buFont typeface="Wingdings" panose="05000000000000000000" pitchFamily="2" charset="2"/>
              <a:buChar char="Ø"/>
              <a:tabLst/>
              <a:defRPr/>
            </a:pPr>
            <a:r>
              <a:rPr kumimoji="0" lang="es-ES_tradnl" sz="2800" b="1" i="0" u="none" strike="noStrike" kern="0" cap="none" spc="0" normalizeH="0" baseline="0" noProof="0" dirty="0" smtClean="0">
                <a:ln>
                  <a:noFill/>
                </a:ln>
                <a:solidFill>
                  <a:srgbClr val="009644"/>
                </a:solidFill>
                <a:effectLst/>
                <a:uLnTx/>
                <a:uFillTx/>
                <a:latin typeface="Raleway"/>
                <a:ea typeface="Raleway"/>
                <a:cs typeface="Raleway"/>
                <a:sym typeface="Raleway"/>
              </a:rPr>
              <a:t>Transparencia</a:t>
            </a:r>
            <a:r>
              <a:rPr kumimoji="0" lang="es-ES_tradnl" sz="2800" b="0" i="0" u="none" strike="noStrike" kern="0" cap="none" spc="0" normalizeH="0" baseline="0" noProof="0" dirty="0" smtClean="0">
                <a:ln>
                  <a:noFill/>
                </a:ln>
                <a:solidFill>
                  <a:srgbClr val="009644"/>
                </a:solidFill>
                <a:effectLst/>
                <a:uLnTx/>
                <a:uFillTx/>
                <a:latin typeface="Raleway"/>
                <a:ea typeface="Raleway"/>
                <a:cs typeface="Raleway"/>
                <a:sym typeface="Raleway"/>
              </a:rPr>
              <a:t> </a:t>
            </a:r>
            <a:r>
              <a:rPr lang="es-ES_tradnl" sz="2800" dirty="0" smtClean="0">
                <a:solidFill>
                  <a:schemeClr val="accent5">
                    <a:lumMod val="50000"/>
                  </a:schemeClr>
                </a:solidFill>
                <a:latin typeface="Raleway"/>
                <a:ea typeface="Raleway"/>
                <a:cs typeface="Raleway"/>
                <a:sym typeface="Raleway"/>
              </a:rPr>
              <a:t>en la gestión </a:t>
            </a:r>
          </a:p>
          <a:p>
            <a:pPr marL="457200" marR="0" lvl="0" indent="-355600" algn="l" defTabSz="914400" rtl="0" eaLnBrk="1" fontAlgn="auto" latinLnBrk="0" hangingPunct="1">
              <a:lnSpc>
                <a:spcPct val="115000"/>
              </a:lnSpc>
              <a:spcBef>
                <a:spcPts val="600"/>
              </a:spcBef>
              <a:spcAft>
                <a:spcPts val="0"/>
              </a:spcAft>
              <a:buClr>
                <a:srgbClr val="8FC55D">
                  <a:lumMod val="75000"/>
                </a:srgbClr>
              </a:buClr>
              <a:buSzPts val="2000"/>
              <a:buFont typeface="Wingdings" panose="05000000000000000000" pitchFamily="2" charset="2"/>
              <a:buChar char="Ø"/>
              <a:tabLst/>
              <a:defRPr/>
            </a:pPr>
            <a:r>
              <a:rPr lang="es-ES_tradnl" sz="2800" dirty="0" smtClean="0">
                <a:solidFill>
                  <a:schemeClr val="accent5">
                    <a:lumMod val="50000"/>
                  </a:schemeClr>
                </a:solidFill>
                <a:latin typeface="Raleway"/>
                <a:ea typeface="Raleway"/>
                <a:cs typeface="Raleway"/>
                <a:sym typeface="Raleway"/>
              </a:rPr>
              <a:t>Apuesta por la energía </a:t>
            </a:r>
            <a:r>
              <a:rPr kumimoji="0" lang="es-ES_tradnl" sz="2800" b="1" i="0" u="none" strike="noStrike" kern="0" cap="none" spc="0" normalizeH="0" baseline="0" noProof="0" dirty="0" smtClean="0">
                <a:ln>
                  <a:noFill/>
                </a:ln>
                <a:solidFill>
                  <a:srgbClr val="009644"/>
                </a:solidFill>
                <a:effectLst/>
                <a:uLnTx/>
                <a:uFillTx/>
                <a:latin typeface="Raleway"/>
                <a:ea typeface="Raleway"/>
                <a:cs typeface="Raleway"/>
                <a:sym typeface="Raleway"/>
              </a:rPr>
              <a:t>verde.</a:t>
            </a:r>
            <a:endParaRPr kumimoji="0" lang="es-ES_tradnl" sz="2800" b="0" i="0" u="none" strike="noStrike" kern="0" cap="none" spc="0" normalizeH="0" baseline="0" noProof="0" dirty="0">
              <a:ln>
                <a:noFill/>
              </a:ln>
              <a:solidFill>
                <a:srgbClr val="009644"/>
              </a:solidFill>
              <a:effectLst/>
              <a:uLnTx/>
              <a:uFillTx/>
              <a:latin typeface="Raleway"/>
              <a:ea typeface="Raleway"/>
              <a:cs typeface="Raleway"/>
              <a:sym typeface="Raleway"/>
            </a:endParaRPr>
          </a:p>
        </p:txBody>
      </p:sp>
      <p:pic>
        <p:nvPicPr>
          <p:cNvPr id="6"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smtClean="0">
                <a:solidFill>
                  <a:srgbClr val="339966"/>
                </a:solidFill>
                <a:latin typeface="Arial Narrow"/>
                <a:sym typeface="Arial Narrow"/>
              </a:rPr>
              <a:t>3. CONCLUSIONES </a:t>
            </a:r>
            <a:r>
              <a:rPr lang="es-ES" b="1" dirty="0" smtClean="0">
                <a:solidFill>
                  <a:srgbClr val="339966"/>
                </a:solidFill>
                <a:latin typeface="Arial Narrow"/>
                <a:ea typeface="Arial Narrow"/>
                <a:cs typeface="Arial Narrow"/>
                <a:sym typeface="Arial Narrow"/>
              </a:rPr>
              <a:t/>
            </a:r>
            <a:br>
              <a:rPr lang="es-ES" b="1" dirty="0" smtClean="0">
                <a:solidFill>
                  <a:srgbClr val="339966"/>
                </a:solidFill>
                <a:latin typeface="Arial Narrow"/>
                <a:ea typeface="Arial Narrow"/>
                <a:cs typeface="Arial Narrow"/>
                <a:sym typeface="Arial Narrow"/>
              </a:rPr>
            </a:br>
            <a:endParaRPr dirty="0"/>
          </a:p>
        </p:txBody>
      </p:sp>
      <p:sp>
        <p:nvSpPr>
          <p:cNvPr id="5" name="4 Rectángulo"/>
          <p:cNvSpPr/>
          <p:nvPr/>
        </p:nvSpPr>
        <p:spPr>
          <a:xfrm>
            <a:off x="651780" y="1033936"/>
            <a:ext cx="3275256" cy="523220"/>
          </a:xfrm>
          <a:prstGeom prst="rect">
            <a:avLst/>
          </a:prstGeom>
        </p:spPr>
        <p:txBody>
          <a:bodyPr wrap="none">
            <a:spAutoFit/>
          </a:bodyPr>
          <a:lstStyle/>
          <a:p>
            <a:pPr marL="904875" indent="-514350">
              <a:buClr>
                <a:srgbClr val="339966"/>
              </a:buClr>
              <a:buSzPts val="2800"/>
            </a:pPr>
            <a:r>
              <a:rPr lang="es-ES" sz="2800" b="1" dirty="0" smtClean="0">
                <a:solidFill>
                  <a:srgbClr val="339966"/>
                </a:solidFill>
                <a:latin typeface="Arial Narrow"/>
                <a:sym typeface="Arial Narrow"/>
              </a:rPr>
              <a:t>3.2 Momento clave.</a:t>
            </a:r>
          </a:p>
        </p:txBody>
      </p:sp>
      <p:pic>
        <p:nvPicPr>
          <p:cNvPr id="6" name="Picture 2" descr="C:\Users\Lorena\Desktop\logo_EnVerde.jpeg"/>
          <p:cNvPicPr>
            <a:picLocks noChangeAspect="1" noChangeArrowheads="1"/>
          </p:cNvPicPr>
          <p:nvPr/>
        </p:nvPicPr>
        <p:blipFill>
          <a:blip r:embed="rId3"/>
          <a:srcRect/>
          <a:stretch>
            <a:fillRect/>
          </a:stretch>
        </p:blipFill>
        <p:spPr bwMode="auto">
          <a:xfrm>
            <a:off x="8196776" y="5775960"/>
            <a:ext cx="3995224" cy="1082040"/>
          </a:xfrm>
          <a:prstGeom prst="rect">
            <a:avLst/>
          </a:prstGeom>
          <a:noFill/>
        </p:spPr>
      </p:pic>
      <p:sp>
        <p:nvSpPr>
          <p:cNvPr id="8" name="Marcador de texto 2"/>
          <p:cNvSpPr>
            <a:spLocks noGrp="1"/>
          </p:cNvSpPr>
          <p:nvPr>
            <p:ph type="body" idx="1"/>
          </p:nvPr>
        </p:nvSpPr>
        <p:spPr>
          <a:xfrm>
            <a:off x="448234" y="2115672"/>
            <a:ext cx="11026589" cy="3675666"/>
          </a:xfrm>
          <a:prstGeom prst="rect">
            <a:avLst/>
          </a:prstGeom>
          <a:noFill/>
          <a:ln>
            <a:noFill/>
          </a:ln>
        </p:spPr>
        <p:txBody>
          <a:bodyPr>
            <a:normAutofit lnSpcReduction="10000"/>
          </a:bodyPr>
          <a:lstStyle/>
          <a:p>
            <a:pPr marL="360000" marR="0" lvl="0" indent="0" defTabSz="914400" eaLnBrk="1" fontAlgn="auto" latinLnBrk="0" hangingPunct="1">
              <a:lnSpc>
                <a:spcPct val="150000"/>
              </a:lnSpc>
              <a:spcBef>
                <a:spcPts val="0"/>
              </a:spcBef>
              <a:spcAft>
                <a:spcPts val="0"/>
              </a:spcAft>
              <a:buClr>
                <a:srgbClr val="8FC55D">
                  <a:lumMod val="75000"/>
                </a:srgbClr>
              </a:buClr>
              <a:buSzTx/>
              <a:buFont typeface="Wingdings" panose="05000000000000000000" pitchFamily="2" charset="2"/>
              <a:buChar char="Ø"/>
              <a:tabLst/>
              <a:defRPr/>
            </a:pPr>
            <a:r>
              <a:rPr lang="es-ES_tradnl" sz="3200" dirty="0">
                <a:solidFill>
                  <a:srgbClr val="E5E8EB">
                    <a:lumMod val="50000"/>
                  </a:srgbClr>
                </a:solidFill>
                <a:latin typeface="Raleway Thin" panose="020B0604020202020204" charset="0"/>
              </a:rPr>
              <a:t>L</a:t>
            </a:r>
            <a:r>
              <a:rPr lang="es-ES_tradnl" sz="3200" dirty="0" smtClean="0">
                <a:solidFill>
                  <a:srgbClr val="E5E8EB">
                    <a:lumMod val="50000"/>
                  </a:srgbClr>
                </a:solidFill>
                <a:latin typeface="Raleway Thin" panose="020B0604020202020204" charset="0"/>
              </a:rPr>
              <a:t>a</a:t>
            </a:r>
            <a:r>
              <a:rPr kumimoji="0" lang="es-ES_tradnl" sz="3200" b="0" i="0" u="none" strike="noStrike" kern="0" cap="none" spc="0" normalizeH="0" baseline="0" noProof="0" dirty="0" smtClean="0">
                <a:ln>
                  <a:noFill/>
                </a:ln>
                <a:solidFill>
                  <a:sysClr val="windowText" lastClr="000000"/>
                </a:solidFill>
                <a:effectLst/>
                <a:uLnTx/>
                <a:uFillTx/>
                <a:latin typeface="Raleway Thin" panose="020B0604020202020204" charset="0"/>
              </a:rPr>
              <a:t> </a:t>
            </a:r>
            <a:r>
              <a:rPr kumimoji="0" lang="es-ES_tradnl" sz="3200" b="1" i="0" u="none" strike="noStrike" kern="0" cap="none" spc="0" normalizeH="0" baseline="0" noProof="0" dirty="0" smtClean="0">
                <a:ln>
                  <a:noFill/>
                </a:ln>
                <a:solidFill>
                  <a:srgbClr val="009644"/>
                </a:solidFill>
                <a:effectLst/>
                <a:uLnTx/>
                <a:uFillTx/>
                <a:latin typeface="Raleway Thin" panose="020B0604020202020204" charset="0"/>
              </a:rPr>
              <a:t>ciudadanía</a:t>
            </a:r>
            <a:r>
              <a:rPr kumimoji="0" lang="es-ES_tradnl" sz="3200" b="1" i="0" u="none" strike="noStrike" kern="0" cap="none" spc="0" normalizeH="0" baseline="0" noProof="0" dirty="0" smtClean="0">
                <a:ln>
                  <a:noFill/>
                </a:ln>
                <a:solidFill>
                  <a:srgbClr val="8FC55D">
                    <a:lumMod val="75000"/>
                  </a:srgbClr>
                </a:solidFill>
                <a:effectLst/>
                <a:uLnTx/>
                <a:uFillTx/>
                <a:latin typeface="Raleway Thin" panose="020B0604020202020204" charset="0"/>
              </a:rPr>
              <a:t> </a:t>
            </a:r>
            <a:r>
              <a:rPr kumimoji="0" lang="es-ES_tradnl" sz="3200" b="0" i="0" u="none" strike="noStrike" kern="0" cap="none" spc="0" normalizeH="0" baseline="0" noProof="0" dirty="0" smtClean="0">
                <a:ln>
                  <a:noFill/>
                </a:ln>
                <a:solidFill>
                  <a:srgbClr val="E5E8EB">
                    <a:lumMod val="50000"/>
                  </a:srgbClr>
                </a:solidFill>
                <a:effectLst/>
                <a:uLnTx/>
                <a:uFillTx/>
                <a:latin typeface="Raleway Thin" panose="020B0604020202020204" charset="0"/>
              </a:rPr>
              <a:t>puede comercializar.</a:t>
            </a:r>
          </a:p>
          <a:p>
            <a:pPr marL="360000" marR="0" lvl="0" indent="0" defTabSz="914400" eaLnBrk="1" fontAlgn="auto" latinLnBrk="0" hangingPunct="1">
              <a:lnSpc>
                <a:spcPct val="150000"/>
              </a:lnSpc>
              <a:spcBef>
                <a:spcPts val="0"/>
              </a:spcBef>
              <a:spcAft>
                <a:spcPts val="0"/>
              </a:spcAft>
              <a:buClr>
                <a:srgbClr val="8FC55D">
                  <a:lumMod val="75000"/>
                </a:srgbClr>
              </a:buClr>
              <a:buSzTx/>
              <a:buFont typeface="Wingdings" panose="05000000000000000000" pitchFamily="2" charset="2"/>
              <a:buChar char="Ø"/>
              <a:tabLst/>
              <a:defRPr/>
            </a:pPr>
            <a:r>
              <a:rPr lang="es-ES_tradnl" sz="3200" b="1" dirty="0" smtClean="0">
                <a:solidFill>
                  <a:srgbClr val="009644"/>
                </a:solidFill>
                <a:latin typeface="Raleway Thin" panose="020B0604020202020204" charset="0"/>
              </a:rPr>
              <a:t>Fondos Europeos </a:t>
            </a:r>
            <a:r>
              <a:rPr kumimoji="0" lang="es-ES_tradnl" sz="3200" b="0" i="0" u="none" strike="noStrike" kern="0" cap="none" spc="0" normalizeH="0" baseline="0" noProof="0" dirty="0" smtClean="0">
                <a:ln>
                  <a:noFill/>
                </a:ln>
                <a:solidFill>
                  <a:srgbClr val="E5E8EB">
                    <a:lumMod val="50000"/>
                  </a:srgbClr>
                </a:solidFill>
                <a:effectLst/>
                <a:uLnTx/>
                <a:uFillTx/>
                <a:latin typeface="Raleway Thin" panose="020B0604020202020204" charset="0"/>
              </a:rPr>
              <a:t>para la Recuperación, Transformación, y Resiliencia.</a:t>
            </a:r>
            <a:endParaRPr kumimoji="0" lang="es-ES_tradnl" sz="3200" b="0" i="0" u="none" strike="noStrike" kern="0" cap="none" spc="0" normalizeH="0" baseline="0" noProof="0" dirty="0">
              <a:ln>
                <a:noFill/>
              </a:ln>
              <a:solidFill>
                <a:srgbClr val="E5E8EB">
                  <a:lumMod val="50000"/>
                </a:srgbClr>
              </a:solidFill>
              <a:effectLst/>
              <a:uLnTx/>
              <a:uFillTx/>
              <a:latin typeface="Raleway Thin" panose="020B0604020202020204" charset="0"/>
            </a:endParaRPr>
          </a:p>
          <a:p>
            <a:pPr marL="360000" marR="0" lvl="0" indent="0" defTabSz="914400" eaLnBrk="1" fontAlgn="auto" latinLnBrk="0" hangingPunct="1">
              <a:lnSpc>
                <a:spcPct val="150000"/>
              </a:lnSpc>
              <a:spcBef>
                <a:spcPts val="0"/>
              </a:spcBef>
              <a:spcAft>
                <a:spcPts val="0"/>
              </a:spcAft>
              <a:buClr>
                <a:srgbClr val="8FC55D">
                  <a:lumMod val="75000"/>
                </a:srgbClr>
              </a:buClr>
              <a:buSzTx/>
              <a:buFont typeface="Wingdings" panose="05000000000000000000" pitchFamily="2" charset="2"/>
              <a:buChar char="Ø"/>
              <a:tabLst/>
              <a:defRPr/>
            </a:pPr>
            <a:r>
              <a:rPr lang="es-ES" sz="3200" b="1" dirty="0" smtClean="0">
                <a:solidFill>
                  <a:srgbClr val="009644"/>
                </a:solidFill>
                <a:latin typeface="Raleway Thin" panose="020B0604020202020204" charset="0"/>
              </a:rPr>
              <a:t>Ley de </a:t>
            </a:r>
            <a:r>
              <a:rPr lang="es-ES" sz="3200" b="1" dirty="0">
                <a:solidFill>
                  <a:srgbClr val="009644"/>
                </a:solidFill>
                <a:latin typeface="Raleway Thin" panose="020B0604020202020204" charset="0"/>
              </a:rPr>
              <a:t>C</a:t>
            </a:r>
            <a:r>
              <a:rPr lang="es-ES" sz="3200" b="1" dirty="0" smtClean="0">
                <a:solidFill>
                  <a:srgbClr val="009644"/>
                </a:solidFill>
                <a:latin typeface="Raleway Thin" panose="020B0604020202020204" charset="0"/>
              </a:rPr>
              <a:t>ambio Climático y Transición Energética</a:t>
            </a:r>
          </a:p>
          <a:p>
            <a:pPr marL="360000" marR="0" lvl="0" indent="0" defTabSz="914400" eaLnBrk="1" fontAlgn="auto" latinLnBrk="0" hangingPunct="1">
              <a:lnSpc>
                <a:spcPct val="150000"/>
              </a:lnSpc>
              <a:spcBef>
                <a:spcPts val="0"/>
              </a:spcBef>
              <a:spcAft>
                <a:spcPts val="0"/>
              </a:spcAft>
              <a:buClr>
                <a:srgbClr val="8FC55D">
                  <a:lumMod val="75000"/>
                </a:srgbClr>
              </a:buClr>
              <a:buSzTx/>
              <a:buFont typeface="Wingdings" panose="05000000000000000000" pitchFamily="2" charset="2"/>
              <a:buChar char="Ø"/>
              <a:tabLst/>
              <a:defRPr/>
            </a:pPr>
            <a:r>
              <a:rPr lang="es-ES" sz="3200" b="1" dirty="0" smtClean="0">
                <a:solidFill>
                  <a:srgbClr val="009644"/>
                </a:solidFill>
                <a:latin typeface="Raleway Thin" panose="020B0604020202020204" charset="0"/>
              </a:rPr>
              <a:t>Cooperativas amigas </a:t>
            </a:r>
            <a:r>
              <a:rPr kumimoji="0" lang="es-ES" sz="3200" b="0" i="0" u="none" strike="noStrike" kern="0" cap="none" spc="0" normalizeH="0" baseline="0" noProof="0" dirty="0" smtClean="0">
                <a:ln>
                  <a:noFill/>
                </a:ln>
                <a:solidFill>
                  <a:srgbClr val="E5E8EB">
                    <a:lumMod val="50000"/>
                  </a:srgbClr>
                </a:solidFill>
                <a:effectLst/>
                <a:uLnTx/>
                <a:uFillTx/>
                <a:latin typeface="Raleway Thin" panose="020B0604020202020204" charset="0"/>
              </a:rPr>
              <a:t>que ayudan en el proceso</a:t>
            </a:r>
          </a:p>
          <a:p>
            <a:pPr marL="0" marR="0" lvl="0" indent="0" defTabSz="914400" eaLnBrk="1" fontAlgn="auto" latinLnBrk="0" hangingPunct="1">
              <a:lnSpc>
                <a:spcPct val="100000"/>
              </a:lnSpc>
              <a:spcBef>
                <a:spcPts val="0"/>
              </a:spcBef>
              <a:spcAft>
                <a:spcPts val="0"/>
              </a:spcAft>
              <a:buClr>
                <a:srgbClr val="8FC55D">
                  <a:lumMod val="75000"/>
                </a:srgbClr>
              </a:buClr>
              <a:buSzTx/>
              <a:buFont typeface="Wingdings" panose="05000000000000000000" pitchFamily="2" charset="2"/>
              <a:buChar char="Ø"/>
              <a:tabLst/>
              <a:defRPr/>
            </a:pPr>
            <a:endParaRPr kumimoji="0" lang="es-ES_tradnl" sz="2600" b="1" i="0" u="none" strike="noStrike" kern="0" cap="none" spc="0" normalizeH="0" baseline="0" noProof="0" dirty="0">
              <a:ln>
                <a:noFill/>
              </a:ln>
              <a:solidFill>
                <a:srgbClr val="8FC55D">
                  <a:lumMod val="75000"/>
                </a:srgbClr>
              </a:solidFill>
              <a:effectLst/>
              <a:uLnTx/>
              <a:uFillTx/>
              <a:latin typeface="Raleway Thin"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body" idx="1"/>
          </p:nvPr>
        </p:nvSpPr>
        <p:spPr>
          <a:xfrm>
            <a:off x="838200" y="1518406"/>
            <a:ext cx="10515600" cy="3440309"/>
          </a:xfrm>
          <a:prstGeom prst="rect">
            <a:avLst/>
          </a:prstGeom>
          <a:noFill/>
          <a:ln w="28575" cap="flat" cmpd="sng">
            <a:solidFill>
              <a:srgbClr val="339966"/>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39966"/>
              </a:buClr>
              <a:buSzPts val="4800"/>
              <a:buNone/>
            </a:pPr>
            <a:endParaRPr lang="es-ES" sz="4800" b="1" dirty="0" smtClean="0">
              <a:solidFill>
                <a:srgbClr val="339966"/>
              </a:solidFill>
              <a:latin typeface="Arial Narrow"/>
              <a:ea typeface="Arial Narrow"/>
              <a:cs typeface="Arial Narrow"/>
              <a:sym typeface="Arial Narrow"/>
            </a:endParaRPr>
          </a:p>
          <a:p>
            <a:pPr marL="0" lvl="0" indent="0" algn="ctr" rtl="0">
              <a:lnSpc>
                <a:spcPct val="90000"/>
              </a:lnSpc>
              <a:spcBef>
                <a:spcPts val="0"/>
              </a:spcBef>
              <a:spcAft>
                <a:spcPts val="0"/>
              </a:spcAft>
              <a:buClr>
                <a:srgbClr val="339966"/>
              </a:buClr>
              <a:buSzPts val="4800"/>
              <a:buNone/>
            </a:pPr>
            <a:r>
              <a:rPr lang="es-ES" sz="4800" b="1" dirty="0" smtClean="0">
                <a:solidFill>
                  <a:srgbClr val="339966"/>
                </a:solidFill>
                <a:latin typeface="Arial Narrow"/>
                <a:ea typeface="Arial Narrow"/>
                <a:cs typeface="Arial Narrow"/>
                <a:sym typeface="Arial Narrow"/>
              </a:rPr>
              <a:t>MUCHAS </a:t>
            </a:r>
            <a:r>
              <a:rPr lang="es-ES" sz="4800" b="1" dirty="0">
                <a:solidFill>
                  <a:srgbClr val="339966"/>
                </a:solidFill>
                <a:latin typeface="Arial Narrow"/>
                <a:ea typeface="Arial Narrow"/>
                <a:cs typeface="Arial Narrow"/>
                <a:sym typeface="Arial Narrow"/>
              </a:rPr>
              <a:t>GRACIAS</a:t>
            </a:r>
            <a:endParaRPr dirty="0"/>
          </a:p>
          <a:p>
            <a:pPr marL="0" lvl="0" indent="0" algn="ctr" rtl="0">
              <a:lnSpc>
                <a:spcPct val="90000"/>
              </a:lnSpc>
              <a:spcBef>
                <a:spcPts val="1000"/>
              </a:spcBef>
              <a:spcAft>
                <a:spcPts val="0"/>
              </a:spcAft>
              <a:buClr>
                <a:schemeClr val="dk1"/>
              </a:buClr>
              <a:buSzPts val="1800"/>
              <a:buNone/>
            </a:pPr>
            <a:endParaRPr lang="es-ES" sz="1800" dirty="0" smtClean="0">
              <a:latin typeface="Arial Narrow"/>
              <a:ea typeface="Arial Narrow"/>
              <a:cs typeface="Arial Narrow"/>
              <a:sym typeface="Arial Narrow"/>
            </a:endParaRPr>
          </a:p>
          <a:p>
            <a:pPr marL="0" lvl="0" indent="0" algn="ctr" rtl="0">
              <a:lnSpc>
                <a:spcPct val="90000"/>
              </a:lnSpc>
              <a:spcBef>
                <a:spcPts val="1000"/>
              </a:spcBef>
              <a:spcAft>
                <a:spcPts val="0"/>
              </a:spcAft>
              <a:buClr>
                <a:schemeClr val="dk1"/>
              </a:buClr>
              <a:buSzPts val="1800"/>
              <a:buNone/>
            </a:pPr>
            <a:r>
              <a:rPr lang="es-ES" sz="1800" dirty="0" smtClean="0">
                <a:latin typeface="Arial Narrow"/>
                <a:ea typeface="Arial Narrow"/>
                <a:cs typeface="Arial Narrow"/>
                <a:sym typeface="Arial Narrow"/>
              </a:rPr>
              <a:t>Lorena Torres Fernández, </a:t>
            </a:r>
            <a:r>
              <a:rPr lang="es-ES" sz="1800" b="1" dirty="0" smtClean="0">
                <a:latin typeface="Arial Narrow"/>
                <a:ea typeface="Arial Narrow"/>
                <a:cs typeface="Arial Narrow"/>
                <a:sym typeface="Arial Narrow"/>
              </a:rPr>
              <a:t>Cooperativa </a:t>
            </a:r>
            <a:r>
              <a:rPr lang="es-ES" sz="1800" b="1" dirty="0" err="1" smtClean="0">
                <a:latin typeface="Arial Narrow"/>
                <a:ea typeface="Arial Narrow"/>
                <a:cs typeface="Arial Narrow"/>
                <a:sym typeface="Arial Narrow"/>
              </a:rPr>
              <a:t>EnVerde</a:t>
            </a:r>
            <a:endParaRPr b="1" dirty="0"/>
          </a:p>
          <a:p>
            <a:pPr marL="0" lvl="0" indent="0" algn="ctr">
              <a:buNone/>
            </a:pPr>
            <a:r>
              <a:rPr lang="es-ES" sz="1800" dirty="0">
                <a:latin typeface="Arial Narrow"/>
                <a:ea typeface="Arial Narrow"/>
                <a:cs typeface="Arial Narrow"/>
                <a:sym typeface="Arial Narrow"/>
              </a:rPr>
              <a:t>Correo electrónico</a:t>
            </a:r>
            <a:r>
              <a:rPr lang="es-ES" sz="1800" dirty="0" smtClean="0">
                <a:latin typeface="Arial Narrow"/>
                <a:ea typeface="Arial Narrow"/>
                <a:cs typeface="Arial Narrow"/>
                <a:sym typeface="Arial Narrow"/>
              </a:rPr>
              <a:t>: </a:t>
            </a:r>
            <a:r>
              <a:rPr lang="es-ES" sz="1800" b="1" dirty="0" smtClean="0">
                <a:latin typeface="Arial Narrow"/>
                <a:ea typeface="Arial Narrow"/>
                <a:cs typeface="Arial Narrow"/>
                <a:sym typeface="Arial Narrow"/>
                <a:hlinkClick r:id="rId3"/>
              </a:rPr>
              <a:t>procesoenergiaex@gmail.com</a:t>
            </a:r>
            <a:endParaRPr b="1" dirty="0"/>
          </a:p>
          <a:p>
            <a:pPr marL="0" lvl="0" indent="0" algn="ctr">
              <a:buNone/>
            </a:pPr>
            <a:r>
              <a:rPr lang="es-ES" sz="1800" dirty="0" smtClean="0">
                <a:latin typeface="Arial Narrow"/>
                <a:ea typeface="Arial Narrow"/>
                <a:cs typeface="Arial Narrow"/>
                <a:sym typeface="Arial Narrow"/>
              </a:rPr>
              <a:t>Coordenadas </a:t>
            </a:r>
            <a:r>
              <a:rPr lang="es-ES" sz="1800" dirty="0">
                <a:latin typeface="Arial Narrow"/>
                <a:ea typeface="Arial Narrow"/>
                <a:cs typeface="Arial Narrow"/>
                <a:sym typeface="Arial Narrow"/>
              </a:rPr>
              <a:t>sociales: </a:t>
            </a:r>
            <a:r>
              <a:rPr lang="es-ES" sz="1800" b="1" dirty="0" smtClean="0">
                <a:latin typeface="Arial Narrow"/>
                <a:ea typeface="Arial Narrow"/>
                <a:cs typeface="Arial Narrow"/>
                <a:sym typeface="Arial Narrow"/>
                <a:hlinkClick r:id="rId4"/>
              </a:rPr>
              <a:t>https://energiaenverde.com/</a:t>
            </a:r>
            <a:endParaRPr lang="es-ES" sz="1800" b="1" dirty="0" smtClean="0">
              <a:latin typeface="Arial Narrow"/>
              <a:ea typeface="Arial Narrow"/>
              <a:cs typeface="Arial Narrow"/>
              <a:sym typeface="Arial Narrow"/>
            </a:endParaRPr>
          </a:p>
          <a:p>
            <a:pPr marL="0" lvl="0" indent="0" algn="ctr">
              <a:buNone/>
            </a:pPr>
            <a:endParaRPr b="1" dirty="0"/>
          </a:p>
        </p:txBody>
      </p:sp>
      <p:pic>
        <p:nvPicPr>
          <p:cNvPr id="112" name="Google Shape;112;p4"/>
          <p:cNvPicPr preferRelativeResize="0"/>
          <p:nvPr/>
        </p:nvPicPr>
        <p:blipFill rotWithShape="1">
          <a:blip r:embed="rId5">
            <a:alphaModFix/>
          </a:blip>
          <a:srcRect/>
          <a:stretch/>
        </p:blipFill>
        <p:spPr>
          <a:xfrm>
            <a:off x="3053374" y="5543550"/>
            <a:ext cx="6638925" cy="1314450"/>
          </a:xfrm>
          <a:prstGeom prst="rect">
            <a:avLst/>
          </a:prstGeom>
          <a:noFill/>
          <a:ln>
            <a:noFill/>
          </a:ln>
        </p:spPr>
      </p:pic>
      <p:pic>
        <p:nvPicPr>
          <p:cNvPr id="5" name="Picture 2" descr="C:\Users\Lorena\Desktop\logo_EnVerde.jpeg"/>
          <p:cNvPicPr>
            <a:picLocks noChangeAspect="1" noChangeArrowheads="1"/>
          </p:cNvPicPr>
          <p:nvPr/>
        </p:nvPicPr>
        <p:blipFill>
          <a:blip r:embed="rId6"/>
          <a:srcRect/>
          <a:stretch>
            <a:fillRect/>
          </a:stretch>
        </p:blipFill>
        <p:spPr bwMode="auto">
          <a:xfrm>
            <a:off x="0" y="0"/>
            <a:ext cx="4497049" cy="14583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96600"/>
              </a:buClr>
              <a:buSzPts val="4400"/>
              <a:buFont typeface="Arial Narrow"/>
              <a:buNone/>
            </a:pPr>
            <a:r>
              <a:rPr lang="es-ES" b="1">
                <a:solidFill>
                  <a:srgbClr val="996600"/>
                </a:solidFill>
                <a:latin typeface="Arial Narrow"/>
                <a:ea typeface="Arial Narrow"/>
                <a:cs typeface="Arial Narrow"/>
                <a:sym typeface="Arial Narrow"/>
              </a:rPr>
              <a:t>ÍNDICE</a:t>
            </a:r>
            <a:endParaRPr/>
          </a:p>
        </p:txBody>
      </p:sp>
      <p:sp>
        <p:nvSpPr>
          <p:cNvPr id="97" name="Google Shape;9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339966"/>
              </a:buClr>
              <a:buSzPts val="2800"/>
              <a:buAutoNum type="arabicPeriod"/>
            </a:pPr>
            <a:r>
              <a:rPr lang="es-ES" b="1" dirty="0" smtClean="0">
                <a:solidFill>
                  <a:srgbClr val="339966"/>
                </a:solidFill>
                <a:latin typeface="Arial Narrow"/>
                <a:ea typeface="Arial Narrow"/>
                <a:cs typeface="Arial Narrow"/>
                <a:sym typeface="Arial Narrow"/>
              </a:rPr>
              <a:t>¿DE DÓNDE PARTIMOS?</a:t>
            </a:r>
          </a:p>
          <a:p>
            <a:pPr marL="904875" lvl="0" indent="-514350" algn="l" rtl="0">
              <a:lnSpc>
                <a:spcPct val="90000"/>
              </a:lnSpc>
              <a:spcBef>
                <a:spcPts val="0"/>
              </a:spcBef>
              <a:spcAft>
                <a:spcPts val="0"/>
              </a:spcAft>
              <a:buClr>
                <a:srgbClr val="339966"/>
              </a:buClr>
              <a:buSzPts val="2800"/>
              <a:buNone/>
            </a:pPr>
            <a:r>
              <a:rPr lang="es-ES" b="1" dirty="0" smtClean="0">
                <a:solidFill>
                  <a:srgbClr val="339966"/>
                </a:solidFill>
                <a:latin typeface="Arial Narrow"/>
                <a:sym typeface="Arial Narrow"/>
              </a:rPr>
              <a:t>1.1  Promueven y nos apoyan</a:t>
            </a:r>
          </a:p>
          <a:p>
            <a:pPr marL="904875" lvl="0" indent="-514350" algn="l" rtl="0">
              <a:lnSpc>
                <a:spcPct val="90000"/>
              </a:lnSpc>
              <a:spcBef>
                <a:spcPts val="0"/>
              </a:spcBef>
              <a:spcAft>
                <a:spcPts val="0"/>
              </a:spcAft>
              <a:buClr>
                <a:srgbClr val="339966"/>
              </a:buClr>
              <a:buSzPts val="2800"/>
              <a:buNone/>
            </a:pPr>
            <a:r>
              <a:rPr lang="es-ES" b="1" dirty="0" smtClean="0">
                <a:solidFill>
                  <a:srgbClr val="339966"/>
                </a:solidFill>
                <a:latin typeface="Arial Narrow"/>
                <a:sym typeface="Arial Narrow"/>
              </a:rPr>
              <a:t>1.2  El sector eléctrico en Extremadura y en España</a:t>
            </a:r>
            <a:endParaRPr dirty="0"/>
          </a:p>
          <a:p>
            <a:pPr marL="0" lvl="0" indent="0" algn="l" rtl="0">
              <a:lnSpc>
                <a:spcPct val="90000"/>
              </a:lnSpc>
              <a:spcBef>
                <a:spcPts val="1000"/>
              </a:spcBef>
              <a:spcAft>
                <a:spcPts val="0"/>
              </a:spcAft>
              <a:buClr>
                <a:srgbClr val="339966"/>
              </a:buClr>
              <a:buSzPts val="2800"/>
              <a:buNone/>
            </a:pPr>
            <a:r>
              <a:rPr lang="es-ES" b="1" dirty="0">
                <a:solidFill>
                  <a:srgbClr val="339966"/>
                </a:solidFill>
                <a:latin typeface="Arial Narrow"/>
                <a:ea typeface="Arial Narrow"/>
                <a:cs typeface="Arial Narrow"/>
                <a:sym typeface="Arial Narrow"/>
              </a:rPr>
              <a:t>2. </a:t>
            </a:r>
            <a:r>
              <a:rPr lang="es-ES" b="1" dirty="0" smtClean="0">
                <a:solidFill>
                  <a:srgbClr val="339966"/>
                </a:solidFill>
                <a:latin typeface="Arial Narrow"/>
                <a:ea typeface="Arial Narrow"/>
                <a:cs typeface="Arial Narrow"/>
                <a:sym typeface="Arial Narrow"/>
              </a:rPr>
              <a:t>NUESTRA PROPUESTA A CORTO, MEDIO Y LARGO PLAZO.</a:t>
            </a:r>
            <a:endParaRPr dirty="0"/>
          </a:p>
          <a:p>
            <a:pPr marL="904875" indent="-514350">
              <a:spcBef>
                <a:spcPts val="0"/>
              </a:spcBef>
              <a:buClr>
                <a:srgbClr val="339966"/>
              </a:buClr>
              <a:buSzPts val="2800"/>
              <a:buNone/>
            </a:pPr>
            <a:r>
              <a:rPr lang="es-ES" b="1" dirty="0" smtClean="0">
                <a:solidFill>
                  <a:srgbClr val="339966"/>
                </a:solidFill>
                <a:latin typeface="Arial Narrow"/>
                <a:sym typeface="Arial Narrow"/>
              </a:rPr>
              <a:t>2.1 Corto plazo: Comercialización “asistida”</a:t>
            </a:r>
          </a:p>
          <a:p>
            <a:pPr marL="904875" indent="-514350">
              <a:spcBef>
                <a:spcPts val="0"/>
              </a:spcBef>
              <a:buClr>
                <a:srgbClr val="339966"/>
              </a:buClr>
              <a:buSzPts val="2800"/>
              <a:buNone/>
            </a:pPr>
            <a:r>
              <a:rPr lang="es-ES" b="1" dirty="0" smtClean="0">
                <a:solidFill>
                  <a:srgbClr val="339966"/>
                </a:solidFill>
                <a:latin typeface="Arial Narrow"/>
                <a:sym typeface="Arial Narrow"/>
              </a:rPr>
              <a:t>2.2 Medio plazo: Comercialización propia</a:t>
            </a:r>
          </a:p>
          <a:p>
            <a:pPr marL="904875" indent="-514350">
              <a:spcBef>
                <a:spcPts val="0"/>
              </a:spcBef>
              <a:buClr>
                <a:srgbClr val="339966"/>
              </a:buClr>
              <a:buSzPts val="2800"/>
              <a:buNone/>
            </a:pPr>
            <a:r>
              <a:rPr lang="es-ES" b="1" dirty="0" smtClean="0">
                <a:solidFill>
                  <a:srgbClr val="339966"/>
                </a:solidFill>
                <a:latin typeface="Arial Narrow"/>
                <a:sym typeface="Arial Narrow"/>
              </a:rPr>
              <a:t>2.3 Largo plazo: Generación y “consumo de proximidad”</a:t>
            </a:r>
          </a:p>
          <a:p>
            <a:pPr marL="0" indent="0">
              <a:buClr>
                <a:srgbClr val="339966"/>
              </a:buClr>
              <a:buSzPts val="2800"/>
              <a:buNone/>
            </a:pPr>
            <a:r>
              <a:rPr lang="es-ES" b="1" dirty="0" smtClean="0">
                <a:solidFill>
                  <a:srgbClr val="339966"/>
                </a:solidFill>
                <a:latin typeface="Arial Narrow"/>
                <a:sym typeface="Arial Narrow"/>
              </a:rPr>
              <a:t>3. CONCLUSIONES. </a:t>
            </a:r>
          </a:p>
          <a:p>
            <a:pPr marL="904875" indent="-514350">
              <a:spcBef>
                <a:spcPts val="0"/>
              </a:spcBef>
              <a:buClr>
                <a:srgbClr val="339966"/>
              </a:buClr>
              <a:buSzPts val="2800"/>
              <a:buNone/>
            </a:pPr>
            <a:r>
              <a:rPr lang="es-ES" b="1" dirty="0" smtClean="0">
                <a:solidFill>
                  <a:srgbClr val="339966"/>
                </a:solidFill>
                <a:latin typeface="Arial Narrow"/>
                <a:sym typeface="Arial Narrow"/>
              </a:rPr>
              <a:t>3.1 ¿Qué podemos aportar con este proyecto?</a:t>
            </a:r>
          </a:p>
          <a:p>
            <a:pPr marL="904875" indent="-514350">
              <a:spcBef>
                <a:spcPts val="0"/>
              </a:spcBef>
              <a:buClr>
                <a:srgbClr val="339966"/>
              </a:buClr>
              <a:buSzPts val="2800"/>
              <a:buNone/>
            </a:pPr>
            <a:r>
              <a:rPr lang="es-ES" b="1" dirty="0" smtClean="0">
                <a:solidFill>
                  <a:srgbClr val="339966"/>
                </a:solidFill>
                <a:latin typeface="Arial Narrow"/>
                <a:sym typeface="Arial Narrow"/>
              </a:rPr>
              <a:t>3.2 Momento clave…</a:t>
            </a:r>
          </a:p>
          <a:p>
            <a:pPr marL="0" indent="0">
              <a:buClr>
                <a:srgbClr val="339966"/>
              </a:buClr>
              <a:buSzPts val="2800"/>
              <a:buNone/>
            </a:pPr>
            <a:endParaRPr lang="es-ES" b="1" dirty="0" smtClean="0">
              <a:solidFill>
                <a:srgbClr val="339966"/>
              </a:solidFill>
              <a:latin typeface="Arial Narrow"/>
              <a:sym typeface="Arial Narrow"/>
            </a:endParaRPr>
          </a:p>
          <a:p>
            <a:pPr marL="0" lvl="0" indent="0" algn="l" rtl="0">
              <a:lnSpc>
                <a:spcPct val="90000"/>
              </a:lnSpc>
              <a:spcBef>
                <a:spcPts val="1000"/>
              </a:spcBef>
              <a:spcAft>
                <a:spcPts val="0"/>
              </a:spcAft>
              <a:buClr>
                <a:srgbClr val="339966"/>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r>
              <a:rPr lang="es-ES" b="1" dirty="0" smtClean="0">
                <a:solidFill>
                  <a:srgbClr val="339966"/>
                </a:solidFill>
                <a:latin typeface="Arial Narrow"/>
                <a:sym typeface="Arial Narrow"/>
              </a:rPr>
              <a:t>1.1  Promueven y nos apoyan</a:t>
            </a:r>
          </a:p>
          <a:p>
            <a:pPr marL="228600" lvl="0" indent="-50800" algn="l" rtl="0">
              <a:lnSpc>
                <a:spcPct val="90000"/>
              </a:lnSpc>
              <a:spcBef>
                <a:spcPts val="0"/>
              </a:spcBef>
              <a:spcAft>
                <a:spcPts val="0"/>
              </a:spcAft>
              <a:buClr>
                <a:schemeClr val="dk1"/>
              </a:buClr>
              <a:buSzPts val="2800"/>
              <a:buNone/>
            </a:pPr>
            <a:endParaRPr dirty="0"/>
          </a:p>
        </p:txBody>
      </p:sp>
      <p:pic>
        <p:nvPicPr>
          <p:cNvPr id="5" name="Imagen 4"/>
          <p:cNvPicPr>
            <a:picLocks noChangeAspect="1"/>
          </p:cNvPicPr>
          <p:nvPr/>
        </p:nvPicPr>
        <p:blipFill rotWithShape="1">
          <a:blip r:embed="rId3">
            <a:extLst>
              <a:ext uri="{28A0092B-C50C-407E-A947-70E740481C1C}">
                <a14:useLocalDpi xmlns:a14="http://schemas.microsoft.com/office/drawing/2010/main" xmlns="" val="0"/>
              </a:ext>
            </a:extLst>
          </a:blip>
          <a:srcRect l="13941" t="20651" r="12908" b="20708"/>
          <a:stretch/>
        </p:blipFill>
        <p:spPr>
          <a:xfrm>
            <a:off x="7181644" y="2065907"/>
            <a:ext cx="2416654" cy="974786"/>
          </a:xfrm>
          <a:prstGeom prst="rect">
            <a:avLst/>
          </a:prstGeom>
        </p:spPr>
      </p:pic>
      <p:pic>
        <p:nvPicPr>
          <p:cNvPr id="6" name="Imagen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25812" y="1966675"/>
            <a:ext cx="1877707" cy="721498"/>
          </a:xfrm>
          <a:prstGeom prst="rect">
            <a:avLst/>
          </a:prstGeom>
        </p:spPr>
      </p:pic>
      <p:pic>
        <p:nvPicPr>
          <p:cNvPr id="45" name="Imagen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44503" y="3409857"/>
            <a:ext cx="1256190" cy="1011491"/>
          </a:xfrm>
          <a:prstGeom prst="rect">
            <a:avLst/>
          </a:prstGeom>
        </p:spPr>
      </p:pic>
      <p:pic>
        <p:nvPicPr>
          <p:cNvPr id="46" name="Imagen 2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872827" y="3344707"/>
            <a:ext cx="1207530" cy="1167279"/>
          </a:xfrm>
          <a:prstGeom prst="rect">
            <a:avLst/>
          </a:prstGeom>
        </p:spPr>
      </p:pic>
      <p:grpSp>
        <p:nvGrpSpPr>
          <p:cNvPr id="85" name="Google Shape;1567;p52"/>
          <p:cNvGrpSpPr/>
          <p:nvPr/>
        </p:nvGrpSpPr>
        <p:grpSpPr>
          <a:xfrm>
            <a:off x="2298882" y="5932286"/>
            <a:ext cx="7570966" cy="589685"/>
            <a:chOff x="993010" y="3708503"/>
            <a:chExt cx="7570966" cy="397846"/>
          </a:xfrm>
          <a:solidFill>
            <a:srgbClr val="8FC55D">
              <a:lumMod val="75000"/>
            </a:srgbClr>
          </a:solidFill>
        </p:grpSpPr>
        <p:sp>
          <p:nvSpPr>
            <p:cNvPr id="86" name="Google Shape;1569;p52"/>
            <p:cNvSpPr txBox="1"/>
            <p:nvPr/>
          </p:nvSpPr>
          <p:spPr>
            <a:xfrm>
              <a:off x="5037644"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Compromiso con el entorno y el territorio </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sp>
          <p:nvSpPr>
            <p:cNvPr id="87" name="Google Shape;1572;p52"/>
            <p:cNvSpPr txBox="1"/>
            <p:nvPr/>
          </p:nvSpPr>
          <p:spPr>
            <a:xfrm>
              <a:off x="3015327"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Consumo de energía 100</a:t>
              </a:r>
              <a:r>
                <a:rPr kumimoji="0" lang="en" sz="1200" b="0" i="0" u="none" strike="noStrike" kern="0" cap="none" spc="0" normalizeH="0" baseline="0" noProof="0" smtClean="0">
                  <a:ln>
                    <a:noFill/>
                  </a:ln>
                  <a:solidFill>
                    <a:srgbClr val="8FC55D">
                      <a:lumMod val="75000"/>
                    </a:srgbClr>
                  </a:solidFill>
                  <a:effectLst/>
                  <a:uLnTx/>
                  <a:uFillTx/>
                  <a:latin typeface="Montserrat"/>
                  <a:ea typeface="Montserrat"/>
                  <a:cs typeface="Montserrat"/>
                  <a:sym typeface="Montserrat"/>
                </a:rPr>
                <a:t>% renovable</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sp>
          <p:nvSpPr>
            <p:cNvPr id="88" name="Google Shape;1575;p52"/>
            <p:cNvSpPr txBox="1"/>
            <p:nvPr/>
          </p:nvSpPr>
          <p:spPr>
            <a:xfrm>
              <a:off x="6868076"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Cooperativa sin ánimo de lucro</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sp>
          <p:nvSpPr>
            <p:cNvPr id="89" name="Google Shape;1578;p52"/>
            <p:cNvSpPr txBox="1"/>
            <p:nvPr/>
          </p:nvSpPr>
          <p:spPr>
            <a:xfrm>
              <a:off x="993010"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Apuesta por 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soberanía energética</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grpSp>
      <p:grpSp>
        <p:nvGrpSpPr>
          <p:cNvPr id="90" name="Google Shape;708;p49"/>
          <p:cNvGrpSpPr/>
          <p:nvPr/>
        </p:nvGrpSpPr>
        <p:grpSpPr>
          <a:xfrm>
            <a:off x="4745772" y="5479663"/>
            <a:ext cx="433992" cy="422729"/>
            <a:chOff x="5916675" y="927975"/>
            <a:chExt cx="516350" cy="502950"/>
          </a:xfrm>
          <a:solidFill>
            <a:srgbClr val="8FC55D">
              <a:lumMod val="75000"/>
            </a:srgbClr>
          </a:solidFill>
        </p:grpSpPr>
        <p:sp>
          <p:nvSpPr>
            <p:cNvPr id="91" name="Google Shape;709;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10;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3" name="Google Shape;1062;p49"/>
          <p:cNvGrpSpPr/>
          <p:nvPr/>
        </p:nvGrpSpPr>
        <p:grpSpPr>
          <a:xfrm>
            <a:off x="2762634" y="5458722"/>
            <a:ext cx="452420" cy="433992"/>
            <a:chOff x="5233525" y="4954450"/>
            <a:chExt cx="538275" cy="516350"/>
          </a:xfrm>
          <a:solidFill>
            <a:srgbClr val="8FC55D">
              <a:lumMod val="75000"/>
            </a:srgbClr>
          </a:solidFill>
        </p:grpSpPr>
        <p:sp>
          <p:nvSpPr>
            <p:cNvPr id="94" name="Google Shape;1063;p49"/>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064;p49"/>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065;p49"/>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066;p49"/>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067;p49"/>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068;p4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069;p49"/>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070;p49"/>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071;p49"/>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072;p49"/>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073;p49"/>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8" name="Google Shape;869;p49"/>
          <p:cNvGrpSpPr/>
          <p:nvPr/>
        </p:nvGrpSpPr>
        <p:grpSpPr>
          <a:xfrm>
            <a:off x="6947321" y="5535934"/>
            <a:ext cx="393060" cy="393060"/>
            <a:chOff x="5941025" y="3634400"/>
            <a:chExt cx="467650" cy="467650"/>
          </a:xfrm>
          <a:solidFill>
            <a:srgbClr val="8FC55D">
              <a:lumMod val="75000"/>
            </a:srgbClr>
          </a:solidFill>
        </p:grpSpPr>
        <p:sp>
          <p:nvSpPr>
            <p:cNvPr id="109" name="Google Shape;870;p4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71;p4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72;p4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873;p4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74;p4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75;p4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5" name="Google Shape;1037;p49"/>
          <p:cNvGrpSpPr/>
          <p:nvPr/>
        </p:nvGrpSpPr>
        <p:grpSpPr>
          <a:xfrm>
            <a:off x="6473389" y="5525196"/>
            <a:ext cx="256416" cy="414535"/>
            <a:chOff x="1988225" y="4286525"/>
            <a:chExt cx="305075" cy="493200"/>
          </a:xfrm>
          <a:solidFill>
            <a:srgbClr val="8FC55D">
              <a:lumMod val="75000"/>
            </a:srgbClr>
          </a:solidFill>
        </p:grpSpPr>
        <p:sp>
          <p:nvSpPr>
            <p:cNvPr id="116" name="Google Shape;1038;p49"/>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039;p49"/>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040;p49"/>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041;p49"/>
            <p:cNvSpPr/>
            <p:nvPr/>
          </p:nvSpPr>
          <p:spPr>
            <a:xfrm>
              <a:off x="2161750" y="4522750"/>
              <a:ext cx="25" cy="256975"/>
            </a:xfrm>
            <a:custGeom>
              <a:avLst/>
              <a:gdLst/>
              <a:ahLst/>
              <a:cxnLst/>
              <a:rect l="l" t="t" r="r" b="b"/>
              <a:pathLst>
                <a:path w="1" h="10279" fill="none" extrusionOk="0">
                  <a:moveTo>
                    <a:pt x="1" y="10279"/>
                  </a:moveTo>
                  <a:lnTo>
                    <a:pt x="1"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042;p49"/>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043;p49"/>
            <p:cNvSpPr/>
            <p:nvPr/>
          </p:nvSpPr>
          <p:spPr>
            <a:xfrm>
              <a:off x="2038150" y="4589125"/>
              <a:ext cx="87100" cy="87100"/>
            </a:xfrm>
            <a:custGeom>
              <a:avLst/>
              <a:gdLst/>
              <a:ahLst/>
              <a:cxnLst/>
              <a:rect l="l" t="t" r="r" b="b"/>
              <a:pathLst>
                <a:path w="3484" h="3484" fill="none" extrusionOk="0">
                  <a:moveTo>
                    <a:pt x="1" y="0"/>
                  </a:moveTo>
                  <a:lnTo>
                    <a:pt x="3483" y="3483"/>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044;p49"/>
            <p:cNvSpPr/>
            <p:nvPr/>
          </p:nvSpPr>
          <p:spPr>
            <a:xfrm>
              <a:off x="2194025" y="4564150"/>
              <a:ext cx="54825" cy="54825"/>
            </a:xfrm>
            <a:custGeom>
              <a:avLst/>
              <a:gdLst/>
              <a:ahLst/>
              <a:cxnLst/>
              <a:rect l="l" t="t" r="r" b="b"/>
              <a:pathLst>
                <a:path w="2193" h="2193" fill="none" extrusionOk="0">
                  <a:moveTo>
                    <a:pt x="2192" y="1"/>
                  </a:moveTo>
                  <a:lnTo>
                    <a:pt x="1" y="2193"/>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3" name="Google Shape;814;p49"/>
          <p:cNvGrpSpPr/>
          <p:nvPr/>
        </p:nvGrpSpPr>
        <p:grpSpPr>
          <a:xfrm>
            <a:off x="8667258" y="5516358"/>
            <a:ext cx="435022" cy="323445"/>
            <a:chOff x="5247525" y="3007275"/>
            <a:chExt cx="517575" cy="384825"/>
          </a:xfrm>
          <a:solidFill>
            <a:srgbClr val="8FC55D">
              <a:lumMod val="75000"/>
            </a:srgbClr>
          </a:solidFill>
        </p:grpSpPr>
        <p:sp>
          <p:nvSpPr>
            <p:cNvPr id="124" name="Google Shape;815;p4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816;p4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r>
              <a:rPr lang="es-ES" b="1" dirty="0" smtClean="0">
                <a:solidFill>
                  <a:srgbClr val="339966"/>
                </a:solidFill>
                <a:latin typeface="Arial Narrow"/>
                <a:sym typeface="Arial Narrow"/>
              </a:rPr>
              <a:t>1.1  Promueven y nos apoyan</a:t>
            </a:r>
          </a:p>
          <a:p>
            <a:pPr marL="228600" lvl="0" indent="-50800" algn="l" rtl="0">
              <a:lnSpc>
                <a:spcPct val="90000"/>
              </a:lnSpc>
              <a:spcBef>
                <a:spcPts val="0"/>
              </a:spcBef>
              <a:spcAft>
                <a:spcPts val="0"/>
              </a:spcAft>
              <a:buClr>
                <a:schemeClr val="dk1"/>
              </a:buClr>
              <a:buSzPts val="2800"/>
              <a:buNone/>
            </a:pPr>
            <a:endParaRPr dirty="0"/>
          </a:p>
        </p:txBody>
      </p:sp>
      <p:pic>
        <p:nvPicPr>
          <p:cNvPr id="43" name="Picture 2"/>
          <p:cNvPicPr>
            <a:picLocks noChangeAspect="1" noChangeArrowheads="1"/>
          </p:cNvPicPr>
          <p:nvPr/>
        </p:nvPicPr>
        <p:blipFill>
          <a:blip r:embed="rId3"/>
          <a:srcRect/>
          <a:stretch>
            <a:fillRect/>
          </a:stretch>
        </p:blipFill>
        <p:spPr bwMode="auto">
          <a:xfrm>
            <a:off x="1075765" y="2754569"/>
            <a:ext cx="4874839" cy="1377994"/>
          </a:xfrm>
          <a:prstGeom prst="rect">
            <a:avLst/>
          </a:prstGeom>
          <a:noFill/>
          <a:ln w="9525">
            <a:noFill/>
            <a:miter lim="800000"/>
            <a:headEnd/>
            <a:tailEnd/>
          </a:ln>
        </p:spPr>
      </p:pic>
      <p:pic>
        <p:nvPicPr>
          <p:cNvPr id="44" name="Picture 3"/>
          <p:cNvPicPr>
            <a:picLocks noChangeAspect="1" noChangeArrowheads="1"/>
          </p:cNvPicPr>
          <p:nvPr/>
        </p:nvPicPr>
        <p:blipFill>
          <a:blip r:embed="rId4"/>
          <a:srcRect/>
          <a:stretch>
            <a:fillRect/>
          </a:stretch>
        </p:blipFill>
        <p:spPr bwMode="auto">
          <a:xfrm>
            <a:off x="7379859" y="2779059"/>
            <a:ext cx="3125856" cy="1182389"/>
          </a:xfrm>
          <a:prstGeom prst="rect">
            <a:avLst/>
          </a:prstGeom>
          <a:noFill/>
          <a:ln w="9525">
            <a:noFill/>
            <a:miter lim="800000"/>
            <a:headEnd/>
            <a:tailEnd/>
          </a:ln>
        </p:spPr>
      </p:pic>
      <p:grpSp>
        <p:nvGrpSpPr>
          <p:cNvPr id="45" name="Google Shape;1567;p52"/>
          <p:cNvGrpSpPr/>
          <p:nvPr/>
        </p:nvGrpSpPr>
        <p:grpSpPr>
          <a:xfrm>
            <a:off x="2298882" y="5932286"/>
            <a:ext cx="7570966" cy="589685"/>
            <a:chOff x="993010" y="3708503"/>
            <a:chExt cx="7570966" cy="397846"/>
          </a:xfrm>
          <a:solidFill>
            <a:srgbClr val="8FC55D">
              <a:lumMod val="75000"/>
            </a:srgbClr>
          </a:solidFill>
        </p:grpSpPr>
        <p:sp>
          <p:nvSpPr>
            <p:cNvPr id="46" name="Google Shape;1569;p52"/>
            <p:cNvSpPr txBox="1"/>
            <p:nvPr/>
          </p:nvSpPr>
          <p:spPr>
            <a:xfrm>
              <a:off x="5037644"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Compromiso con el entorno y el territorio </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sp>
          <p:nvSpPr>
            <p:cNvPr id="47" name="Google Shape;1572;p52"/>
            <p:cNvSpPr txBox="1"/>
            <p:nvPr/>
          </p:nvSpPr>
          <p:spPr>
            <a:xfrm>
              <a:off x="3015327"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Consumo de energía 100</a:t>
              </a:r>
              <a:r>
                <a:rPr kumimoji="0" lang="en" sz="1200" b="0" i="0" u="none" strike="noStrike" kern="0" cap="none" spc="0" normalizeH="0" baseline="0" noProof="0" smtClean="0">
                  <a:ln>
                    <a:noFill/>
                  </a:ln>
                  <a:solidFill>
                    <a:srgbClr val="8FC55D">
                      <a:lumMod val="75000"/>
                    </a:srgbClr>
                  </a:solidFill>
                  <a:effectLst/>
                  <a:uLnTx/>
                  <a:uFillTx/>
                  <a:latin typeface="Montserrat"/>
                  <a:ea typeface="Montserrat"/>
                  <a:cs typeface="Montserrat"/>
                  <a:sym typeface="Montserrat"/>
                </a:rPr>
                <a:t>% renovable</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sp>
          <p:nvSpPr>
            <p:cNvPr id="48" name="Google Shape;1575;p52"/>
            <p:cNvSpPr txBox="1"/>
            <p:nvPr/>
          </p:nvSpPr>
          <p:spPr>
            <a:xfrm>
              <a:off x="6868076"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Cooperativa sin ánimo de lucro</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sp>
          <p:nvSpPr>
            <p:cNvPr id="49" name="Google Shape;1578;p52"/>
            <p:cNvSpPr txBox="1"/>
            <p:nvPr/>
          </p:nvSpPr>
          <p:spPr>
            <a:xfrm>
              <a:off x="993010" y="3708503"/>
              <a:ext cx="1695900" cy="397846"/>
            </a:xfrm>
            <a:prstGeom prst="rect">
              <a:avLst/>
            </a:prstGeom>
            <a:solidFill>
              <a:srgbClr val="FFFFFF"/>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Apuesta por 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smtClean="0">
                  <a:ln>
                    <a:noFill/>
                  </a:ln>
                  <a:solidFill>
                    <a:srgbClr val="8FC55D">
                      <a:lumMod val="75000"/>
                    </a:srgbClr>
                  </a:solidFill>
                  <a:effectLst/>
                  <a:uLnTx/>
                  <a:uFillTx/>
                  <a:latin typeface="Montserrat"/>
                  <a:ea typeface="Montserrat"/>
                  <a:cs typeface="Montserrat"/>
                  <a:sym typeface="Montserrat"/>
                </a:rPr>
                <a:t>soberanía energética</a:t>
              </a:r>
              <a:endParaRPr kumimoji="0" sz="1200" b="0" i="0" u="none" strike="noStrike" kern="0" cap="none" spc="0" normalizeH="0" baseline="0" noProof="0" dirty="0">
                <a:ln>
                  <a:noFill/>
                </a:ln>
                <a:solidFill>
                  <a:srgbClr val="8FC55D">
                    <a:lumMod val="75000"/>
                  </a:srgbClr>
                </a:solidFill>
                <a:effectLst/>
                <a:uLnTx/>
                <a:uFillTx/>
                <a:latin typeface="Montserrat"/>
                <a:ea typeface="Montserrat"/>
                <a:cs typeface="Montserrat"/>
                <a:sym typeface="Montserrat"/>
              </a:endParaRPr>
            </a:p>
          </p:txBody>
        </p:sp>
      </p:grpSp>
      <p:grpSp>
        <p:nvGrpSpPr>
          <p:cNvPr id="50" name="Google Shape;708;p49"/>
          <p:cNvGrpSpPr/>
          <p:nvPr/>
        </p:nvGrpSpPr>
        <p:grpSpPr>
          <a:xfrm>
            <a:off x="4745772" y="5479663"/>
            <a:ext cx="433992" cy="422729"/>
            <a:chOff x="5916675" y="927975"/>
            <a:chExt cx="516350" cy="502950"/>
          </a:xfrm>
          <a:solidFill>
            <a:srgbClr val="8FC55D">
              <a:lumMod val="75000"/>
            </a:srgbClr>
          </a:solidFill>
        </p:grpSpPr>
        <p:sp>
          <p:nvSpPr>
            <p:cNvPr id="51" name="Google Shape;709;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10;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3" name="Google Shape;1062;p49"/>
          <p:cNvGrpSpPr/>
          <p:nvPr/>
        </p:nvGrpSpPr>
        <p:grpSpPr>
          <a:xfrm>
            <a:off x="2762634" y="5458722"/>
            <a:ext cx="452420" cy="433992"/>
            <a:chOff x="5233525" y="4954450"/>
            <a:chExt cx="538275" cy="516350"/>
          </a:xfrm>
          <a:solidFill>
            <a:srgbClr val="8FC55D">
              <a:lumMod val="75000"/>
            </a:srgbClr>
          </a:solidFill>
        </p:grpSpPr>
        <p:sp>
          <p:nvSpPr>
            <p:cNvPr id="54" name="Google Shape;1063;p49"/>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064;p49"/>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065;p49"/>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066;p49"/>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067;p49"/>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068;p4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069;p49"/>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070;p49"/>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71;p49"/>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72;p49"/>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073;p49"/>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5" name="Google Shape;869;p49"/>
          <p:cNvGrpSpPr/>
          <p:nvPr/>
        </p:nvGrpSpPr>
        <p:grpSpPr>
          <a:xfrm>
            <a:off x="6947321" y="5535934"/>
            <a:ext cx="393060" cy="393060"/>
            <a:chOff x="5941025" y="3634400"/>
            <a:chExt cx="467650" cy="467650"/>
          </a:xfrm>
          <a:solidFill>
            <a:srgbClr val="8FC55D">
              <a:lumMod val="75000"/>
            </a:srgbClr>
          </a:solidFill>
        </p:grpSpPr>
        <p:sp>
          <p:nvSpPr>
            <p:cNvPr id="66" name="Google Shape;870;p4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871;p4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872;p4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873;p4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874;p4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875;p4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2" name="Google Shape;1037;p49"/>
          <p:cNvGrpSpPr/>
          <p:nvPr/>
        </p:nvGrpSpPr>
        <p:grpSpPr>
          <a:xfrm>
            <a:off x="6473389" y="5525196"/>
            <a:ext cx="256416" cy="414535"/>
            <a:chOff x="1988225" y="4286525"/>
            <a:chExt cx="305075" cy="493200"/>
          </a:xfrm>
          <a:solidFill>
            <a:srgbClr val="8FC55D">
              <a:lumMod val="75000"/>
            </a:srgbClr>
          </a:solidFill>
        </p:grpSpPr>
        <p:sp>
          <p:nvSpPr>
            <p:cNvPr id="73" name="Google Shape;1038;p49"/>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039;p49"/>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040;p49"/>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041;p49"/>
            <p:cNvSpPr/>
            <p:nvPr/>
          </p:nvSpPr>
          <p:spPr>
            <a:xfrm>
              <a:off x="2161750" y="4522750"/>
              <a:ext cx="25" cy="256975"/>
            </a:xfrm>
            <a:custGeom>
              <a:avLst/>
              <a:gdLst/>
              <a:ahLst/>
              <a:cxnLst/>
              <a:rect l="l" t="t" r="r" b="b"/>
              <a:pathLst>
                <a:path w="1" h="10279" fill="none" extrusionOk="0">
                  <a:moveTo>
                    <a:pt x="1" y="10279"/>
                  </a:moveTo>
                  <a:lnTo>
                    <a:pt x="1" y="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042;p49"/>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043;p49"/>
            <p:cNvSpPr/>
            <p:nvPr/>
          </p:nvSpPr>
          <p:spPr>
            <a:xfrm>
              <a:off x="2038150" y="4589125"/>
              <a:ext cx="87100" cy="87100"/>
            </a:xfrm>
            <a:custGeom>
              <a:avLst/>
              <a:gdLst/>
              <a:ahLst/>
              <a:cxnLst/>
              <a:rect l="l" t="t" r="r" b="b"/>
              <a:pathLst>
                <a:path w="3484" h="3484" fill="none" extrusionOk="0">
                  <a:moveTo>
                    <a:pt x="1" y="0"/>
                  </a:moveTo>
                  <a:lnTo>
                    <a:pt x="3483" y="3483"/>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044;p49"/>
            <p:cNvSpPr/>
            <p:nvPr/>
          </p:nvSpPr>
          <p:spPr>
            <a:xfrm>
              <a:off x="2194025" y="4564150"/>
              <a:ext cx="54825" cy="54825"/>
            </a:xfrm>
            <a:custGeom>
              <a:avLst/>
              <a:gdLst/>
              <a:ahLst/>
              <a:cxnLst/>
              <a:rect l="l" t="t" r="r" b="b"/>
              <a:pathLst>
                <a:path w="2193" h="2193" fill="none" extrusionOk="0">
                  <a:moveTo>
                    <a:pt x="2192" y="1"/>
                  </a:moveTo>
                  <a:lnTo>
                    <a:pt x="1" y="2193"/>
                  </a:lnTo>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0" name="Google Shape;814;p49"/>
          <p:cNvGrpSpPr/>
          <p:nvPr/>
        </p:nvGrpSpPr>
        <p:grpSpPr>
          <a:xfrm>
            <a:off x="8667258" y="5516358"/>
            <a:ext cx="435022" cy="323445"/>
            <a:chOff x="5247525" y="3007275"/>
            <a:chExt cx="517575" cy="384825"/>
          </a:xfrm>
          <a:solidFill>
            <a:srgbClr val="8FC55D">
              <a:lumMod val="75000"/>
            </a:srgbClr>
          </a:solidFill>
        </p:grpSpPr>
        <p:sp>
          <p:nvSpPr>
            <p:cNvPr id="81" name="Google Shape;815;p4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816;p4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12175" cap="rnd" cmpd="sng">
              <a:solidFill>
                <a:srgbClr val="8FC55D">
                  <a:lumMod val="7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904875" lvl="0" indent="-514350">
              <a:spcBef>
                <a:spcPts val="0"/>
              </a:spcBef>
              <a:buClr>
                <a:srgbClr val="339966"/>
              </a:buClr>
              <a:buSzPts val="2800"/>
              <a:buNone/>
            </a:pPr>
            <a:r>
              <a:rPr lang="es-ES" b="1" dirty="0" smtClean="0">
                <a:solidFill>
                  <a:srgbClr val="339966"/>
                </a:solidFill>
                <a:latin typeface="Arial Narrow"/>
                <a:sym typeface="Arial Narrow"/>
              </a:rPr>
              <a:t>1.2  El sector eléctrico en Extremadura y en España</a:t>
            </a:r>
            <a:endParaRPr lang="es-ES" dirty="0" smtClean="0"/>
          </a:p>
          <a:p>
            <a:pPr marL="228600" lvl="0" indent="-50800" algn="l" rtl="0">
              <a:lnSpc>
                <a:spcPct val="90000"/>
              </a:lnSpc>
              <a:spcBef>
                <a:spcPts val="0"/>
              </a:spcBef>
              <a:spcAft>
                <a:spcPts val="0"/>
              </a:spcAft>
              <a:buClr>
                <a:schemeClr val="dk1"/>
              </a:buClr>
              <a:buSzPts val="2800"/>
              <a:buNone/>
            </a:pPr>
            <a:endParaRPr dirty="0"/>
          </a:p>
        </p:txBody>
      </p:sp>
      <p:pic>
        <p:nvPicPr>
          <p:cNvPr id="46" name="Imagen 4"/>
          <p:cNvPicPr/>
          <p:nvPr/>
        </p:nvPicPr>
        <p:blipFill rotWithShape="1">
          <a:blip r:embed="rId3"/>
          <a:srcRect l="35989" t="40147" r="14203" b="6604"/>
          <a:stretch/>
        </p:blipFill>
        <p:spPr bwMode="auto">
          <a:xfrm>
            <a:off x="5970494" y="1703293"/>
            <a:ext cx="6221506" cy="4607859"/>
          </a:xfrm>
          <a:prstGeom prst="rect">
            <a:avLst/>
          </a:prstGeom>
          <a:ln>
            <a:noFill/>
          </a:ln>
          <a:extLst>
            <a:ext uri="{53640926-AAD7-44D8-BBD7-CCE9431645EC}">
              <a14:shadowObscured xmlns:a14="http://schemas.microsoft.com/office/drawing/2010/main" xmlns=""/>
            </a:ext>
          </a:extLst>
        </p:spPr>
      </p:pic>
      <p:pic>
        <p:nvPicPr>
          <p:cNvPr id="45" name="Imagen 7"/>
          <p:cNvPicPr/>
          <p:nvPr/>
        </p:nvPicPr>
        <p:blipFill rotWithShape="1">
          <a:blip r:embed="rId4"/>
          <a:srcRect l="35919" t="43826" r="14623" b="9907"/>
          <a:stretch/>
        </p:blipFill>
        <p:spPr bwMode="auto">
          <a:xfrm>
            <a:off x="0" y="1792941"/>
            <a:ext cx="6149788" cy="4446494"/>
          </a:xfrm>
          <a:prstGeom prst="rect">
            <a:avLst/>
          </a:prstGeom>
          <a:ln>
            <a:noFill/>
          </a:ln>
          <a:extLst>
            <a:ext uri="{53640926-AAD7-44D8-BBD7-CCE9431645EC}">
              <a14:shadowObscured xmlns:a14="http://schemas.microsoft.com/office/drawing/2010/main" xmln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904875" lvl="0" indent="-514350">
              <a:spcBef>
                <a:spcPts val="0"/>
              </a:spcBef>
              <a:buClr>
                <a:srgbClr val="339966"/>
              </a:buClr>
              <a:buSzPts val="2800"/>
              <a:buNone/>
            </a:pPr>
            <a:r>
              <a:rPr lang="es-ES" b="1" dirty="0" smtClean="0">
                <a:solidFill>
                  <a:srgbClr val="339966"/>
                </a:solidFill>
                <a:latin typeface="Arial Narrow"/>
                <a:sym typeface="Arial Narrow"/>
              </a:rPr>
              <a:t>1.2  El sector eléctrico en Extremadura y en España</a:t>
            </a:r>
            <a:endParaRPr lang="es-ES" dirty="0" smtClean="0"/>
          </a:p>
          <a:p>
            <a:pPr marL="228600" lvl="0" indent="-50800" algn="l" rtl="0">
              <a:lnSpc>
                <a:spcPct val="90000"/>
              </a:lnSpc>
              <a:spcBef>
                <a:spcPts val="0"/>
              </a:spcBef>
              <a:spcAft>
                <a:spcPts val="0"/>
              </a:spcAft>
              <a:buClr>
                <a:schemeClr val="dk1"/>
              </a:buClr>
              <a:buSzPts val="2800"/>
              <a:buNone/>
            </a:pPr>
            <a:endParaRPr dirty="0"/>
          </a:p>
        </p:txBody>
      </p:sp>
      <p:pic>
        <p:nvPicPr>
          <p:cNvPr id="7" name="Imagen 1"/>
          <p:cNvPicPr>
            <a:picLocks noChangeAspect="1"/>
          </p:cNvPicPr>
          <p:nvPr/>
        </p:nvPicPr>
        <p:blipFill rotWithShape="1">
          <a:blip r:embed="rId3">
            <a:extLst>
              <a:ext uri="{28A0092B-C50C-407E-A947-70E740481C1C}">
                <a14:useLocalDpi xmlns:a14="http://schemas.microsoft.com/office/drawing/2010/main" xmlns="" val="0"/>
              </a:ext>
            </a:extLst>
          </a:blip>
          <a:srcRect l="7531" t="20172" r="-7531" b="1635"/>
          <a:stretch/>
        </p:blipFill>
        <p:spPr>
          <a:xfrm>
            <a:off x="0" y="1506071"/>
            <a:ext cx="13231906" cy="5351929"/>
          </a:xfrm>
          <a:prstGeom prst="rect">
            <a:avLst/>
          </a:prstGeom>
        </p:spPr>
      </p:pic>
      <p:sp>
        <p:nvSpPr>
          <p:cNvPr id="8" name="Rectángulo redondeado 4"/>
          <p:cNvSpPr/>
          <p:nvPr/>
        </p:nvSpPr>
        <p:spPr>
          <a:xfrm>
            <a:off x="0" y="1938830"/>
            <a:ext cx="9735671" cy="11808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Google Shape;346;p37"/>
          <p:cNvSpPr txBox="1">
            <a:spLocks/>
          </p:cNvSpPr>
          <p:nvPr/>
        </p:nvSpPr>
        <p:spPr>
          <a:xfrm>
            <a:off x="233083" y="1990166"/>
            <a:ext cx="10434917" cy="12075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19100" algn="l" rtl="0">
              <a:lnSpc>
                <a:spcPct val="115000"/>
              </a:lnSpc>
              <a:spcBef>
                <a:spcPts val="60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1pPr>
            <a:lvl2pPr marL="914400" marR="0" lvl="1"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2pPr>
            <a:lvl3pPr marL="1371600" marR="0" lvl="2"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3pPr>
            <a:lvl4pPr marL="1828800" marR="0" lvl="3"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4pPr>
            <a:lvl5pPr marL="2286000" marR="0" lvl="4"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5pPr>
            <a:lvl6pPr marL="2743200" marR="0" lvl="5"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6pPr>
            <a:lvl7pPr marL="3200400" marR="0" lvl="6"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7pPr>
            <a:lvl8pPr marL="3657600" marR="0" lvl="7"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8pPr>
            <a:lvl9pPr marL="4114800" marR="0" lvl="8" indent="-419100" algn="l" rtl="0">
              <a:lnSpc>
                <a:spcPct val="115000"/>
              </a:lnSpc>
              <a:spcBef>
                <a:spcPts val="0"/>
              </a:spcBef>
              <a:spcAft>
                <a:spcPts val="0"/>
              </a:spcAft>
              <a:buClr>
                <a:schemeClr val="dk1"/>
              </a:buClr>
              <a:buSzPts val="3000"/>
              <a:buFont typeface="Raleway Thin"/>
              <a:buChar char="╶"/>
              <a:defRPr sz="3000" b="0" i="0" u="none" strike="noStrike" cap="none">
                <a:solidFill>
                  <a:schemeClr val="dk1"/>
                </a:solidFill>
                <a:latin typeface="Raleway Thin"/>
                <a:ea typeface="Raleway Thin"/>
                <a:cs typeface="Raleway Thin"/>
                <a:sym typeface="Raleway Thin"/>
              </a:defRPr>
            </a:lvl9pPr>
          </a:lstStyle>
          <a:p>
            <a:pPr marL="76200" indent="0">
              <a:buNone/>
            </a:pPr>
            <a:r>
              <a:rPr lang="es-ES_tradnl" dirty="0" smtClean="0">
                <a:solidFill>
                  <a:schemeClr val="bg2"/>
                </a:solidFill>
              </a:rPr>
              <a:t>La </a:t>
            </a:r>
            <a:r>
              <a:rPr lang="es-ES_tradnl" dirty="0">
                <a:solidFill>
                  <a:schemeClr val="bg2"/>
                </a:solidFill>
              </a:rPr>
              <a:t>mitad de nuestra riqueza industrial corresponde a la </a:t>
            </a:r>
            <a:r>
              <a:rPr lang="es-ES_tradnl" b="1" dirty="0">
                <a:solidFill>
                  <a:srgbClr val="00B050"/>
                </a:solidFill>
              </a:rPr>
              <a:t>producción </a:t>
            </a:r>
            <a:r>
              <a:rPr lang="es-ES_tradnl" b="1" dirty="0" smtClean="0">
                <a:solidFill>
                  <a:srgbClr val="00B050"/>
                </a:solidFill>
              </a:rPr>
              <a:t>eléctrica</a:t>
            </a:r>
            <a:endParaRPr lang="es-ES" b="1" dirty="0" smtClean="0">
              <a:solidFill>
                <a:srgbClr val="00B050"/>
              </a:solidFill>
            </a:endParaRPr>
          </a:p>
        </p:txBody>
      </p:sp>
      <p:sp>
        <p:nvSpPr>
          <p:cNvPr id="10" name="Rectángulo redondeado 1"/>
          <p:cNvSpPr/>
          <p:nvPr/>
        </p:nvSpPr>
        <p:spPr>
          <a:xfrm>
            <a:off x="1" y="5809129"/>
            <a:ext cx="12192000" cy="7829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Google Shape;346;p37"/>
          <p:cNvSpPr txBox="1">
            <a:spLocks/>
          </p:cNvSpPr>
          <p:nvPr/>
        </p:nvSpPr>
        <p:spPr>
          <a:xfrm>
            <a:off x="0" y="5862918"/>
            <a:ext cx="11923060" cy="5199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93663" lvl="0" indent="-22225">
              <a:buClr>
                <a:schemeClr val="accent5">
                  <a:lumMod val="75000"/>
                </a:schemeClr>
              </a:buClr>
              <a:buNone/>
            </a:pPr>
            <a:r>
              <a:rPr lang="es-ES_tradnl" sz="3000" dirty="0" smtClean="0">
                <a:solidFill>
                  <a:schemeClr val="bg2"/>
                </a:solidFill>
                <a:latin typeface="Raleway Thin"/>
                <a:ea typeface="Raleway Thin"/>
                <a:cs typeface="Raleway Thin"/>
                <a:sym typeface="Raleway Thin"/>
              </a:rPr>
              <a:t>Da </a:t>
            </a:r>
            <a:r>
              <a:rPr lang="es-ES_tradnl" sz="3000" dirty="0">
                <a:solidFill>
                  <a:schemeClr val="bg2"/>
                </a:solidFill>
                <a:latin typeface="Raleway Thin"/>
                <a:ea typeface="Raleway Thin"/>
                <a:cs typeface="Raleway Thin"/>
                <a:sym typeface="Raleway Thin"/>
              </a:rPr>
              <a:t>empleo estable a </a:t>
            </a:r>
            <a:r>
              <a:rPr lang="es-ES_tradnl" sz="3000" b="1" dirty="0">
                <a:solidFill>
                  <a:srgbClr val="00B050"/>
                </a:solidFill>
                <a:latin typeface="Raleway Thin"/>
                <a:ea typeface="Raleway Thin"/>
                <a:cs typeface="Raleway Thin"/>
                <a:sym typeface="Raleway Thin"/>
              </a:rPr>
              <a:t>1.690 </a:t>
            </a:r>
            <a:r>
              <a:rPr lang="es-ES_tradnl" sz="3000" b="1" dirty="0" smtClean="0">
                <a:solidFill>
                  <a:srgbClr val="00B050"/>
                </a:solidFill>
                <a:latin typeface="Raleway Thin"/>
                <a:ea typeface="Raleway Thin"/>
                <a:cs typeface="Raleway Thin"/>
                <a:sym typeface="Raleway Thin"/>
              </a:rPr>
              <a:t>personas</a:t>
            </a:r>
            <a:r>
              <a:rPr lang="es-ES_tradnl" sz="3000" dirty="0" smtClean="0">
                <a:solidFill>
                  <a:schemeClr val="bg2"/>
                </a:solidFill>
                <a:latin typeface="Raleway Thin"/>
                <a:ea typeface="Raleway Thin"/>
                <a:cs typeface="Raleway Thin"/>
                <a:sym typeface="Raleway Thin"/>
              </a:rPr>
              <a:t>(</a:t>
            </a:r>
            <a:r>
              <a:rPr lang="es-ES_tradnl" sz="3000" b="1" dirty="0" smtClean="0">
                <a:solidFill>
                  <a:srgbClr val="00B050"/>
                </a:solidFill>
                <a:latin typeface="Raleway Thin"/>
                <a:ea typeface="Raleway Thin"/>
                <a:cs typeface="Raleway Thin"/>
                <a:sym typeface="Raleway Thin"/>
              </a:rPr>
              <a:t>5%</a:t>
            </a:r>
            <a:r>
              <a:rPr lang="es-ES_tradnl" sz="3000" dirty="0">
                <a:solidFill>
                  <a:schemeClr val="bg2"/>
                </a:solidFill>
                <a:latin typeface="Raleway Thin"/>
                <a:ea typeface="Raleway Thin"/>
                <a:cs typeface="Raleway Thin"/>
                <a:sym typeface="Raleway Thin"/>
              </a:rPr>
              <a:t> de empleos </a:t>
            </a:r>
            <a:r>
              <a:rPr lang="es-ES_tradnl" sz="3000" dirty="0" smtClean="0">
                <a:solidFill>
                  <a:schemeClr val="bg2"/>
                </a:solidFill>
                <a:latin typeface="Raleway Thin"/>
                <a:ea typeface="Raleway Thin"/>
                <a:cs typeface="Raleway Thin"/>
                <a:sym typeface="Raleway Thin"/>
              </a:rPr>
              <a:t>industriales</a:t>
            </a:r>
            <a:r>
              <a:rPr lang="es-ES_tradnl" sz="3000" dirty="0">
                <a:solidFill>
                  <a:schemeClr val="bg2"/>
                </a:solidFill>
                <a:latin typeface="Raleway Thin"/>
                <a:ea typeface="Raleway Thin"/>
                <a:cs typeface="Raleway Thin"/>
                <a:sym typeface="Raleway Thin"/>
              </a:rPr>
              <a:t>)</a:t>
            </a:r>
          </a:p>
          <a:p>
            <a:pPr algn="ctr">
              <a:buClr>
                <a:schemeClr val="accent5">
                  <a:lumMod val="75000"/>
                </a:schemeClr>
              </a:buClr>
              <a:buFont typeface="Wingdings" panose="05000000000000000000" pitchFamily="2" charset="2"/>
              <a:buChar char="Ø"/>
            </a:pPr>
            <a:endParaRPr lang="es-ES" sz="2800" dirty="0" smtClean="0">
              <a:solidFill>
                <a:schemeClr val="bg2"/>
              </a:solidFill>
              <a:latin typeface="Raleway Thin" panose="020B0604020202020204" charset="0"/>
            </a:endParaRPr>
          </a:p>
        </p:txBody>
      </p:sp>
      <p:sp>
        <p:nvSpPr>
          <p:cNvPr id="12" name="Rectángulo redondeado 1"/>
          <p:cNvSpPr/>
          <p:nvPr/>
        </p:nvSpPr>
        <p:spPr>
          <a:xfrm>
            <a:off x="753036" y="3738282"/>
            <a:ext cx="11098305" cy="10847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Google Shape;346;p37"/>
          <p:cNvSpPr txBox="1">
            <a:spLocks/>
          </p:cNvSpPr>
          <p:nvPr/>
        </p:nvSpPr>
        <p:spPr>
          <a:xfrm>
            <a:off x="914402" y="3774141"/>
            <a:ext cx="10865222" cy="1013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88900" lvl="0" indent="-12700">
              <a:buClr>
                <a:schemeClr val="accent5">
                  <a:lumMod val="75000"/>
                </a:schemeClr>
              </a:buClr>
              <a:buNone/>
            </a:pPr>
            <a:r>
              <a:rPr lang="es-ES_tradnl" sz="3000" dirty="0" smtClean="0">
                <a:solidFill>
                  <a:schemeClr val="bg2"/>
                </a:solidFill>
                <a:latin typeface="Raleway Thin"/>
                <a:ea typeface="Raleway Thin"/>
                <a:cs typeface="Raleway Thin"/>
                <a:sym typeface="Raleway Thin"/>
              </a:rPr>
              <a:t>Ni </a:t>
            </a:r>
            <a:r>
              <a:rPr lang="es-ES_tradnl" sz="3000" b="1" dirty="0">
                <a:solidFill>
                  <a:srgbClr val="00B050"/>
                </a:solidFill>
                <a:latin typeface="Raleway Thin"/>
                <a:ea typeface="Raleway Thin"/>
                <a:cs typeface="Raleway Thin"/>
                <a:sym typeface="Raleway Thin"/>
              </a:rPr>
              <a:t>proveedores</a:t>
            </a:r>
            <a:r>
              <a:rPr lang="es-ES_tradnl" sz="3000" dirty="0">
                <a:solidFill>
                  <a:schemeClr val="bg2"/>
                </a:solidFill>
                <a:latin typeface="Raleway Thin"/>
                <a:ea typeface="Raleway Thin"/>
                <a:cs typeface="Raleway Thin"/>
                <a:sym typeface="Raleway Thin"/>
              </a:rPr>
              <a:t> ni </a:t>
            </a:r>
            <a:r>
              <a:rPr lang="es-ES_tradnl" sz="3000" b="1" dirty="0">
                <a:solidFill>
                  <a:srgbClr val="00B050"/>
                </a:solidFill>
                <a:latin typeface="Raleway Thin"/>
                <a:ea typeface="Raleway Thin"/>
                <a:cs typeface="Raleway Thin"/>
                <a:sym typeface="Raleway Thin"/>
              </a:rPr>
              <a:t>inversores</a:t>
            </a:r>
            <a:r>
              <a:rPr lang="es-ES_tradnl" sz="3000" dirty="0">
                <a:solidFill>
                  <a:schemeClr val="bg2"/>
                </a:solidFill>
                <a:latin typeface="Raleway Thin"/>
                <a:ea typeface="Raleway Thin"/>
                <a:cs typeface="Raleway Thin"/>
                <a:sym typeface="Raleway Thin"/>
              </a:rPr>
              <a:t> del sector, ni sus </a:t>
            </a:r>
            <a:r>
              <a:rPr lang="es-ES_tradnl" sz="3000" b="1" dirty="0">
                <a:solidFill>
                  <a:srgbClr val="00B050"/>
                </a:solidFill>
                <a:latin typeface="Raleway Thin"/>
                <a:ea typeface="Raleway Thin"/>
                <a:cs typeface="Raleway Thin"/>
                <a:sym typeface="Raleway Thin"/>
              </a:rPr>
              <a:t>domicilios fiscales y sociales </a:t>
            </a:r>
            <a:r>
              <a:rPr lang="es-ES_tradnl" sz="3000" dirty="0">
                <a:solidFill>
                  <a:schemeClr val="bg2"/>
                </a:solidFill>
                <a:latin typeface="Raleway Thin"/>
                <a:ea typeface="Raleway Thin"/>
                <a:cs typeface="Raleway Thin"/>
                <a:sym typeface="Raleway Thin"/>
              </a:rPr>
              <a:t>están en nuestro territorio. </a:t>
            </a:r>
          </a:p>
          <a:p>
            <a:pPr algn="ctr">
              <a:buClr>
                <a:schemeClr val="accent5">
                  <a:lumMod val="75000"/>
                </a:schemeClr>
              </a:buClr>
              <a:buFont typeface="Wingdings" panose="05000000000000000000" pitchFamily="2" charset="2"/>
              <a:buChar char="Ø"/>
            </a:pPr>
            <a:endParaRPr lang="es-ES" sz="2800" dirty="0" smtClean="0">
              <a:solidFill>
                <a:schemeClr val="bg2"/>
              </a:solidFill>
              <a:latin typeface="Raleway Thin"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904875" lvl="0" indent="-514350">
              <a:spcBef>
                <a:spcPts val="0"/>
              </a:spcBef>
              <a:buClr>
                <a:srgbClr val="339966"/>
              </a:buClr>
              <a:buSzPts val="2800"/>
              <a:buNone/>
            </a:pPr>
            <a:r>
              <a:rPr lang="es-ES" b="1" dirty="0" smtClean="0">
                <a:solidFill>
                  <a:srgbClr val="339966"/>
                </a:solidFill>
                <a:latin typeface="Arial Narrow"/>
                <a:sym typeface="Arial Narrow"/>
              </a:rPr>
              <a:t>1.2  El sector eléctrico en Extremadura y en España</a:t>
            </a:r>
            <a:endParaRPr lang="es-ES" dirty="0" smtClean="0"/>
          </a:p>
          <a:p>
            <a:pPr marL="228600" lvl="0" indent="-50800" algn="l" rtl="0">
              <a:lnSpc>
                <a:spcPct val="90000"/>
              </a:lnSpc>
              <a:spcBef>
                <a:spcPts val="0"/>
              </a:spcBef>
              <a:spcAft>
                <a:spcPts val="0"/>
              </a:spcAft>
              <a:buClr>
                <a:schemeClr val="dk1"/>
              </a:buClr>
              <a:buSzPts val="2800"/>
              <a:buNone/>
            </a:pPr>
            <a:endParaRPr dirty="0"/>
          </a:p>
        </p:txBody>
      </p:sp>
      <p:sp>
        <p:nvSpPr>
          <p:cNvPr id="10" name="Rectángulo redondeado 1"/>
          <p:cNvSpPr/>
          <p:nvPr/>
        </p:nvSpPr>
        <p:spPr>
          <a:xfrm>
            <a:off x="1" y="5809129"/>
            <a:ext cx="12192000" cy="7829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0" name="Picture 2" descr="Generacion Transporte Distribucion Comercializaci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73752" y="2526149"/>
            <a:ext cx="6236303" cy="3838792"/>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ítulo 1"/>
          <p:cNvSpPr txBox="1">
            <a:spLocks/>
          </p:cNvSpPr>
          <p:nvPr/>
        </p:nvSpPr>
        <p:spPr>
          <a:xfrm>
            <a:off x="1111623" y="1470212"/>
            <a:ext cx="8965582" cy="627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smtClean="0">
                <a:ln>
                  <a:noFill/>
                </a:ln>
                <a:solidFill>
                  <a:srgbClr val="009644"/>
                </a:solidFill>
                <a:effectLst/>
                <a:uLnTx/>
                <a:uFillTx/>
              </a:rPr>
              <a:t>Agentes</a:t>
            </a:r>
            <a:r>
              <a:rPr kumimoji="0" lang="es-ES" sz="3600" b="1" i="0" u="none" strike="noStrike" kern="0" cap="none" spc="0" normalizeH="0" baseline="0" noProof="0" dirty="0" smtClean="0">
                <a:ln>
                  <a:noFill/>
                </a:ln>
                <a:solidFill>
                  <a:srgbClr val="009644"/>
                </a:solidFill>
                <a:effectLst/>
                <a:uLnTx/>
                <a:uFillTx/>
                <a:latin typeface="Arial"/>
                <a:ea typeface="Arial"/>
                <a:cs typeface="Arial"/>
                <a:sym typeface="Arial"/>
              </a:rPr>
              <a:t> de la energía eléctrica</a:t>
            </a:r>
            <a:endParaRPr kumimoji="0" lang="es-ES_tradnl" sz="3600" b="1" i="0" u="none" strike="noStrike" kern="0" cap="none" spc="0" normalizeH="0" baseline="0" noProof="0" dirty="0">
              <a:ln>
                <a:noFill/>
              </a:ln>
              <a:solidFill>
                <a:srgbClr val="009644"/>
              </a:solidFill>
              <a:effectLst/>
              <a:uLnTx/>
              <a:uFillTx/>
              <a:latin typeface="Arial"/>
              <a:ea typeface="Arial"/>
              <a:cs typeface="Arial"/>
              <a:sym typeface="Arial"/>
            </a:endParaRPr>
          </a:p>
        </p:txBody>
      </p:sp>
      <p:sp>
        <p:nvSpPr>
          <p:cNvPr id="32" name="31 CuadroTexto"/>
          <p:cNvSpPr txBox="1"/>
          <p:nvPr/>
        </p:nvSpPr>
        <p:spPr>
          <a:xfrm>
            <a:off x="788894" y="2454537"/>
            <a:ext cx="2011680" cy="1200329"/>
          </a:xfrm>
          <a:prstGeom prst="rect">
            <a:avLst/>
          </a:prstGeom>
          <a:solidFill>
            <a:srgbClr val="009644"/>
          </a:solidFill>
          <a:ln w="25400" cap="flat" cmpd="sng" algn="ctr">
            <a:solidFill>
              <a:srgbClr val="009644"/>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rgbClr val="FFFFFF"/>
                </a:solidFill>
                <a:effectLst/>
                <a:uLnTx/>
                <a:uFillTx/>
                <a:latin typeface="Arial"/>
                <a:ea typeface="+mn-ea"/>
                <a:cs typeface="+mn-cs"/>
              </a:rPr>
              <a:t>Generadoras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FFFFFF"/>
                </a:solidFill>
                <a:effectLst/>
                <a:uLnTx/>
                <a:uFillTx/>
                <a:latin typeface="Arial"/>
                <a:ea typeface="+mn-ea"/>
                <a:cs typeface="+mn-cs"/>
              </a:rPr>
              <a:t>Renovables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FFFFFF"/>
                </a:solidFill>
                <a:effectLst/>
                <a:uLnTx/>
                <a:uFillTx/>
                <a:latin typeface="Arial"/>
                <a:ea typeface="+mn-ea"/>
                <a:cs typeface="+mn-cs"/>
              </a:rPr>
              <a:t>Nuclear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FFFFFF"/>
                </a:solidFill>
                <a:effectLst/>
                <a:uLnTx/>
                <a:uFillTx/>
                <a:latin typeface="Arial"/>
                <a:ea typeface="+mn-ea"/>
                <a:cs typeface="+mn-cs"/>
              </a:rPr>
              <a:t>Carbón</a:t>
            </a: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32 CuadroTexto"/>
          <p:cNvSpPr txBox="1"/>
          <p:nvPr/>
        </p:nvSpPr>
        <p:spPr>
          <a:xfrm>
            <a:off x="8593567" y="2002716"/>
            <a:ext cx="2773680" cy="2031325"/>
          </a:xfrm>
          <a:prstGeom prst="rect">
            <a:avLst/>
          </a:prstGeom>
          <a:solidFill>
            <a:srgbClr val="009644"/>
          </a:solidFill>
          <a:ln w="25400" cap="flat" cmpd="sng" algn="ctr">
            <a:solidFill>
              <a:srgbClr val="009644"/>
            </a:solidFill>
            <a:prstDash val="solid"/>
          </a:ln>
          <a:effectLst/>
        </p:spPr>
        <p:txBody>
          <a:bodyPr wrap="square" rtlCol="0">
            <a:spAutoFit/>
          </a:bodyPr>
          <a:lstStyle/>
          <a:p>
            <a:pPr algn="ctr">
              <a:buClrTx/>
            </a:pPr>
            <a:r>
              <a:rPr lang="es-ES" sz="1800" b="1" dirty="0" smtClean="0">
                <a:solidFill>
                  <a:srgbClr val="FFFFFF"/>
                </a:solidFill>
                <a:ea typeface="+mn-ea"/>
                <a:cs typeface="+mn-cs"/>
              </a:rPr>
              <a:t>Operador de Red</a:t>
            </a:r>
          </a:p>
          <a:p>
            <a:pPr algn="ctr">
              <a:buClrTx/>
            </a:pPr>
            <a:r>
              <a:rPr lang="es-ES" sz="1800" b="1" dirty="0" smtClean="0">
                <a:solidFill>
                  <a:srgbClr val="FFFFFF"/>
                </a:solidFill>
                <a:ea typeface="+mn-ea"/>
                <a:cs typeface="+mn-cs"/>
              </a:rPr>
              <a:t>Alta tensión</a:t>
            </a:r>
          </a:p>
          <a:p>
            <a:pPr algn="ctr">
              <a:buClrTx/>
            </a:pPr>
            <a:r>
              <a:rPr lang="es-ES" sz="1800" b="1" dirty="0" smtClean="0">
                <a:solidFill>
                  <a:srgbClr val="FFFFFF"/>
                </a:solidFill>
                <a:ea typeface="+mn-ea"/>
                <a:cs typeface="+mn-cs"/>
              </a:rPr>
              <a:t>Red Eléctrica de España (REE) Monopolio</a:t>
            </a:r>
          </a:p>
          <a:p>
            <a:pPr algn="ctr">
              <a:buClrTx/>
            </a:pPr>
            <a:r>
              <a:rPr lang="es-ES" sz="1800" b="1" dirty="0" smtClean="0">
                <a:solidFill>
                  <a:srgbClr val="FFFFFF"/>
                </a:solidFill>
                <a:ea typeface="+mn-ea"/>
                <a:cs typeface="+mn-cs"/>
              </a:rPr>
              <a:t>Transporte y regulación</a:t>
            </a:r>
          </a:p>
        </p:txBody>
      </p:sp>
      <p:sp>
        <p:nvSpPr>
          <p:cNvPr id="34" name="33 CuadroTexto"/>
          <p:cNvSpPr txBox="1"/>
          <p:nvPr/>
        </p:nvSpPr>
        <p:spPr>
          <a:xfrm>
            <a:off x="7937350" y="5234088"/>
            <a:ext cx="3017520" cy="1200329"/>
          </a:xfrm>
          <a:prstGeom prst="rect">
            <a:avLst/>
          </a:prstGeom>
          <a:solidFill>
            <a:srgbClr val="009644"/>
          </a:solidFill>
          <a:ln w="25400" cap="flat" cmpd="sng" algn="ctr">
            <a:solidFill>
              <a:srgbClr val="009644"/>
            </a:solidFill>
            <a:prstDash val="solid"/>
          </a:ln>
          <a:effectLst/>
        </p:spPr>
        <p:txBody>
          <a:bodyPr wrap="square" rtlCol="0">
            <a:spAutoFit/>
          </a:bodyPr>
          <a:lstStyle/>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Distribuidoras</a:t>
            </a:r>
          </a:p>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Media y baja tensión</a:t>
            </a:r>
          </a:p>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Llegada a los usuarios</a:t>
            </a:r>
          </a:p>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Oligopolio</a:t>
            </a:r>
            <a:endParaRPr lang="es-ES" sz="1800" b="1" dirty="0">
              <a:solidFill>
                <a:srgbClr val="FFFFFF"/>
              </a:solidFill>
              <a:ea typeface="+mn-ea"/>
              <a:cs typeface="+mn-cs"/>
            </a:endParaRPr>
          </a:p>
        </p:txBody>
      </p:sp>
      <p:sp>
        <p:nvSpPr>
          <p:cNvPr id="35" name="34 Flecha derecha"/>
          <p:cNvSpPr/>
          <p:nvPr/>
        </p:nvSpPr>
        <p:spPr>
          <a:xfrm>
            <a:off x="3367143" y="2049332"/>
            <a:ext cx="5023822" cy="746760"/>
          </a:xfrm>
          <a:prstGeom prst="rightArrow">
            <a:avLst/>
          </a:prstGeom>
          <a:solidFill>
            <a:srgbClr val="8FC55D">
              <a:lumMod val="20000"/>
              <a:lumOff val="80000"/>
            </a:srgbClr>
          </a:solidFill>
          <a:ln w="25400" cap="flat" cmpd="sng" algn="ctr">
            <a:solidFill>
              <a:srgbClr val="4E9934">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a:ln w="18000">
                <a:solidFill>
                  <a:srgbClr val="BB1C0B">
                    <a:satMod val="140000"/>
                  </a:srgbClr>
                </a:solidFill>
                <a:prstDash val="solid"/>
                <a:miter lim="800000"/>
              </a:ln>
              <a:noFill/>
              <a:effectLst>
                <a:outerShdw blurRad="25500" dist="23000" dir="7020000" algn="tl">
                  <a:srgbClr val="000000">
                    <a:alpha val="50000"/>
                  </a:srgbClr>
                </a:outerShdw>
              </a:effectLst>
              <a:uLnTx/>
              <a:uFillTx/>
              <a:latin typeface="Arial"/>
              <a:ea typeface="+mn-ea"/>
              <a:cs typeface="+mn-cs"/>
            </a:endParaRPr>
          </a:p>
        </p:txBody>
      </p:sp>
      <p:sp>
        <p:nvSpPr>
          <p:cNvPr id="36" name="35 Flecha abajo"/>
          <p:cNvSpPr/>
          <p:nvPr/>
        </p:nvSpPr>
        <p:spPr>
          <a:xfrm>
            <a:off x="9434456" y="4027843"/>
            <a:ext cx="685800" cy="1249680"/>
          </a:xfrm>
          <a:prstGeom prst="downArrow">
            <a:avLst/>
          </a:prstGeom>
          <a:solidFill>
            <a:srgbClr val="8FC55D">
              <a:lumMod val="20000"/>
              <a:lumOff val="80000"/>
            </a:srgbClr>
          </a:solidFill>
          <a:ln w="25400" cap="flat" cmpd="sng" algn="ctr">
            <a:solidFill>
              <a:srgbClr val="4E9934">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a:ln w="18000">
                <a:solidFill>
                  <a:srgbClr val="BB1C0B">
                    <a:satMod val="140000"/>
                  </a:srgbClr>
                </a:solidFill>
                <a:prstDash val="solid"/>
                <a:miter lim="800000"/>
              </a:ln>
              <a:noFill/>
              <a:effectLst>
                <a:outerShdw blurRad="25500" dist="23000" dir="7020000" algn="tl">
                  <a:srgbClr val="000000">
                    <a:alpha val="50000"/>
                  </a:srgbClr>
                </a:outerShdw>
              </a:effectLst>
              <a:uLnTx/>
              <a:uFillTx/>
              <a:latin typeface="Arial"/>
              <a:ea typeface="+mn-ea"/>
              <a:cs typeface="+mn-cs"/>
            </a:endParaRPr>
          </a:p>
        </p:txBody>
      </p:sp>
      <p:sp>
        <p:nvSpPr>
          <p:cNvPr id="37" name="16 CuadroTexto"/>
          <p:cNvSpPr txBox="1"/>
          <p:nvPr/>
        </p:nvSpPr>
        <p:spPr>
          <a:xfrm>
            <a:off x="281870" y="5656530"/>
            <a:ext cx="2659057" cy="923330"/>
          </a:xfrm>
          <a:prstGeom prst="rect">
            <a:avLst/>
          </a:prstGeom>
          <a:solidFill>
            <a:srgbClr val="009644"/>
          </a:solidFill>
          <a:ln w="25400" cap="flat" cmpd="sng" algn="ctr">
            <a:solidFill>
              <a:srgbClr val="009644"/>
            </a:solidFill>
            <a:prstDash val="solid"/>
          </a:ln>
          <a:effectLst/>
        </p:spPr>
        <p:txBody>
          <a:bodyPr wrap="square" rtlCol="0">
            <a:spAutoFit/>
          </a:bodyPr>
          <a:lstStyle/>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Comercializadoras</a:t>
            </a:r>
          </a:p>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“Históricas”</a:t>
            </a:r>
          </a:p>
          <a:p>
            <a:pPr marL="0" lvl="0" indent="0" algn="ctr" defTabSz="914400" eaLnBrk="1" fontAlgn="auto" latinLnBrk="0" hangingPunct="1">
              <a:buClrTx/>
              <a:buSzTx/>
              <a:buFont typeface="Arial"/>
              <a:buNone/>
              <a:tabLst/>
              <a:defRPr/>
            </a:pPr>
            <a:r>
              <a:rPr lang="es-ES" sz="1800" b="1" dirty="0" smtClean="0">
                <a:solidFill>
                  <a:srgbClr val="FFFFFF"/>
                </a:solidFill>
                <a:ea typeface="+mn-ea"/>
                <a:cs typeface="+mn-cs"/>
              </a:rPr>
              <a:t>Nueva creación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904875" lvl="0" indent="-514350">
              <a:spcBef>
                <a:spcPts val="0"/>
              </a:spcBef>
              <a:buClr>
                <a:srgbClr val="339966"/>
              </a:buClr>
              <a:buSzPts val="2800"/>
              <a:buNone/>
            </a:pPr>
            <a:r>
              <a:rPr lang="es-ES" b="1" dirty="0" smtClean="0">
                <a:solidFill>
                  <a:srgbClr val="339966"/>
                </a:solidFill>
                <a:latin typeface="Arial Narrow"/>
                <a:sym typeface="Arial Narrow"/>
              </a:rPr>
              <a:t>1.2  El sector eléctrico en Extremadura y en España</a:t>
            </a:r>
            <a:endParaRPr lang="es-ES" dirty="0" smtClean="0"/>
          </a:p>
          <a:p>
            <a:pPr marL="228600" lvl="0" indent="-50800" algn="l" rtl="0">
              <a:lnSpc>
                <a:spcPct val="90000"/>
              </a:lnSpc>
              <a:spcBef>
                <a:spcPts val="0"/>
              </a:spcBef>
              <a:spcAft>
                <a:spcPts val="0"/>
              </a:spcAft>
              <a:buClr>
                <a:schemeClr val="dk1"/>
              </a:buClr>
              <a:buSzPts val="2800"/>
              <a:buNone/>
            </a:pPr>
            <a:endParaRPr dirty="0"/>
          </a:p>
        </p:txBody>
      </p:sp>
      <p:sp>
        <p:nvSpPr>
          <p:cNvPr id="10" name="Rectángulo redondeado 1"/>
          <p:cNvSpPr/>
          <p:nvPr/>
        </p:nvSpPr>
        <p:spPr>
          <a:xfrm>
            <a:off x="1" y="5809129"/>
            <a:ext cx="12192000" cy="7829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ítulo 1"/>
          <p:cNvSpPr txBox="1">
            <a:spLocks/>
          </p:cNvSpPr>
          <p:nvPr/>
        </p:nvSpPr>
        <p:spPr>
          <a:xfrm>
            <a:off x="717177" y="1571065"/>
            <a:ext cx="8965582" cy="627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smtClean="0">
                <a:ln>
                  <a:noFill/>
                </a:ln>
                <a:solidFill>
                  <a:srgbClr val="009644"/>
                </a:solidFill>
                <a:effectLst/>
                <a:uLnTx/>
                <a:uFillTx/>
                <a:latin typeface="Arial"/>
                <a:ea typeface="Arial"/>
                <a:cs typeface="Arial"/>
                <a:sym typeface="Arial"/>
              </a:rPr>
              <a:t>Distribuidoras de la energía eléctrica</a:t>
            </a:r>
            <a:endParaRPr kumimoji="0" lang="es-ES_tradnl" sz="3600" b="1" i="0" u="none" strike="noStrike" kern="0" cap="none" spc="0" normalizeH="0" baseline="0" noProof="0" dirty="0">
              <a:ln>
                <a:noFill/>
              </a:ln>
              <a:solidFill>
                <a:srgbClr val="009644"/>
              </a:solidFill>
              <a:effectLst/>
              <a:uLnTx/>
              <a:uFillTx/>
              <a:latin typeface="Arial"/>
              <a:ea typeface="Arial"/>
              <a:cs typeface="Arial"/>
              <a:sym typeface="Arial"/>
            </a:endParaRPr>
          </a:p>
        </p:txBody>
      </p:sp>
      <p:pic>
        <p:nvPicPr>
          <p:cNvPr id="19" name="Imagen1"/>
          <p:cNvPicPr/>
          <p:nvPr/>
        </p:nvPicPr>
        <p:blipFill>
          <a:blip r:embed="rId3">
            <a:alphaModFix/>
            <a:lum/>
          </a:blip>
          <a:srcRect/>
          <a:stretch>
            <a:fillRect/>
          </a:stretch>
        </p:blipFill>
        <p:spPr>
          <a:xfrm>
            <a:off x="1705536" y="2381251"/>
            <a:ext cx="8267699" cy="44767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Clr>
                <a:srgbClr val="339966"/>
              </a:buClr>
              <a:buSzPts val="4400"/>
            </a:pPr>
            <a:r>
              <a:rPr lang="es-ES" b="1" dirty="0">
                <a:solidFill>
                  <a:srgbClr val="339966"/>
                </a:solidFill>
                <a:latin typeface="Arial Narrow"/>
                <a:ea typeface="Arial Narrow"/>
                <a:cs typeface="Arial Narrow"/>
                <a:sym typeface="Arial Narrow"/>
              </a:rPr>
              <a:t>1. </a:t>
            </a:r>
            <a:r>
              <a:rPr lang="es-ES" b="1" dirty="0" smtClean="0">
                <a:solidFill>
                  <a:srgbClr val="339966"/>
                </a:solidFill>
                <a:latin typeface="Arial Narrow"/>
                <a:ea typeface="Arial Narrow"/>
                <a:cs typeface="Arial Narrow"/>
                <a:sym typeface="Arial Narrow"/>
              </a:rPr>
              <a:t>¿DE DÓNDE PARTIMOS?</a:t>
            </a:r>
            <a:br>
              <a:rPr lang="es-ES" b="1" dirty="0" smtClean="0">
                <a:solidFill>
                  <a:srgbClr val="339966"/>
                </a:solidFill>
                <a:latin typeface="Arial Narrow"/>
                <a:ea typeface="Arial Narrow"/>
                <a:cs typeface="Arial Narrow"/>
                <a:sym typeface="Arial Narrow"/>
              </a:rPr>
            </a:br>
            <a:endParaRPr dirty="0"/>
          </a:p>
        </p:txBody>
      </p:sp>
      <p:sp>
        <p:nvSpPr>
          <p:cNvPr id="104" name="Google Shape;104;p3"/>
          <p:cNvSpPr txBox="1">
            <a:spLocks noGrp="1"/>
          </p:cNvSpPr>
          <p:nvPr>
            <p:ph type="body" idx="1"/>
          </p:nvPr>
        </p:nvSpPr>
        <p:spPr>
          <a:xfrm>
            <a:off x="838200" y="1124262"/>
            <a:ext cx="10515600" cy="5052701"/>
          </a:xfrm>
          <a:prstGeom prst="rect">
            <a:avLst/>
          </a:prstGeom>
          <a:noFill/>
          <a:ln>
            <a:noFill/>
          </a:ln>
        </p:spPr>
        <p:txBody>
          <a:bodyPr spcFirstLastPara="1" wrap="square" lIns="91425" tIns="45700" rIns="91425" bIns="45700" anchor="t" anchorCtr="0">
            <a:normAutofit/>
          </a:bodyPr>
          <a:lstStyle/>
          <a:p>
            <a:pPr marL="904875" lvl="0" indent="-514350">
              <a:spcBef>
                <a:spcPts val="0"/>
              </a:spcBef>
              <a:buClr>
                <a:srgbClr val="339966"/>
              </a:buClr>
              <a:buSzPts val="2800"/>
              <a:buNone/>
            </a:pPr>
            <a:r>
              <a:rPr lang="es-ES" b="1" dirty="0" smtClean="0">
                <a:solidFill>
                  <a:srgbClr val="339966"/>
                </a:solidFill>
                <a:latin typeface="Arial Narrow"/>
                <a:sym typeface="Arial Narrow"/>
              </a:rPr>
              <a:t>1.2  El sector eléctrico en Extremadura y en España</a:t>
            </a:r>
            <a:endParaRPr lang="es-ES" dirty="0" smtClean="0"/>
          </a:p>
          <a:p>
            <a:pPr marL="228600" lvl="0" indent="-50800" algn="l" rtl="0">
              <a:lnSpc>
                <a:spcPct val="90000"/>
              </a:lnSpc>
              <a:spcBef>
                <a:spcPts val="0"/>
              </a:spcBef>
              <a:spcAft>
                <a:spcPts val="0"/>
              </a:spcAft>
              <a:buClr>
                <a:schemeClr val="dk1"/>
              </a:buClr>
              <a:buSzPts val="2800"/>
              <a:buNone/>
            </a:pPr>
            <a:endParaRPr lang="es-ES" sz="3600" b="1" dirty="0" smtClean="0">
              <a:solidFill>
                <a:srgbClr val="009644"/>
              </a:solidFill>
              <a:latin typeface="Arial"/>
              <a:ea typeface="Arial"/>
              <a:cs typeface="Arial"/>
              <a:sym typeface="Arial"/>
            </a:endParaRPr>
          </a:p>
        </p:txBody>
      </p:sp>
      <p:sp>
        <p:nvSpPr>
          <p:cNvPr id="10" name="Rectángulo redondeado 1"/>
          <p:cNvSpPr/>
          <p:nvPr/>
        </p:nvSpPr>
        <p:spPr>
          <a:xfrm>
            <a:off x="1" y="5809129"/>
            <a:ext cx="12192000" cy="7829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ítulo 1"/>
          <p:cNvSpPr txBox="1">
            <a:spLocks/>
          </p:cNvSpPr>
          <p:nvPr/>
        </p:nvSpPr>
        <p:spPr>
          <a:xfrm>
            <a:off x="286872" y="1667436"/>
            <a:ext cx="8965582" cy="627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3600" b="1" dirty="0" smtClean="0">
                <a:solidFill>
                  <a:srgbClr val="009644"/>
                </a:solidFill>
              </a:rPr>
              <a:t>La economía </a:t>
            </a:r>
            <a:r>
              <a:rPr kumimoji="0" lang="es-ES" sz="3600" b="1" i="0" u="none" strike="noStrike" kern="0" cap="none" spc="0" normalizeH="0" baseline="0" noProof="0" dirty="0" smtClean="0">
                <a:ln>
                  <a:noFill/>
                </a:ln>
                <a:solidFill>
                  <a:srgbClr val="009644"/>
                </a:solidFill>
                <a:effectLst/>
                <a:uLnTx/>
                <a:uFillTx/>
                <a:latin typeface="Arial"/>
                <a:ea typeface="Arial"/>
                <a:cs typeface="Arial"/>
                <a:sym typeface="Arial"/>
              </a:rPr>
              <a:t>de la energía eléctrica</a:t>
            </a:r>
            <a:endParaRPr kumimoji="0" lang="es-ES_tradnl" sz="3600" b="1" i="0" u="none" strike="noStrike" kern="0" cap="none" spc="0" normalizeH="0" baseline="0" noProof="0" dirty="0">
              <a:ln>
                <a:noFill/>
              </a:ln>
              <a:solidFill>
                <a:srgbClr val="009644"/>
              </a:solidFill>
              <a:effectLst/>
              <a:uLnTx/>
              <a:uFillTx/>
              <a:latin typeface="Arial"/>
              <a:ea typeface="Arial"/>
              <a:cs typeface="Arial"/>
              <a:sym typeface="Arial"/>
            </a:endParaRPr>
          </a:p>
        </p:txBody>
      </p:sp>
      <p:graphicFrame>
        <p:nvGraphicFramePr>
          <p:cNvPr id="9" name="8 Diagrama"/>
          <p:cNvGraphicFramePr/>
          <p:nvPr>
            <p:extLst>
              <p:ext uri="{D42A27DB-BD31-4B8C-83A1-F6EECF244321}">
                <p14:modId xmlns:p14="http://schemas.microsoft.com/office/powerpoint/2010/main" xmlns="" val="3640557988"/>
              </p:ext>
            </p:extLst>
          </p:nvPr>
        </p:nvGraphicFramePr>
        <p:xfrm>
          <a:off x="1488142" y="2257986"/>
          <a:ext cx="9144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a:off x="4597101" y="3288255"/>
            <a:ext cx="2667000" cy="2154436"/>
          </a:xfrm>
          <a:prstGeom prst="rect">
            <a:avLst/>
          </a:prstGeom>
          <a:solidFill>
            <a:schemeClr val="accent6">
              <a:lumMod val="60000"/>
              <a:lumOff val="40000"/>
            </a:schemeClr>
          </a:solidFill>
        </p:spPr>
        <p:txBody>
          <a:bodyPr wrap="square" rtlCol="0">
            <a:spAutoFit/>
          </a:bodyP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Regulación de la venta</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Operador del Mercado Ibérico Español (OMIE)</a:t>
            </a:r>
          </a:p>
          <a:p>
            <a:endParaRPr lang="es-ES" dirty="0"/>
          </a:p>
        </p:txBody>
      </p:sp>
      <p:sp>
        <p:nvSpPr>
          <p:cNvPr id="12" name="CuadroTexto 1"/>
          <p:cNvSpPr txBox="1"/>
          <p:nvPr/>
        </p:nvSpPr>
        <p:spPr>
          <a:xfrm>
            <a:off x="3965367" y="5657825"/>
            <a:ext cx="3858749" cy="369332"/>
          </a:xfrm>
          <a:prstGeom prst="rect">
            <a:avLst/>
          </a:prstGeom>
          <a:noFill/>
        </p:spPr>
        <p:txBody>
          <a:bodyPr wrap="none" rtlCol="0">
            <a:spAutoFit/>
          </a:bodyPr>
          <a:lstStyle/>
          <a:p>
            <a:r>
              <a:rPr lang="es-ES" sz="1800" b="1" dirty="0">
                <a:solidFill>
                  <a:srgbClr val="009644"/>
                </a:solidFill>
              </a:rPr>
              <a:t>OMIE = Mercado mayorista (Pool)</a:t>
            </a: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2495</Words>
  <Application>Microsoft Office PowerPoint</Application>
  <PresentationFormat>Personalizado</PresentationFormat>
  <Paragraphs>187</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Arial Narrow</vt:lpstr>
      <vt:lpstr>Calibri</vt:lpstr>
      <vt:lpstr>Montserrat</vt:lpstr>
      <vt:lpstr>Raleway Thin</vt:lpstr>
      <vt:lpstr>Raleway</vt:lpstr>
      <vt:lpstr>Wingdings</vt:lpstr>
      <vt:lpstr>Tema de Office</vt:lpstr>
      <vt:lpstr>Taller 2- ¿Cómo reducir nuestra huella hídrica y energética? Itinerario formativo 1 – Consumo sostenible Proyecto Accionad ODS</vt:lpstr>
      <vt:lpstr>ÍNDICE</vt:lpstr>
      <vt:lpstr>1. ¿DE DÓNDE PARTIMOS? </vt:lpstr>
      <vt:lpstr>1. ¿DE DÓNDE PARTIMOS? </vt:lpstr>
      <vt:lpstr>1. ¿DE DÓNDE PARTIMOS? </vt:lpstr>
      <vt:lpstr>1. ¿DE DÓNDE PARTIMOS? </vt:lpstr>
      <vt:lpstr>1. ¿DE DÓNDE PARTIMOS? </vt:lpstr>
      <vt:lpstr>1. ¿DE DÓNDE PARTIMOS? </vt:lpstr>
      <vt:lpstr>1. ¿DE DÓNDE PARTIMOS? </vt:lpstr>
      <vt:lpstr>2. NUESTRA PROPUESTA A CORTO, MEDIO Y LARGO PLAZO.  </vt:lpstr>
      <vt:lpstr>2. NUESTRA PROPUESTA A CORTO, MEDIO Y LARGO PLAZO.  </vt:lpstr>
      <vt:lpstr>2. NUESTRA PROPUESTA A CORTO, MEDIO Y LARGO PLAZO.  </vt:lpstr>
      <vt:lpstr>2. NUESTRA PROPUESTA A CORTO, MEDIO Y LARGO PLAZO.  </vt:lpstr>
      <vt:lpstr>2. NUESTRA PROPUESTA A CORTO, MEDIO Y LARGO PLAZO.  </vt:lpstr>
      <vt:lpstr>3. CONCLUSIONES  </vt:lpstr>
      <vt:lpstr>3. CONCLUSIONES  </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2- ¿Cómo reducir nuestra huella hídrica y energética? Itinerario formativo 1 – Consumo sostenible Proyecto Accionad ODS</dc:title>
  <dc:creator>maria paz hernández pacheco</dc:creator>
  <cp:lastModifiedBy>JOSE</cp:lastModifiedBy>
  <cp:revision>19</cp:revision>
  <dcterms:created xsi:type="dcterms:W3CDTF">2021-09-06T07:49:56Z</dcterms:created>
  <dcterms:modified xsi:type="dcterms:W3CDTF">2021-10-06T12:33:34Z</dcterms:modified>
</cp:coreProperties>
</file>