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62" r:id="rId4"/>
    <p:sldId id="263" r:id="rId5"/>
    <p:sldId id="260" r:id="rId6"/>
    <p:sldId id="268" r:id="rId7"/>
    <p:sldId id="272" r:id="rId8"/>
    <p:sldId id="273" r:id="rId9"/>
    <p:sldId id="274" r:id="rId10"/>
    <p:sldId id="275" r:id="rId11"/>
    <p:sldId id="276" r:id="rId12"/>
    <p:sldId id="261" r:id="rId13"/>
    <p:sldId id="277" r:id="rId14"/>
    <p:sldId id="278" r:id="rId15"/>
    <p:sldId id="258"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Heebo Black" panose="020B0604020202020204" charset="-79"/>
      <p:bold r:id="rId22"/>
    </p:embeddedFont>
    <p:embeddedFont>
      <p:font typeface="Heebo Regular Bold" panose="020B0604020202020204" charset="-79"/>
      <p:regular r:id="rId23"/>
    </p:embeddedFont>
    <p:embeddedFont>
      <p:font typeface="Raleway" panose="020B060402020202020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141" y="4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0025D-7A2C-441D-BD03-0AB442BEF914}" type="datetimeFigureOut">
              <a:rPr lang="en-GB" smtClean="0"/>
              <a:t>19/10/2021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E3554-9334-47C4-8314-35AD3E9B7A78}" type="slidenum">
              <a:rPr lang="en-GB" smtClean="0"/>
              <a:t>‹#›</a:t>
            </a:fld>
            <a:endParaRPr lang="en-GB"/>
          </a:p>
        </p:txBody>
      </p:sp>
    </p:spTree>
    <p:extLst>
      <p:ext uri="{BB962C8B-B14F-4D97-AF65-F5344CB8AC3E}">
        <p14:creationId xmlns:p14="http://schemas.microsoft.com/office/powerpoint/2010/main" val="2030204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d4558a096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d4558a096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d4558a0964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d4558a096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4558a0964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d4558a096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4558a0964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4558a0964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4558a0964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d4558a0964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4558a0964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4558a096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d4558a0964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d4558a0964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4558a096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d4558a096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0528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facebook.com/proyectolabolina/videos/28499950257791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vimeo.com/19180762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1433" r="34273" b="437"/>
          <a:stretch>
            <a:fillRect/>
          </a:stretch>
        </p:blipFill>
        <p:spPr>
          <a:xfrm>
            <a:off x="5712864" y="-665400"/>
            <a:ext cx="12575138" cy="863552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7065308"/>
            <a:ext cx="3221692" cy="3221692"/>
          </a:xfrm>
          <a:prstGeom prst="rect">
            <a:avLst/>
          </a:prstGeom>
        </p:spPr>
      </p:pic>
      <p:grpSp>
        <p:nvGrpSpPr>
          <p:cNvPr id="4" name="Group 4"/>
          <p:cNvGrpSpPr/>
          <p:nvPr/>
        </p:nvGrpSpPr>
        <p:grpSpPr>
          <a:xfrm rot="-8100000">
            <a:off x="-4126583" y="2989799"/>
            <a:ext cx="22404652" cy="9308399"/>
            <a:chOff x="0" y="0"/>
            <a:chExt cx="35276568" cy="14656258"/>
          </a:xfrm>
        </p:grpSpPr>
        <p:sp>
          <p:nvSpPr>
            <p:cNvPr id="5" name="Freeform 5"/>
            <p:cNvSpPr/>
            <p:nvPr/>
          </p:nvSpPr>
          <p:spPr>
            <a:xfrm>
              <a:off x="0" y="0"/>
              <a:ext cx="35276569" cy="14656259"/>
            </a:xfrm>
            <a:custGeom>
              <a:avLst/>
              <a:gdLst/>
              <a:ahLst/>
              <a:cxnLst/>
              <a:rect l="l" t="t" r="r" b="b"/>
              <a:pathLst>
                <a:path w="35276569" h="14656259">
                  <a:moveTo>
                    <a:pt x="0" y="0"/>
                  </a:moveTo>
                  <a:lnTo>
                    <a:pt x="35276569" y="0"/>
                  </a:lnTo>
                  <a:lnTo>
                    <a:pt x="35276569" y="14656259"/>
                  </a:lnTo>
                  <a:lnTo>
                    <a:pt x="0" y="14656259"/>
                  </a:lnTo>
                  <a:close/>
                </a:path>
              </a:pathLst>
            </a:custGeom>
            <a:solidFill>
              <a:srgbClr val="FFFFFF"/>
            </a:solidFill>
          </p:spPr>
        </p:sp>
      </p:grpSp>
      <p:sp>
        <p:nvSpPr>
          <p:cNvPr id="6" name="TextBox 6"/>
          <p:cNvSpPr txBox="1"/>
          <p:nvPr/>
        </p:nvSpPr>
        <p:spPr>
          <a:xfrm>
            <a:off x="1674516" y="4802174"/>
            <a:ext cx="10119112" cy="1826782"/>
          </a:xfrm>
          <a:prstGeom prst="rect">
            <a:avLst/>
          </a:prstGeom>
        </p:spPr>
        <p:txBody>
          <a:bodyPr lIns="0" tIns="0" rIns="0" bIns="0" rtlCol="0" anchor="t">
            <a:spAutoFit/>
          </a:bodyPr>
          <a:lstStyle/>
          <a:p>
            <a:pPr>
              <a:lnSpc>
                <a:spcPts val="7901"/>
              </a:lnSpc>
            </a:pPr>
            <a:r>
              <a:rPr lang="en-US" sz="7524" dirty="0" err="1">
                <a:solidFill>
                  <a:srgbClr val="4E7135"/>
                </a:solidFill>
                <a:latin typeface="Heebo Black" pitchFamily="2" charset="-79"/>
                <a:cs typeface="Heebo Black" pitchFamily="2" charset="-79"/>
              </a:rPr>
              <a:t>Asosiación</a:t>
            </a:r>
            <a:r>
              <a:rPr lang="en-US" sz="7524" dirty="0">
                <a:solidFill>
                  <a:srgbClr val="4E7135"/>
                </a:solidFill>
                <a:latin typeface="Heebo Black" pitchFamily="2" charset="-79"/>
                <a:cs typeface="Heebo Black" pitchFamily="2" charset="-79"/>
              </a:rPr>
              <a:t> La </a:t>
            </a:r>
            <a:r>
              <a:rPr lang="en-US" sz="7524" dirty="0" err="1">
                <a:solidFill>
                  <a:srgbClr val="4E7135"/>
                </a:solidFill>
                <a:latin typeface="Heebo Black" pitchFamily="2" charset="-79"/>
                <a:cs typeface="Heebo Black" pitchFamily="2" charset="-79"/>
              </a:rPr>
              <a:t>Bolina</a:t>
            </a:r>
            <a:endParaRPr lang="en-US" sz="7524" dirty="0">
              <a:solidFill>
                <a:srgbClr val="4E7135"/>
              </a:solidFill>
              <a:latin typeface="Heebo Black" pitchFamily="2" charset="-79"/>
              <a:cs typeface="Heebo Black" pitchFamily="2" charset="-79"/>
            </a:endParaRPr>
          </a:p>
          <a:p>
            <a:pPr>
              <a:lnSpc>
                <a:spcPts val="7901"/>
              </a:lnSpc>
            </a:pPr>
            <a:r>
              <a:rPr lang="en-US" sz="1600" dirty="0" err="1">
                <a:solidFill>
                  <a:srgbClr val="4E7135"/>
                </a:solidFill>
                <a:latin typeface="Heebo Black" pitchFamily="2" charset="-79"/>
                <a:cs typeface="Heebo Black" pitchFamily="2" charset="-79"/>
              </a:rPr>
              <a:t>Regeneración</a:t>
            </a:r>
            <a:r>
              <a:rPr lang="en-US" sz="1600" dirty="0">
                <a:solidFill>
                  <a:srgbClr val="4E7135"/>
                </a:solidFill>
                <a:latin typeface="Heebo Black" pitchFamily="2" charset="-79"/>
                <a:cs typeface="Heebo Black" pitchFamily="2" charset="-79"/>
              </a:rPr>
              <a:t> </a:t>
            </a:r>
            <a:r>
              <a:rPr lang="en-US" sz="1600" dirty="0" err="1">
                <a:solidFill>
                  <a:srgbClr val="4E7135"/>
                </a:solidFill>
                <a:latin typeface="Heebo Black" pitchFamily="2" charset="-79"/>
                <a:cs typeface="Heebo Black" pitchFamily="2" charset="-79"/>
              </a:rPr>
              <a:t>Sostenibilidad</a:t>
            </a:r>
            <a:r>
              <a:rPr lang="en-US" sz="1600" dirty="0">
                <a:solidFill>
                  <a:srgbClr val="4E7135"/>
                </a:solidFill>
                <a:latin typeface="Heebo Black" pitchFamily="2" charset="-79"/>
                <a:cs typeface="Heebo Black" pitchFamily="2" charset="-79"/>
              </a:rPr>
              <a:t> </a:t>
            </a:r>
            <a:r>
              <a:rPr lang="en-US" sz="1600" dirty="0" err="1">
                <a:solidFill>
                  <a:srgbClr val="4E7135"/>
                </a:solidFill>
                <a:latin typeface="Heebo Black" pitchFamily="2" charset="-79"/>
                <a:cs typeface="Heebo Black" pitchFamily="2" charset="-79"/>
              </a:rPr>
              <a:t>Integración</a:t>
            </a:r>
            <a:endParaRPr lang="en-US" sz="1600" dirty="0">
              <a:solidFill>
                <a:srgbClr val="4E7135"/>
              </a:solidFill>
              <a:latin typeface="Heebo Black" pitchFamily="2" charset="-79"/>
              <a:cs typeface="Heebo Black" pitchFamily="2" charset="-79"/>
            </a:endParaRPr>
          </a:p>
        </p:txBody>
      </p:sp>
      <p:sp>
        <p:nvSpPr>
          <p:cNvPr id="8" name="TextBox 8"/>
          <p:cNvSpPr txBox="1"/>
          <p:nvPr/>
        </p:nvSpPr>
        <p:spPr>
          <a:xfrm>
            <a:off x="4867175" y="7337294"/>
            <a:ext cx="2941099" cy="942566"/>
          </a:xfrm>
          <a:prstGeom prst="rect">
            <a:avLst/>
          </a:prstGeom>
        </p:spPr>
        <p:txBody>
          <a:bodyPr lIns="0" tIns="0" rIns="0" bIns="0" rtlCol="0" anchor="t">
            <a:spAutoFit/>
          </a:bodyPr>
          <a:lstStyle/>
          <a:p>
            <a:pPr>
              <a:lnSpc>
                <a:spcPts val="2520"/>
              </a:lnSpc>
            </a:pPr>
            <a:r>
              <a:rPr lang="en-US" sz="1800" spc="36" dirty="0" err="1">
                <a:solidFill>
                  <a:srgbClr val="192954"/>
                </a:solidFill>
                <a:latin typeface="Aileron Regular"/>
              </a:rPr>
              <a:t>Autores</a:t>
            </a:r>
            <a:r>
              <a:rPr lang="en-US" sz="1800" spc="36" dirty="0">
                <a:solidFill>
                  <a:srgbClr val="192954"/>
                </a:solidFill>
                <a:latin typeface="Aileron Regular"/>
              </a:rPr>
              <a:t> / </a:t>
            </a:r>
            <a:r>
              <a:rPr lang="en-US" sz="1800" spc="36" dirty="0" err="1">
                <a:solidFill>
                  <a:srgbClr val="192954"/>
                </a:solidFill>
                <a:latin typeface="Aileron Regular"/>
              </a:rPr>
              <a:t>Socios</a:t>
            </a:r>
            <a:endParaRPr lang="en-US" sz="1800" spc="36" dirty="0">
              <a:solidFill>
                <a:srgbClr val="192954"/>
              </a:solidFill>
              <a:latin typeface="Aileron Regular"/>
            </a:endParaRPr>
          </a:p>
          <a:p>
            <a:pPr>
              <a:lnSpc>
                <a:spcPts val="2520"/>
              </a:lnSpc>
            </a:pPr>
            <a:endParaRPr lang="en-US" spc="36" dirty="0">
              <a:solidFill>
                <a:srgbClr val="192954"/>
              </a:solidFill>
              <a:latin typeface="Aileron Regular"/>
            </a:endParaRPr>
          </a:p>
          <a:p>
            <a:pPr>
              <a:lnSpc>
                <a:spcPts val="2520"/>
              </a:lnSpc>
            </a:pPr>
            <a:r>
              <a:rPr lang="en-US" sz="1800" spc="36" dirty="0">
                <a:solidFill>
                  <a:srgbClr val="192954"/>
                </a:solidFill>
                <a:latin typeface="Aileron Regular"/>
              </a:rPr>
              <a:t>Habiba Youssef Abdel </a:t>
            </a:r>
            <a:r>
              <a:rPr lang="en-US" sz="1800" spc="36" dirty="0" err="1">
                <a:solidFill>
                  <a:srgbClr val="192954"/>
                </a:solidFill>
                <a:latin typeface="Aileron Regular"/>
              </a:rPr>
              <a:t>Aal</a:t>
            </a:r>
            <a:endParaRPr lang="en-US" sz="1800" spc="36" dirty="0">
              <a:solidFill>
                <a:srgbClr val="192954"/>
              </a:solidFill>
              <a:latin typeface="Aileron Regular"/>
            </a:endParaRPr>
          </a:p>
        </p:txBody>
      </p:sp>
      <p:sp>
        <p:nvSpPr>
          <p:cNvPr id="9" name="TextBox 9"/>
          <p:cNvSpPr txBox="1"/>
          <p:nvPr/>
        </p:nvSpPr>
        <p:spPr>
          <a:xfrm>
            <a:off x="8746050" y="7337294"/>
            <a:ext cx="3533399" cy="621965"/>
          </a:xfrm>
          <a:prstGeom prst="rect">
            <a:avLst/>
          </a:prstGeom>
        </p:spPr>
        <p:txBody>
          <a:bodyPr lIns="0" tIns="0" rIns="0" bIns="0" rtlCol="0" anchor="t">
            <a:spAutoFit/>
          </a:bodyPr>
          <a:lstStyle/>
          <a:p>
            <a:pPr>
              <a:lnSpc>
                <a:spcPts val="2520"/>
              </a:lnSpc>
            </a:pPr>
            <a:r>
              <a:rPr lang="en-US" sz="1800" spc="36" dirty="0" err="1">
                <a:solidFill>
                  <a:srgbClr val="192954"/>
                </a:solidFill>
                <a:latin typeface="Aileron Regular"/>
              </a:rPr>
              <a:t>Fecha</a:t>
            </a:r>
            <a:r>
              <a:rPr lang="en-US" sz="1800" spc="36" dirty="0">
                <a:solidFill>
                  <a:srgbClr val="192954"/>
                </a:solidFill>
                <a:latin typeface="Aileron Regular"/>
              </a:rPr>
              <a:t> del </a:t>
            </a:r>
            <a:r>
              <a:rPr lang="en-US" sz="1800" spc="36" dirty="0" err="1">
                <a:solidFill>
                  <a:srgbClr val="192954"/>
                </a:solidFill>
                <a:latin typeface="Aileron Regular"/>
              </a:rPr>
              <a:t>informe</a:t>
            </a:r>
            <a:endParaRPr lang="en-US" sz="1800" spc="36" dirty="0">
              <a:solidFill>
                <a:srgbClr val="192954"/>
              </a:solidFill>
              <a:latin typeface="Aileron Regular"/>
            </a:endParaRPr>
          </a:p>
          <a:p>
            <a:pPr>
              <a:lnSpc>
                <a:spcPts val="2520"/>
              </a:lnSpc>
            </a:pPr>
            <a:r>
              <a:rPr lang="en-US" spc="36" dirty="0">
                <a:solidFill>
                  <a:srgbClr val="192954"/>
                </a:solidFill>
                <a:latin typeface="Aileron Regular"/>
              </a:rPr>
              <a:t>19/10/2021</a:t>
            </a:r>
            <a:endParaRPr lang="en-US" sz="1800" spc="36" dirty="0">
              <a:solidFill>
                <a:srgbClr val="192954"/>
              </a:solidFill>
              <a:latin typeface="Aileron Regular"/>
            </a:endParaRPr>
          </a:p>
        </p:txBody>
      </p:sp>
      <p:pic>
        <p:nvPicPr>
          <p:cNvPr id="10" name="Picture 10"/>
          <p:cNvPicPr>
            <a:picLocks noChangeAspect="1"/>
          </p:cNvPicPr>
          <p:nvPr/>
        </p:nvPicPr>
        <p:blipFill>
          <a:blip r:embed="rId5"/>
          <a:srcRect/>
          <a:stretch>
            <a:fillRect/>
          </a:stretch>
        </p:blipFill>
        <p:spPr>
          <a:xfrm>
            <a:off x="1003873" y="1028700"/>
            <a:ext cx="5945470" cy="1103575"/>
          </a:xfrm>
          <a:prstGeom prst="rect">
            <a:avLst/>
          </a:prstGeom>
        </p:spPr>
      </p:pic>
      <p:pic>
        <p:nvPicPr>
          <p:cNvPr id="11" name="Picture 11"/>
          <p:cNvPicPr>
            <a:picLocks noChangeAspect="1"/>
          </p:cNvPicPr>
          <p:nvPr/>
        </p:nvPicPr>
        <p:blipFill>
          <a:blip r:embed="rId6">
            <a:alphaModFix amt="19999"/>
          </a:blip>
          <a:srcRect l="4446" t="90388" r="2362" b="3169"/>
          <a:stretch>
            <a:fillRect/>
          </a:stretch>
        </p:blipFill>
        <p:spPr>
          <a:xfrm>
            <a:off x="3006013" y="9411450"/>
            <a:ext cx="8787615" cy="875550"/>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1136547" y="3135547"/>
            <a:ext cx="7151453" cy="71514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txBox="1"/>
          <p:nvPr/>
        </p:nvSpPr>
        <p:spPr>
          <a:xfrm>
            <a:off x="0" y="0"/>
            <a:ext cx="17723400" cy="1117200"/>
          </a:xfrm>
          <a:prstGeom prst="rect">
            <a:avLst/>
          </a:prstGeom>
          <a:noFill/>
          <a:ln>
            <a:noFill/>
          </a:ln>
        </p:spPr>
        <p:txBody>
          <a:bodyPr spcFirstLastPara="1" wrap="square" lIns="182850" tIns="182850" rIns="182850" bIns="182850" anchor="t" anchorCtr="0">
            <a:noAutofit/>
          </a:bodyPr>
          <a:lstStyle/>
          <a:p>
            <a:r>
              <a:rPr lang="en-GB" sz="5200" dirty="0" err="1">
                <a:solidFill>
                  <a:srgbClr val="FFFF00"/>
                </a:solidFill>
              </a:rPr>
              <a:t>Organizamos</a:t>
            </a:r>
            <a:r>
              <a:rPr lang="en-GB" sz="5200" dirty="0">
                <a:solidFill>
                  <a:srgbClr val="FFFF00"/>
                </a:solidFill>
              </a:rPr>
              <a:t> </a:t>
            </a:r>
            <a:r>
              <a:rPr lang="en-GB" sz="5200" dirty="0" err="1">
                <a:solidFill>
                  <a:srgbClr val="FFFF00"/>
                </a:solidFill>
              </a:rPr>
              <a:t>charlas</a:t>
            </a:r>
            <a:r>
              <a:rPr lang="en-GB" sz="5200" dirty="0">
                <a:solidFill>
                  <a:srgbClr val="FFFF00"/>
                </a:solidFill>
              </a:rPr>
              <a:t> y </a:t>
            </a:r>
            <a:r>
              <a:rPr lang="en-GB" sz="5200" dirty="0" err="1">
                <a:solidFill>
                  <a:srgbClr val="FFFF00"/>
                </a:solidFill>
              </a:rPr>
              <a:t>eventos</a:t>
            </a:r>
            <a:r>
              <a:rPr lang="en-GB" sz="5200" dirty="0">
                <a:solidFill>
                  <a:srgbClr val="FFFF00"/>
                </a:solidFill>
              </a:rPr>
              <a:t> </a:t>
            </a:r>
            <a:r>
              <a:rPr lang="en-GB" sz="5200" dirty="0" err="1">
                <a:solidFill>
                  <a:srgbClr val="FFFF00"/>
                </a:solidFill>
              </a:rPr>
              <a:t>en</a:t>
            </a:r>
            <a:r>
              <a:rPr lang="en-GB" sz="5200" dirty="0">
                <a:solidFill>
                  <a:srgbClr val="FFFF00"/>
                </a:solidFill>
              </a:rPr>
              <a:t> las plazas y </a:t>
            </a:r>
            <a:r>
              <a:rPr lang="en-GB" sz="5200" dirty="0" err="1">
                <a:solidFill>
                  <a:srgbClr val="FFFF00"/>
                </a:solidFill>
              </a:rPr>
              <a:t>nuestro</a:t>
            </a:r>
            <a:r>
              <a:rPr lang="en-GB" sz="5200" dirty="0">
                <a:solidFill>
                  <a:srgbClr val="FFFF00"/>
                </a:solidFill>
              </a:rPr>
              <a:t> </a:t>
            </a:r>
            <a:r>
              <a:rPr lang="en-GB" sz="5200" dirty="0" err="1">
                <a:solidFill>
                  <a:srgbClr val="FFFF00"/>
                </a:solidFill>
              </a:rPr>
              <a:t>AlmaZen</a:t>
            </a:r>
            <a:endParaRPr sz="5200" dirty="0">
              <a:solidFill>
                <a:srgbClr val="FFFF00"/>
              </a:solidFill>
            </a:endParaRPr>
          </a:p>
        </p:txBody>
      </p:sp>
      <p:pic>
        <p:nvPicPr>
          <p:cNvPr id="1028" name="Picture 4" descr="https://lh4.googleusercontent.com/M1xkgvZ71Ym2l3ZyfGR1l_dY7ScS4Ujmyqiv6zfTaHw5fJP66z_FQi0b-qh16WmUZE8H2LoViI20TxAv0zERh24EVF2TYZuglgWGl_Hd90n2JR6RI8CM-MUQgI5VP5pUD-OCaXDp0QM=s0">
            <a:extLst>
              <a:ext uri="{FF2B5EF4-FFF2-40B4-BE49-F238E27FC236}">
                <a16:creationId xmlns:a16="http://schemas.microsoft.com/office/drawing/2014/main" id="{B970B263-F7D7-4207-9C00-1FC4BEB8F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1489" y="2369129"/>
            <a:ext cx="9159010" cy="79178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4.googleusercontent.com/A1SCmm0mSF5VFTEqiOrs_SZidJd17lxjDM-LxOBXid2hsTnOTPvo0HIF7RhREipuqIM1zBs_wAyUl1phTaCCOIPlOARPvxAMtVmQURLzd98ekiOtNbVXMXmEHMnwEFZ-YstSEsJ2TrA=s0">
            <a:extLst>
              <a:ext uri="{FF2B5EF4-FFF2-40B4-BE49-F238E27FC236}">
                <a16:creationId xmlns:a16="http://schemas.microsoft.com/office/drawing/2014/main" id="{95344912-BE84-4D73-9616-9BCC066F9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369130"/>
            <a:ext cx="8829960" cy="79178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3"/>
          <p:cNvPicPr preferRelativeResize="0"/>
          <p:nvPr/>
        </p:nvPicPr>
        <p:blipFill>
          <a:blip r:embed="rId3">
            <a:alphaModFix/>
          </a:blip>
          <a:stretch>
            <a:fillRect/>
          </a:stretch>
        </p:blipFill>
        <p:spPr>
          <a:xfrm>
            <a:off x="1315000" y="0"/>
            <a:ext cx="15831800" cy="10287000"/>
          </a:xfrm>
          <a:prstGeom prst="rect">
            <a:avLst/>
          </a:prstGeom>
          <a:noFill/>
          <a:ln>
            <a:noFill/>
          </a:ln>
        </p:spPr>
      </p:pic>
      <p:sp>
        <p:nvSpPr>
          <p:cNvPr id="318" name="Google Shape;318;p33"/>
          <p:cNvSpPr txBox="1"/>
          <p:nvPr/>
        </p:nvSpPr>
        <p:spPr>
          <a:xfrm>
            <a:off x="1615800" y="9210850"/>
            <a:ext cx="15531000" cy="6000000"/>
          </a:xfrm>
          <a:prstGeom prst="rect">
            <a:avLst/>
          </a:prstGeom>
          <a:noFill/>
          <a:ln>
            <a:noFill/>
          </a:ln>
        </p:spPr>
        <p:txBody>
          <a:bodyPr spcFirstLastPara="1" wrap="square" lIns="182850" tIns="182850" rIns="182850" bIns="182850" anchor="t" anchorCtr="0">
            <a:noAutofit/>
          </a:bodyPr>
          <a:lstStyle/>
          <a:p>
            <a:r>
              <a:rPr lang="en-GB" sz="3800" u="sng">
                <a:hlinkClick r:id="rId4"/>
              </a:rPr>
              <a:t>https://www.facebook.com/proyectolabolina/videos/284999502577919</a:t>
            </a:r>
            <a:endParaRPr sz="4400"/>
          </a:p>
        </p:txBody>
      </p:sp>
      <p:sp>
        <p:nvSpPr>
          <p:cNvPr id="319" name="Google Shape;319;p33"/>
          <p:cNvSpPr txBox="1"/>
          <p:nvPr/>
        </p:nvSpPr>
        <p:spPr>
          <a:xfrm>
            <a:off x="4305800" y="396600"/>
            <a:ext cx="14921400" cy="1117200"/>
          </a:xfrm>
          <a:prstGeom prst="rect">
            <a:avLst/>
          </a:prstGeom>
          <a:noFill/>
          <a:ln>
            <a:noFill/>
          </a:ln>
        </p:spPr>
        <p:txBody>
          <a:bodyPr spcFirstLastPara="1" wrap="square" lIns="182850" tIns="182850" rIns="182850" bIns="182850" anchor="t" anchorCtr="0">
            <a:noAutofit/>
          </a:bodyPr>
          <a:lstStyle/>
          <a:p>
            <a:r>
              <a:rPr lang="en-GB" sz="5200">
                <a:solidFill>
                  <a:srgbClr val="666666"/>
                </a:solidFill>
              </a:rPr>
              <a:t>Actividad artística murales en el Valle</a:t>
            </a:r>
            <a:endParaRPr sz="5200">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503103" y="1028700"/>
            <a:ext cx="3756197" cy="697211"/>
          </a:xfrm>
          <a:prstGeom prst="rect">
            <a:avLst/>
          </a:prstGeom>
        </p:spPr>
      </p:pic>
      <p:pic>
        <p:nvPicPr>
          <p:cNvPr id="7" name="Picture 6">
            <a:extLst>
              <a:ext uri="{FF2B5EF4-FFF2-40B4-BE49-F238E27FC236}">
                <a16:creationId xmlns:a16="http://schemas.microsoft.com/office/drawing/2014/main" id="{DE6E33B9-1E18-492B-A612-56623D760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70050"/>
            <a:ext cx="1460519" cy="1196850"/>
          </a:xfrm>
          <a:prstGeom prst="rect">
            <a:avLst/>
          </a:prstGeom>
        </p:spPr>
      </p:pic>
      <p:sp>
        <p:nvSpPr>
          <p:cNvPr id="6" name="Rectangle 5">
            <a:extLst>
              <a:ext uri="{FF2B5EF4-FFF2-40B4-BE49-F238E27FC236}">
                <a16:creationId xmlns:a16="http://schemas.microsoft.com/office/drawing/2014/main" id="{A1561BBC-7B8F-4194-9DB7-ADEBDD11E73F}"/>
              </a:ext>
            </a:extLst>
          </p:cNvPr>
          <p:cNvSpPr/>
          <p:nvPr/>
        </p:nvSpPr>
        <p:spPr>
          <a:xfrm>
            <a:off x="914400" y="2781300"/>
            <a:ext cx="15239619" cy="5509200"/>
          </a:xfrm>
          <a:prstGeom prst="rect">
            <a:avLst/>
          </a:prstGeom>
        </p:spPr>
        <p:txBody>
          <a:bodyPr wrap="square">
            <a:spAutoFit/>
          </a:bodyPr>
          <a:lstStyle/>
          <a:p>
            <a:pPr algn="just">
              <a:spcAft>
                <a:spcPts val="1000"/>
              </a:spcAft>
            </a:pPr>
            <a:r>
              <a:rPr lang="es-ES_tradnl" b="1" dirty="0">
                <a:latin typeface="Calibri" panose="020F0502020204030204" pitchFamily="34" charset="0"/>
                <a:ea typeface="Calibri" panose="020F0502020204030204" pitchFamily="34" charset="0"/>
                <a:cs typeface="Times New Roman" panose="02020603050405020304" pitchFamily="18" charset="0"/>
              </a:rPr>
              <a:t>¿Circuitos cortos de producción y consumo son economía circular?</a:t>
            </a:r>
          </a:p>
          <a:p>
            <a:pPr algn="just">
              <a:spcAft>
                <a:spcPts val="1000"/>
              </a:spcAft>
            </a:pPr>
            <a:endParaRPr lang="es-ES_tradnl"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endParaRPr lang="es-ES_tradnl"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s-ES_tradnl" dirty="0"/>
              <a:t>Así por definición, no tienen porque serlo. Es como la diferencia que existe entre la agricultura ecológica y la agroecológica. Puede haber agricultura ecológica muy parecida a la agricultura convencional, con la única diferencia que tiene criterios de producción que no utilizan químicos. </a:t>
            </a:r>
          </a:p>
          <a:p>
            <a:pPr algn="just">
              <a:spcAft>
                <a:spcPts val="1000"/>
              </a:spcAft>
            </a:pPr>
            <a:endParaRPr lang="es-ES_tradnl"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r>
              <a:rPr lang="es-ES_tradnl" dirty="0"/>
              <a:t>Nuestros criterios para que los productos agrícolas se consideren economía circular: </a:t>
            </a:r>
          </a:p>
          <a:p>
            <a:pPr marL="285750" indent="-285750" algn="just">
              <a:spcAft>
                <a:spcPts val="1000"/>
              </a:spcAft>
              <a:buFontTx/>
              <a:buChar char="-"/>
            </a:pPr>
            <a:r>
              <a:rPr lang="es-ES_tradnl" dirty="0"/>
              <a:t>provenir de pequeños productores locales, </a:t>
            </a:r>
          </a:p>
          <a:p>
            <a:pPr marL="285750" indent="-285750" algn="just">
              <a:spcAft>
                <a:spcPts val="1000"/>
              </a:spcAft>
              <a:buFontTx/>
              <a:buChar char="-"/>
            </a:pPr>
            <a:r>
              <a:rPr lang="es-ES_tradnl" dirty="0"/>
              <a:t>de temporada (para eliminar entre otros el efecto de la contaminación del transporte (aguacates fuera de temporada por ejemplo)), </a:t>
            </a:r>
          </a:p>
          <a:p>
            <a:pPr marL="285750" indent="-285750" algn="just">
              <a:spcAft>
                <a:spcPts val="1000"/>
              </a:spcAft>
              <a:buFontTx/>
              <a:buChar char="-"/>
            </a:pPr>
            <a:r>
              <a:rPr lang="es-ES_tradnl" dirty="0"/>
              <a:t>utilizar envases biodegradables y bolsas para los clientes que no sean de plástico, que la gente vaya lo más posible con sus contenedores, </a:t>
            </a:r>
          </a:p>
          <a:p>
            <a:pPr marL="285750" indent="-285750" algn="just">
              <a:spcAft>
                <a:spcPts val="1000"/>
              </a:spcAft>
              <a:buFontTx/>
              <a:buChar char="-"/>
            </a:pPr>
            <a:r>
              <a:rPr lang="es-ES_tradnl" dirty="0"/>
              <a:t>que lo que se queda este utilizado y no tirado en los contenedores (aunque hay personas que van a reciclar pero es una consecuencia no prevista)…</a:t>
            </a:r>
          </a:p>
          <a:p>
            <a:pPr marL="285750" indent="-285750" algn="just">
              <a:spcAft>
                <a:spcPts val="1000"/>
              </a:spcAft>
              <a:buFontTx/>
              <a:buChar char="-"/>
            </a:pPr>
            <a:r>
              <a:rPr lang="es-ES_tradnl" dirty="0"/>
              <a:t>Dinamizar la economía local</a:t>
            </a:r>
          </a:p>
          <a:p>
            <a:pPr marL="285750" indent="-285750" algn="just">
              <a:spcAft>
                <a:spcPts val="1000"/>
              </a:spcAft>
              <a:buFontTx/>
              <a:buChar char="-"/>
            </a:pPr>
            <a:r>
              <a:rPr lang="es-ES_tradnl" dirty="0"/>
              <a:t>Reciclar: reutilización de todo lo que se puede reutilizar!</a:t>
            </a:r>
            <a:endParaRPr lang="en-GB" dirty="0"/>
          </a:p>
          <a:p>
            <a:pPr algn="just">
              <a:spcAft>
                <a:spcPts val="10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880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503103" y="1028700"/>
            <a:ext cx="3756197" cy="697211"/>
          </a:xfrm>
          <a:prstGeom prst="rect">
            <a:avLst/>
          </a:prstGeom>
        </p:spPr>
      </p:pic>
      <p:pic>
        <p:nvPicPr>
          <p:cNvPr id="7" name="Picture 6">
            <a:extLst>
              <a:ext uri="{FF2B5EF4-FFF2-40B4-BE49-F238E27FC236}">
                <a16:creationId xmlns:a16="http://schemas.microsoft.com/office/drawing/2014/main" id="{DE6E33B9-1E18-492B-A612-56623D760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70050"/>
            <a:ext cx="1460519" cy="1196850"/>
          </a:xfrm>
          <a:prstGeom prst="rect">
            <a:avLst/>
          </a:prstGeom>
        </p:spPr>
      </p:pic>
      <p:sp>
        <p:nvSpPr>
          <p:cNvPr id="6" name="Rectangle 5">
            <a:extLst>
              <a:ext uri="{FF2B5EF4-FFF2-40B4-BE49-F238E27FC236}">
                <a16:creationId xmlns:a16="http://schemas.microsoft.com/office/drawing/2014/main" id="{A1561BBC-7B8F-4194-9DB7-ADEBDD11E73F}"/>
              </a:ext>
            </a:extLst>
          </p:cNvPr>
          <p:cNvSpPr/>
          <p:nvPr/>
        </p:nvSpPr>
        <p:spPr>
          <a:xfrm>
            <a:off x="914400" y="2781300"/>
            <a:ext cx="15239619" cy="3267561"/>
          </a:xfrm>
          <a:prstGeom prst="rect">
            <a:avLst/>
          </a:prstGeom>
        </p:spPr>
        <p:txBody>
          <a:bodyPr wrap="square">
            <a:spAutoFit/>
          </a:bodyPr>
          <a:lstStyle/>
          <a:p>
            <a:r>
              <a:rPr lang="es-ES_tradnl" b="1" dirty="0"/>
              <a:t>Como estamos contribuyendo a un consumo más responsable con nuestras actividades</a:t>
            </a:r>
            <a:endParaRPr lang="en-GB" dirty="0"/>
          </a:p>
          <a:p>
            <a:pPr algn="just">
              <a:spcAft>
                <a:spcPts val="1000"/>
              </a:spcAft>
            </a:pPr>
            <a:endParaRPr lang="es-ES_tradnl"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Tx/>
              <a:buChar char="-"/>
            </a:pPr>
            <a:r>
              <a:rPr lang="es-ES_tradnl" dirty="0"/>
              <a:t>Canal corto de comercialización. Directo de la tierra.</a:t>
            </a:r>
          </a:p>
          <a:p>
            <a:pPr marL="285750" indent="-285750" algn="just">
              <a:buFontTx/>
              <a:buChar char="-"/>
            </a:pPr>
            <a:r>
              <a:rPr lang="es-ES_tradnl" dirty="0"/>
              <a:t>No hay creación de necesidad sino satisfacer necesidades básicas </a:t>
            </a:r>
          </a:p>
          <a:p>
            <a:pPr marL="285750" indent="-285750" algn="just">
              <a:buFontTx/>
              <a:buChar char="-"/>
            </a:pPr>
            <a:r>
              <a:rPr lang="es-ES_tradnl" dirty="0"/>
              <a:t>Estamos proponiendo productos de calidad, con nivel nutritivo adecuado para nuestros cuerpos, de temporada. </a:t>
            </a:r>
          </a:p>
          <a:p>
            <a:pPr marL="285750" indent="-285750" algn="just">
              <a:buFontTx/>
              <a:buChar char="-"/>
            </a:pPr>
            <a:r>
              <a:rPr lang="es-ES_tradnl" dirty="0"/>
              <a:t>Sensibilizamos sobre la soberanía alimentaria y la alimentación como base de nuestras vidas y nuestro sistema inmune. </a:t>
            </a:r>
            <a:endParaRPr lang="en-GB" dirty="0"/>
          </a:p>
          <a:p>
            <a:pPr algn="just"/>
            <a:r>
              <a:rPr lang="es-ES_tradnl" dirty="0"/>
              <a:t>-  Los productos que ofrecemos, aparte de nuestra producción personal, vienen de iniciativas sostenibles, respetuosa del medioambiente (</a:t>
            </a:r>
            <a:r>
              <a:rPr lang="es-ES_tradnl" dirty="0" err="1"/>
              <a:t>Spiga</a:t>
            </a:r>
            <a:r>
              <a:rPr lang="es-ES_tradnl" dirty="0"/>
              <a:t> negra, la Retornable). </a:t>
            </a:r>
            <a:endParaRPr lang="en-GB" dirty="0"/>
          </a:p>
          <a:p>
            <a:pPr algn="just"/>
            <a:r>
              <a:rPr lang="es-ES_tradnl" dirty="0"/>
              <a:t>- Cuando las personas compran, están apoyando a productores/personas reales. </a:t>
            </a:r>
          </a:p>
          <a:p>
            <a:pPr algn="just"/>
            <a:r>
              <a:rPr lang="es-ES_tradnl" dirty="0"/>
              <a:t>- Teniendo un canal corto agroecológico permite tener mucha más resiliencia y tranquilidad además de fijar la población en el medio rural. </a:t>
            </a:r>
            <a:endParaRPr lang="en-GB" dirty="0"/>
          </a:p>
          <a:p>
            <a:pPr algn="just">
              <a:spcAft>
                <a:spcPts val="10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57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503103" y="1028700"/>
            <a:ext cx="3756197" cy="697211"/>
          </a:xfrm>
          <a:prstGeom prst="rect">
            <a:avLst/>
          </a:prstGeom>
        </p:spPr>
      </p:pic>
      <p:pic>
        <p:nvPicPr>
          <p:cNvPr id="7" name="Picture 6">
            <a:extLst>
              <a:ext uri="{FF2B5EF4-FFF2-40B4-BE49-F238E27FC236}">
                <a16:creationId xmlns:a16="http://schemas.microsoft.com/office/drawing/2014/main" id="{DE6E33B9-1E18-492B-A612-56623D760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70050"/>
            <a:ext cx="1460519" cy="1196850"/>
          </a:xfrm>
          <a:prstGeom prst="rect">
            <a:avLst/>
          </a:prstGeom>
        </p:spPr>
      </p:pic>
      <p:sp>
        <p:nvSpPr>
          <p:cNvPr id="6" name="Rectangle 5">
            <a:extLst>
              <a:ext uri="{FF2B5EF4-FFF2-40B4-BE49-F238E27FC236}">
                <a16:creationId xmlns:a16="http://schemas.microsoft.com/office/drawing/2014/main" id="{A1561BBC-7B8F-4194-9DB7-ADEBDD11E73F}"/>
              </a:ext>
            </a:extLst>
          </p:cNvPr>
          <p:cNvSpPr/>
          <p:nvPr/>
        </p:nvSpPr>
        <p:spPr>
          <a:xfrm>
            <a:off x="914400" y="2781300"/>
            <a:ext cx="15239619" cy="6868547"/>
          </a:xfrm>
          <a:prstGeom prst="rect">
            <a:avLst/>
          </a:prstGeom>
        </p:spPr>
        <p:txBody>
          <a:bodyPr wrap="square">
            <a:spAutoFit/>
          </a:bodyPr>
          <a:lstStyle/>
          <a:p>
            <a:r>
              <a:rPr lang="es-ES_tradnl" b="1" dirty="0"/>
              <a:t>Como hemos incluido los valores de la economía circular?</a:t>
            </a:r>
          </a:p>
          <a:p>
            <a:endParaRPr lang="es-ES_tradnl" b="1" dirty="0"/>
          </a:p>
          <a:p>
            <a:r>
              <a:rPr lang="es-ES_tradnl" dirty="0"/>
              <a:t>A nivel de </a:t>
            </a:r>
            <a:r>
              <a:rPr lang="es-ES_tradnl" b="1" dirty="0"/>
              <a:t>regeneración a través de la </a:t>
            </a:r>
            <a:r>
              <a:rPr lang="es-ES_tradnl" b="1" dirty="0" err="1"/>
              <a:t>agroecologia</a:t>
            </a:r>
            <a:r>
              <a:rPr lang="es-ES_tradnl" dirty="0"/>
              <a:t>, integramos muchos valores de la economía circular tal como</a:t>
            </a:r>
            <a:endParaRPr lang="en-GB" dirty="0"/>
          </a:p>
          <a:p>
            <a:pPr lvl="0"/>
            <a:r>
              <a:rPr lang="es-ES_tradnl" b="1" dirty="0"/>
              <a:t>Los residuos son recursos</a:t>
            </a:r>
            <a:r>
              <a:rPr lang="es-ES_tradnl" dirty="0"/>
              <a:t>: compost, estiércol, reciclaje de cajas antes y recuperar cajas de clientes, hacerles conscientes, recuperación de maquinas viejas y su puesta en marcha, humus de lombriz, recuperación de dos invernaderos.</a:t>
            </a:r>
            <a:endParaRPr lang="en-GB" dirty="0"/>
          </a:p>
          <a:p>
            <a:pPr lvl="0"/>
            <a:r>
              <a:rPr lang="es-ES_tradnl" b="1" dirty="0"/>
              <a:t>Segundo uso:</a:t>
            </a:r>
            <a:r>
              <a:rPr lang="es-ES_tradnl" dirty="0"/>
              <a:t> conservas cuando no se pueden comercializar los productos frescos. Muchas veces se tiran por no poder vender o para que no bajen tanto los precios. </a:t>
            </a:r>
            <a:endParaRPr lang="en-GB" dirty="0"/>
          </a:p>
          <a:p>
            <a:pPr lvl="0"/>
            <a:r>
              <a:rPr lang="es-ES_tradnl" b="1" dirty="0"/>
              <a:t>Valorización:</a:t>
            </a:r>
            <a:r>
              <a:rPr lang="es-ES_tradnl" dirty="0"/>
              <a:t> proyecto de </a:t>
            </a:r>
            <a:r>
              <a:rPr lang="es-ES_tradnl" dirty="0" err="1"/>
              <a:t>biochar</a:t>
            </a:r>
            <a:endParaRPr lang="en-GB" dirty="0"/>
          </a:p>
          <a:p>
            <a:pPr lvl="0"/>
            <a:r>
              <a:rPr lang="es-ES_tradnl" b="1" dirty="0"/>
              <a:t>Energías fósiles:</a:t>
            </a:r>
            <a:r>
              <a:rPr lang="es-ES_tradnl" dirty="0"/>
              <a:t> Utilización de bicicletas. Fomentamos mucho mas el trabajo humano que el trabajo de las maquinas, cuando es posible y sin perder eficiencia. Por ejemplo, estamos en el proceso de recuperación de suelos a través de bancales elevados que ya no necesitan motocultor. Sistema de riego a goteo por gravedad o surcos. </a:t>
            </a:r>
          </a:p>
          <a:p>
            <a:pPr lvl="0"/>
            <a:endParaRPr lang="es-ES_tradnl" dirty="0"/>
          </a:p>
          <a:p>
            <a:r>
              <a:rPr lang="es-ES_tradnl" b="1" dirty="0"/>
              <a:t>A nivel de integración de migrantes</a:t>
            </a:r>
            <a:r>
              <a:rPr lang="es-ES_tradnl" dirty="0"/>
              <a:t>:</a:t>
            </a:r>
            <a:endParaRPr lang="en-GB" dirty="0"/>
          </a:p>
          <a:p>
            <a:pPr lvl="0"/>
            <a:r>
              <a:rPr lang="es-ES_tradnl" b="1" dirty="0"/>
              <a:t>Repoblación y casas:</a:t>
            </a:r>
            <a:r>
              <a:rPr lang="es-ES_tradnl" dirty="0"/>
              <a:t> quizás no es directamente o muy claro la relación, pero como principio, la parte de repoblación es la utilización de un recurso que es la vivienda, abandonada para darle nueva vida y cobijo a personas migrantes de todo categoría. No vamos a construir nuevas casas para el aumento de la población, sino utilizar lo que ya existe y equilibrar la población y áreas que iban a ser abandonadas</a:t>
            </a:r>
            <a:endParaRPr lang="en-GB" dirty="0"/>
          </a:p>
          <a:p>
            <a:pPr lvl="0"/>
            <a:r>
              <a:rPr lang="es-ES_tradnl" b="1" dirty="0"/>
              <a:t>Las personas migrantes</a:t>
            </a:r>
            <a:r>
              <a:rPr lang="es-ES_tradnl" dirty="0"/>
              <a:t> por sus estatutos pueden llegar a ser marginados o ser explotados. A través del trabajo de la Bolina, ofrecemos condiciones de trabajo dignas y una red de apoyo social y humano. A partir de allí, a nivel mas conceptual, la economía convencional trata hasta el ser humano como un recurso, pero no de una buena manera. En términos económicos hay el capital, el capital natural, el capital humano que viene en muchas ecuaciones de la economía convencional. No pensamos que el ser humano (ni los animales ni siquiera el planeta) se puede definir como capital. Y de allí, si que si pensamos en economía circular o transformadora, que el respeto a todo es primordial. </a:t>
            </a:r>
            <a:endParaRPr lang="en-GB" dirty="0"/>
          </a:p>
          <a:p>
            <a:pPr lvl="0"/>
            <a:endParaRPr lang="en-GB" dirty="0"/>
          </a:p>
          <a:p>
            <a:pPr algn="just">
              <a:spcAft>
                <a:spcPts val="1000"/>
              </a:spcAft>
            </a:pPr>
            <a:endParaRPr lang="es-ES_tradnl" b="1"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10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90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E7135"/>
        </a:solidFill>
        <a:effectLst/>
      </p:bgPr>
    </p:bg>
    <p:spTree>
      <p:nvGrpSpPr>
        <p:cNvPr id="1" name=""/>
        <p:cNvGrpSpPr/>
        <p:nvPr/>
      </p:nvGrpSpPr>
      <p:grpSpPr>
        <a:xfrm>
          <a:off x="0" y="0"/>
          <a:ext cx="0" cy="0"/>
          <a:chOff x="0" y="0"/>
          <a:chExt cx="0" cy="0"/>
        </a:xfrm>
      </p:grpSpPr>
      <p:grpSp>
        <p:nvGrpSpPr>
          <p:cNvPr id="2" name="Group 2"/>
          <p:cNvGrpSpPr/>
          <p:nvPr/>
        </p:nvGrpSpPr>
        <p:grpSpPr>
          <a:xfrm>
            <a:off x="10425676" y="4331970"/>
            <a:ext cx="6833624" cy="4286829"/>
            <a:chOff x="0" y="-114300"/>
            <a:chExt cx="9111499" cy="5715771"/>
          </a:xfrm>
        </p:grpSpPr>
        <p:sp>
          <p:nvSpPr>
            <p:cNvPr id="3" name="TextBox 3"/>
            <p:cNvSpPr txBox="1"/>
            <p:nvPr/>
          </p:nvSpPr>
          <p:spPr>
            <a:xfrm>
              <a:off x="0" y="-114300"/>
              <a:ext cx="9111499" cy="1245447"/>
            </a:xfrm>
            <a:prstGeom prst="rect">
              <a:avLst/>
            </a:prstGeom>
          </p:spPr>
          <p:txBody>
            <a:bodyPr lIns="0" tIns="0" rIns="0" bIns="0" rtlCol="0" anchor="t">
              <a:spAutoFit/>
            </a:bodyPr>
            <a:lstStyle/>
            <a:p>
              <a:pPr>
                <a:lnSpc>
                  <a:spcPts val="7839"/>
                </a:lnSpc>
                <a:spcBef>
                  <a:spcPct val="0"/>
                </a:spcBef>
              </a:pPr>
              <a:r>
                <a:rPr lang="en-US" sz="5600" dirty="0" err="1">
                  <a:solidFill>
                    <a:srgbClr val="FFFFFF"/>
                  </a:solidFill>
                  <a:latin typeface="Heebo Black"/>
                </a:rPr>
                <a:t>Contacto</a:t>
              </a:r>
              <a:endParaRPr lang="en-US" sz="5600" dirty="0">
                <a:solidFill>
                  <a:srgbClr val="FFFFFF"/>
                </a:solidFill>
                <a:latin typeface="Heebo Black"/>
              </a:endParaRPr>
            </a:p>
          </p:txBody>
        </p:sp>
        <p:sp>
          <p:nvSpPr>
            <p:cNvPr id="4" name="TextBox 4"/>
            <p:cNvSpPr txBox="1"/>
            <p:nvPr/>
          </p:nvSpPr>
          <p:spPr>
            <a:xfrm>
              <a:off x="0" y="1944059"/>
              <a:ext cx="9111499" cy="3657412"/>
            </a:xfrm>
            <a:prstGeom prst="rect">
              <a:avLst/>
            </a:prstGeom>
          </p:spPr>
          <p:txBody>
            <a:bodyPr lIns="0" tIns="0" rIns="0" bIns="0" rtlCol="0" anchor="t">
              <a:spAutoFit/>
            </a:bodyPr>
            <a:lstStyle/>
            <a:p>
              <a:pPr>
                <a:lnSpc>
                  <a:spcPts val="3611"/>
                </a:lnSpc>
              </a:pPr>
              <a:r>
                <a:rPr lang="en-US" sz="2300" spc="23" dirty="0" err="1">
                  <a:solidFill>
                    <a:srgbClr val="FFFFFF"/>
                  </a:solidFill>
                  <a:latin typeface="Heebo Regular Bold"/>
                </a:rPr>
                <a:t>Asociación</a:t>
              </a:r>
              <a:r>
                <a:rPr lang="en-US" sz="2300" spc="23" dirty="0">
                  <a:solidFill>
                    <a:srgbClr val="FFFFFF"/>
                  </a:solidFill>
                  <a:latin typeface="Heebo Regular Bold"/>
                </a:rPr>
                <a:t> La </a:t>
              </a:r>
              <a:r>
                <a:rPr lang="en-US" sz="2300" spc="23" dirty="0" err="1">
                  <a:solidFill>
                    <a:srgbClr val="FFFFFF"/>
                  </a:solidFill>
                  <a:latin typeface="Heebo Regular Bold"/>
                </a:rPr>
                <a:t>Bolina</a:t>
              </a:r>
              <a:endParaRPr lang="en-US" sz="2300" spc="23" dirty="0">
                <a:solidFill>
                  <a:srgbClr val="FFFFFF"/>
                </a:solidFill>
                <a:latin typeface="Heebo Regular Bold"/>
              </a:endParaRPr>
            </a:p>
            <a:p>
              <a:pPr>
                <a:lnSpc>
                  <a:spcPts val="3611"/>
                </a:lnSpc>
              </a:pPr>
              <a:r>
                <a:rPr lang="en-US" sz="2300" spc="23" dirty="0" err="1">
                  <a:solidFill>
                    <a:srgbClr val="FFFFFF"/>
                  </a:solidFill>
                  <a:latin typeface="Heebo Regular Bold"/>
                </a:rPr>
                <a:t>Restabal</a:t>
              </a:r>
              <a:r>
                <a:rPr lang="en-US" sz="2300" spc="23" dirty="0">
                  <a:solidFill>
                    <a:srgbClr val="FFFFFF"/>
                  </a:solidFill>
                  <a:latin typeface="Heebo Regular Bold"/>
                </a:rPr>
                <a:t>, Granada, </a:t>
              </a:r>
              <a:r>
                <a:rPr lang="en-US" sz="2300" spc="23" dirty="0" err="1">
                  <a:solidFill>
                    <a:srgbClr val="FFFFFF"/>
                  </a:solidFill>
                  <a:latin typeface="Heebo Regular Bold"/>
                </a:rPr>
                <a:t>España</a:t>
              </a:r>
              <a:endParaRPr lang="en-US" sz="2300" spc="23" dirty="0">
                <a:solidFill>
                  <a:srgbClr val="FFFFFF"/>
                </a:solidFill>
                <a:latin typeface="Heebo Regular Bold"/>
              </a:endParaRPr>
            </a:p>
            <a:p>
              <a:pPr>
                <a:lnSpc>
                  <a:spcPts val="3611"/>
                </a:lnSpc>
              </a:pPr>
              <a:r>
                <a:rPr lang="en-US" sz="2300" spc="23" dirty="0">
                  <a:solidFill>
                    <a:srgbClr val="FFFFFF"/>
                  </a:solidFill>
                  <a:latin typeface="Heebo Regular Bold"/>
                </a:rPr>
                <a:t>651412195</a:t>
              </a:r>
            </a:p>
            <a:p>
              <a:pPr>
                <a:lnSpc>
                  <a:spcPts val="3611"/>
                </a:lnSpc>
              </a:pPr>
              <a:r>
                <a:rPr lang="en-US" sz="2300" spc="23" dirty="0">
                  <a:solidFill>
                    <a:srgbClr val="FFFFFF"/>
                  </a:solidFill>
                  <a:latin typeface="Heebo Regular Bold"/>
                </a:rPr>
                <a:t>Web: www.labolina.org</a:t>
              </a:r>
            </a:p>
            <a:p>
              <a:pPr>
                <a:lnSpc>
                  <a:spcPts val="3611"/>
                </a:lnSpc>
              </a:pPr>
              <a:r>
                <a:rPr lang="en-US" sz="2300" spc="23" dirty="0">
                  <a:solidFill>
                    <a:srgbClr val="FFFFFF"/>
                  </a:solidFill>
                  <a:latin typeface="Heebo Regular Bold"/>
                </a:rPr>
                <a:t>Email: info@labolina.org</a:t>
              </a:r>
            </a:p>
            <a:p>
              <a:pPr>
                <a:lnSpc>
                  <a:spcPts val="3611"/>
                </a:lnSpc>
              </a:pPr>
              <a:r>
                <a:rPr lang="en-US" sz="2300" spc="23" dirty="0">
                  <a:solidFill>
                    <a:srgbClr val="FFFFFF"/>
                  </a:solidFill>
                  <a:latin typeface="Heebo Regular Bold"/>
                </a:rPr>
                <a:t>redes </a:t>
              </a:r>
              <a:r>
                <a:rPr lang="en-US" sz="2300" spc="23" dirty="0" err="1">
                  <a:solidFill>
                    <a:srgbClr val="FFFFFF"/>
                  </a:solidFill>
                  <a:latin typeface="Heebo Regular Bold"/>
                </a:rPr>
                <a:t>sociales</a:t>
              </a:r>
              <a:r>
                <a:rPr lang="en-US" sz="2300" spc="23" dirty="0">
                  <a:solidFill>
                    <a:srgbClr val="FFFFFF"/>
                  </a:solidFill>
                  <a:latin typeface="Heebo Regular Bold"/>
                </a:rPr>
                <a:t>: Facebook y Instagram La </a:t>
              </a:r>
              <a:r>
                <a:rPr lang="en-US" sz="2300" spc="23" dirty="0" err="1">
                  <a:solidFill>
                    <a:srgbClr val="FFFFFF"/>
                  </a:solidFill>
                  <a:latin typeface="Heebo Regular Bold"/>
                </a:rPr>
                <a:t>Bolina</a:t>
              </a:r>
              <a:endParaRPr lang="en-US" sz="2300" spc="23" dirty="0">
                <a:solidFill>
                  <a:srgbClr val="FFFFFF"/>
                </a:solidFill>
                <a:latin typeface="Heebo Regular Bold"/>
              </a:endParaRPr>
            </a:p>
          </p:txBody>
        </p:sp>
      </p:grpSp>
      <p:grpSp>
        <p:nvGrpSpPr>
          <p:cNvPr id="5" name="Group 5"/>
          <p:cNvGrpSpPr/>
          <p:nvPr/>
        </p:nvGrpSpPr>
        <p:grpSpPr>
          <a:xfrm>
            <a:off x="0" y="962213"/>
            <a:ext cx="7282134" cy="1293699"/>
            <a:chOff x="0" y="0"/>
            <a:chExt cx="2463339" cy="437622"/>
          </a:xfrm>
        </p:grpSpPr>
        <p:sp>
          <p:nvSpPr>
            <p:cNvPr id="6" name="Freeform 6"/>
            <p:cNvSpPr/>
            <p:nvPr/>
          </p:nvSpPr>
          <p:spPr>
            <a:xfrm>
              <a:off x="0" y="0"/>
              <a:ext cx="2463339" cy="437622"/>
            </a:xfrm>
            <a:custGeom>
              <a:avLst/>
              <a:gdLst/>
              <a:ahLst/>
              <a:cxnLst/>
              <a:rect l="l" t="t" r="r" b="b"/>
              <a:pathLst>
                <a:path w="2463339" h="437622">
                  <a:moveTo>
                    <a:pt x="0" y="0"/>
                  </a:moveTo>
                  <a:lnTo>
                    <a:pt x="2463339" y="0"/>
                  </a:lnTo>
                  <a:lnTo>
                    <a:pt x="2463339" y="437622"/>
                  </a:lnTo>
                  <a:lnTo>
                    <a:pt x="0" y="437622"/>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a:off x="1003873" y="1028700"/>
            <a:ext cx="5945470" cy="1103575"/>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04962" y="4460356"/>
            <a:ext cx="174879" cy="4114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503103" y="1028700"/>
            <a:ext cx="3756197" cy="697211"/>
          </a:xfrm>
          <a:prstGeom prst="rect">
            <a:avLst/>
          </a:prstGeom>
        </p:spPr>
      </p:pic>
      <p:sp>
        <p:nvSpPr>
          <p:cNvPr id="3" name="TextBox 3"/>
          <p:cNvSpPr txBox="1"/>
          <p:nvPr/>
        </p:nvSpPr>
        <p:spPr>
          <a:xfrm>
            <a:off x="1450945" y="4025308"/>
            <a:ext cx="6896215" cy="3546227"/>
          </a:xfrm>
          <a:prstGeom prst="rect">
            <a:avLst/>
          </a:prstGeom>
        </p:spPr>
        <p:txBody>
          <a:bodyPr lIns="0" tIns="0" rIns="0" bIns="0" rtlCol="0" anchor="t">
            <a:spAutoFit/>
          </a:bodyPr>
          <a:lstStyle/>
          <a:p>
            <a:pPr algn="just">
              <a:lnSpc>
                <a:spcPts val="3492"/>
              </a:lnSpc>
            </a:pPr>
            <a:r>
              <a:rPr lang="en-US" sz="2183" spc="163" dirty="0" err="1">
                <a:solidFill>
                  <a:srgbClr val="000000"/>
                </a:solidFill>
                <a:latin typeface="Aileron Regular"/>
              </a:rPr>
              <a:t>Asociación</a:t>
            </a:r>
            <a:r>
              <a:rPr lang="en-US" sz="2183" spc="163" dirty="0">
                <a:solidFill>
                  <a:srgbClr val="000000"/>
                </a:solidFill>
                <a:latin typeface="Aileron Regular"/>
              </a:rPr>
              <a:t> Proyecto </a:t>
            </a:r>
            <a:r>
              <a:rPr lang="en-US" sz="2183" spc="163" dirty="0" err="1">
                <a:solidFill>
                  <a:srgbClr val="000000"/>
                </a:solidFill>
                <a:latin typeface="Aileron Regular"/>
              </a:rPr>
              <a:t>Regeneración</a:t>
            </a:r>
            <a:r>
              <a:rPr lang="en-US" sz="2183" spc="163" dirty="0">
                <a:solidFill>
                  <a:srgbClr val="000000"/>
                </a:solidFill>
                <a:latin typeface="Aileron Regular"/>
              </a:rPr>
              <a:t> La </a:t>
            </a:r>
            <a:r>
              <a:rPr lang="en-US" sz="2183" spc="163" dirty="0" err="1">
                <a:solidFill>
                  <a:srgbClr val="000000"/>
                </a:solidFill>
                <a:latin typeface="Aileron Regular"/>
              </a:rPr>
              <a:t>Bolina</a:t>
            </a:r>
            <a:endParaRPr lang="en-US" sz="2183" spc="163" dirty="0">
              <a:solidFill>
                <a:srgbClr val="000000"/>
              </a:solidFill>
              <a:latin typeface="Aileron Regular"/>
            </a:endParaRPr>
          </a:p>
          <a:p>
            <a:pPr algn="just">
              <a:lnSpc>
                <a:spcPts val="3492"/>
              </a:lnSpc>
            </a:pPr>
            <a:endParaRPr lang="en-US" sz="2183" spc="163" dirty="0">
              <a:solidFill>
                <a:srgbClr val="000000"/>
              </a:solidFill>
              <a:latin typeface="Aileron Regular"/>
            </a:endParaRPr>
          </a:p>
          <a:p>
            <a:pPr algn="just">
              <a:lnSpc>
                <a:spcPts val="3492"/>
              </a:lnSpc>
            </a:pPr>
            <a:r>
              <a:rPr lang="en-GB" sz="2000" dirty="0">
                <a:solidFill>
                  <a:srgbClr val="1F826F"/>
                </a:solidFill>
                <a:latin typeface="Aileron Regular"/>
              </a:rPr>
              <a:t>El Proyecto de </a:t>
            </a:r>
            <a:r>
              <a:rPr lang="en-GB" sz="2000" dirty="0" err="1">
                <a:solidFill>
                  <a:srgbClr val="1F826F"/>
                </a:solidFill>
                <a:latin typeface="Aileron Regular"/>
              </a:rPr>
              <a:t>Regeneración</a:t>
            </a:r>
            <a:r>
              <a:rPr lang="en-GB" sz="2000" dirty="0">
                <a:solidFill>
                  <a:srgbClr val="1F826F"/>
                </a:solidFill>
                <a:latin typeface="Aileron Regular"/>
              </a:rPr>
              <a:t> es un </a:t>
            </a:r>
            <a:r>
              <a:rPr lang="en-GB" sz="2000" dirty="0" err="1">
                <a:solidFill>
                  <a:srgbClr val="1F826F"/>
                </a:solidFill>
                <a:latin typeface="Aileron Regular"/>
              </a:rPr>
              <a:t>proyecto</a:t>
            </a:r>
            <a:r>
              <a:rPr lang="en-GB" sz="2000" dirty="0">
                <a:solidFill>
                  <a:srgbClr val="1F826F"/>
                </a:solidFill>
                <a:latin typeface="Aileron Regular"/>
              </a:rPr>
              <a:t> </a:t>
            </a:r>
            <a:r>
              <a:rPr lang="en-GB" sz="2000" dirty="0" err="1">
                <a:solidFill>
                  <a:srgbClr val="1F826F"/>
                </a:solidFill>
                <a:latin typeface="Aileron Regular"/>
              </a:rPr>
              <a:t>piloto</a:t>
            </a:r>
            <a:r>
              <a:rPr lang="en-GB" sz="2000" dirty="0">
                <a:solidFill>
                  <a:srgbClr val="1F826F"/>
                </a:solidFill>
                <a:latin typeface="Aileron Regular"/>
              </a:rPr>
              <a:t> de </a:t>
            </a:r>
            <a:r>
              <a:rPr lang="en-GB" sz="2000" dirty="0" err="1">
                <a:solidFill>
                  <a:srgbClr val="1F826F"/>
                </a:solidFill>
                <a:latin typeface="Aileron Regular"/>
              </a:rPr>
              <a:t>repoblación</a:t>
            </a:r>
            <a:r>
              <a:rPr lang="en-GB" sz="2000" dirty="0">
                <a:solidFill>
                  <a:srgbClr val="1F826F"/>
                </a:solidFill>
                <a:latin typeface="Aileron Regular"/>
              </a:rPr>
              <a:t> rural que </a:t>
            </a:r>
            <a:r>
              <a:rPr lang="en-GB" sz="2000" dirty="0" err="1">
                <a:solidFill>
                  <a:srgbClr val="1F826F"/>
                </a:solidFill>
                <a:latin typeface="Aileron Regular"/>
              </a:rPr>
              <a:t>trabaja</a:t>
            </a:r>
            <a:r>
              <a:rPr lang="en-GB" sz="2000" dirty="0">
                <a:solidFill>
                  <a:srgbClr val="1F826F"/>
                </a:solidFill>
                <a:latin typeface="Aileron Regular"/>
              </a:rPr>
              <a:t> </a:t>
            </a:r>
            <a:r>
              <a:rPr lang="en-GB" sz="2000" dirty="0" err="1">
                <a:solidFill>
                  <a:srgbClr val="1F826F"/>
                </a:solidFill>
                <a:latin typeface="Aileron Regular"/>
              </a:rPr>
              <a:t>en</a:t>
            </a:r>
            <a:r>
              <a:rPr lang="en-GB" sz="2000" dirty="0">
                <a:solidFill>
                  <a:srgbClr val="1F826F"/>
                </a:solidFill>
                <a:latin typeface="Aileron Regular"/>
              </a:rPr>
              <a:t> el </a:t>
            </a:r>
            <a:r>
              <a:rPr lang="en-GB" sz="2000" dirty="0" err="1">
                <a:solidFill>
                  <a:srgbClr val="1F826F"/>
                </a:solidFill>
                <a:latin typeface="Aileron Regular"/>
              </a:rPr>
              <a:t>asentamiento</a:t>
            </a:r>
            <a:r>
              <a:rPr lang="en-GB" sz="2000" dirty="0">
                <a:solidFill>
                  <a:srgbClr val="1F826F"/>
                </a:solidFill>
                <a:latin typeface="Aileron Regular"/>
              </a:rPr>
              <a:t> de personas locales y </a:t>
            </a:r>
            <a:r>
              <a:rPr lang="en-GB" sz="2000" dirty="0" err="1">
                <a:solidFill>
                  <a:srgbClr val="1F826F"/>
                </a:solidFill>
                <a:latin typeface="Aileron Regular"/>
              </a:rPr>
              <a:t>migrantes</a:t>
            </a:r>
            <a:r>
              <a:rPr lang="en-GB" sz="2000" dirty="0">
                <a:solidFill>
                  <a:srgbClr val="1F826F"/>
                </a:solidFill>
                <a:latin typeface="Aileron Regular"/>
              </a:rPr>
              <a:t> </a:t>
            </a:r>
            <a:r>
              <a:rPr lang="en-GB" sz="2000" dirty="0" err="1">
                <a:solidFill>
                  <a:srgbClr val="1F826F"/>
                </a:solidFill>
                <a:latin typeface="Aileron Regular"/>
              </a:rPr>
              <a:t>mediante</a:t>
            </a:r>
            <a:r>
              <a:rPr lang="en-GB" sz="2000" dirty="0">
                <a:solidFill>
                  <a:srgbClr val="1F826F"/>
                </a:solidFill>
                <a:latin typeface="Aileron Regular"/>
              </a:rPr>
              <a:t>: 1) la </a:t>
            </a:r>
            <a:r>
              <a:rPr lang="en-GB" sz="2000" dirty="0" err="1">
                <a:solidFill>
                  <a:srgbClr val="1F826F"/>
                </a:solidFill>
                <a:latin typeface="Aileron Regular"/>
              </a:rPr>
              <a:t>creación</a:t>
            </a:r>
            <a:r>
              <a:rPr lang="en-GB" sz="2000" dirty="0">
                <a:solidFill>
                  <a:srgbClr val="1F826F"/>
                </a:solidFill>
                <a:latin typeface="Aileron Regular"/>
              </a:rPr>
              <a:t> de </a:t>
            </a:r>
            <a:r>
              <a:rPr lang="en-GB" sz="2000" dirty="0" err="1">
                <a:solidFill>
                  <a:srgbClr val="1F826F"/>
                </a:solidFill>
                <a:latin typeface="Aileron Regular"/>
              </a:rPr>
              <a:t>medios</a:t>
            </a:r>
            <a:r>
              <a:rPr lang="en-GB" sz="2000" dirty="0">
                <a:solidFill>
                  <a:srgbClr val="1F826F"/>
                </a:solidFill>
                <a:latin typeface="Aileron Regular"/>
              </a:rPr>
              <a:t> de </a:t>
            </a:r>
            <a:r>
              <a:rPr lang="en-GB" sz="2000" dirty="0" err="1">
                <a:solidFill>
                  <a:srgbClr val="1F826F"/>
                </a:solidFill>
                <a:latin typeface="Aileron Regular"/>
              </a:rPr>
              <a:t>vida</a:t>
            </a:r>
            <a:r>
              <a:rPr lang="en-GB" sz="2000" dirty="0">
                <a:solidFill>
                  <a:srgbClr val="1F826F"/>
                </a:solidFill>
                <a:latin typeface="Aileron Regular"/>
              </a:rPr>
              <a:t> </a:t>
            </a:r>
            <a:r>
              <a:rPr lang="en-GB" sz="2000" dirty="0" err="1">
                <a:solidFill>
                  <a:srgbClr val="1F826F"/>
                </a:solidFill>
                <a:latin typeface="Aileron Regular"/>
              </a:rPr>
              <a:t>sostenibles</a:t>
            </a:r>
            <a:r>
              <a:rPr lang="en-GB" sz="2000" dirty="0">
                <a:solidFill>
                  <a:srgbClr val="1F826F"/>
                </a:solidFill>
                <a:latin typeface="Aileron Regular"/>
              </a:rPr>
              <a:t> </a:t>
            </a:r>
            <a:r>
              <a:rPr lang="en-GB" sz="2000" dirty="0" err="1">
                <a:solidFill>
                  <a:srgbClr val="1F826F"/>
                </a:solidFill>
                <a:latin typeface="Aileron Regular"/>
              </a:rPr>
              <a:t>basados</a:t>
            </a:r>
            <a:r>
              <a:rPr lang="en-GB" sz="2000" dirty="0">
                <a:solidFill>
                  <a:srgbClr val="1F826F"/>
                </a:solidFill>
                <a:latin typeface="Aileron Regular"/>
              </a:rPr>
              <a:t> </a:t>
            </a:r>
            <a:r>
              <a:rPr lang="en-GB" sz="2000" dirty="0" err="1">
                <a:solidFill>
                  <a:srgbClr val="1F826F"/>
                </a:solidFill>
                <a:latin typeface="Aileron Regular"/>
              </a:rPr>
              <a:t>en</a:t>
            </a:r>
            <a:r>
              <a:rPr lang="en-GB" sz="2000" dirty="0">
                <a:solidFill>
                  <a:srgbClr val="1F826F"/>
                </a:solidFill>
                <a:latin typeface="Aileron Regular"/>
              </a:rPr>
              <a:t> la </a:t>
            </a:r>
            <a:r>
              <a:rPr lang="en-GB" sz="2000" dirty="0" err="1">
                <a:solidFill>
                  <a:srgbClr val="1F826F"/>
                </a:solidFill>
                <a:latin typeface="Aileron Regular"/>
              </a:rPr>
              <a:t>agroecología</a:t>
            </a:r>
            <a:r>
              <a:rPr lang="en-GB" sz="2000" dirty="0">
                <a:solidFill>
                  <a:srgbClr val="1F826F"/>
                </a:solidFill>
                <a:latin typeface="Aileron Regular"/>
              </a:rPr>
              <a:t>, la </a:t>
            </a:r>
            <a:r>
              <a:rPr lang="en-GB" sz="2000" dirty="0" err="1">
                <a:solidFill>
                  <a:srgbClr val="1F826F"/>
                </a:solidFill>
                <a:latin typeface="Aileron Regular"/>
              </a:rPr>
              <a:t>permacultura</a:t>
            </a:r>
            <a:r>
              <a:rPr lang="en-GB" sz="2000" dirty="0">
                <a:solidFill>
                  <a:srgbClr val="1F826F"/>
                </a:solidFill>
                <a:latin typeface="Aileron Regular"/>
              </a:rPr>
              <a:t>, el </a:t>
            </a:r>
            <a:r>
              <a:rPr lang="en-GB" sz="2000" dirty="0" err="1">
                <a:solidFill>
                  <a:srgbClr val="1F826F"/>
                </a:solidFill>
                <a:latin typeface="Aileron Regular"/>
              </a:rPr>
              <a:t>comercio</a:t>
            </a:r>
            <a:r>
              <a:rPr lang="en-GB" sz="2000" dirty="0">
                <a:solidFill>
                  <a:srgbClr val="1F826F"/>
                </a:solidFill>
                <a:latin typeface="Aileron Regular"/>
              </a:rPr>
              <a:t> </a:t>
            </a:r>
            <a:r>
              <a:rPr lang="en-GB" sz="2000" dirty="0" err="1">
                <a:solidFill>
                  <a:srgbClr val="1F826F"/>
                </a:solidFill>
                <a:latin typeface="Aileron Regular"/>
              </a:rPr>
              <a:t>sostenible</a:t>
            </a:r>
            <a:r>
              <a:rPr lang="en-GB" sz="2000" dirty="0">
                <a:solidFill>
                  <a:srgbClr val="1F826F"/>
                </a:solidFill>
                <a:latin typeface="Aileron Regular"/>
              </a:rPr>
              <a:t> y 2) la </a:t>
            </a:r>
            <a:r>
              <a:rPr lang="en-GB" sz="2000" dirty="0" err="1">
                <a:solidFill>
                  <a:srgbClr val="1F826F"/>
                </a:solidFill>
                <a:latin typeface="Aileron Regular"/>
              </a:rPr>
              <a:t>dinamización</a:t>
            </a:r>
            <a:r>
              <a:rPr lang="en-GB" sz="2000" dirty="0">
                <a:solidFill>
                  <a:srgbClr val="1F826F"/>
                </a:solidFill>
                <a:latin typeface="Aileron Regular"/>
              </a:rPr>
              <a:t> del </a:t>
            </a:r>
            <a:r>
              <a:rPr lang="en-GB" sz="2000" dirty="0" err="1">
                <a:solidFill>
                  <a:srgbClr val="1F826F"/>
                </a:solidFill>
                <a:latin typeface="Aileron Regular"/>
              </a:rPr>
              <a:t>entorno</a:t>
            </a:r>
            <a:r>
              <a:rPr lang="en-GB" sz="2000" dirty="0">
                <a:solidFill>
                  <a:srgbClr val="1F826F"/>
                </a:solidFill>
                <a:latin typeface="Aileron Regular"/>
              </a:rPr>
              <a:t> rural </a:t>
            </a:r>
            <a:r>
              <a:rPr lang="en-GB" sz="2000" dirty="0" err="1">
                <a:solidFill>
                  <a:srgbClr val="1F826F"/>
                </a:solidFill>
                <a:latin typeface="Aileron Regular"/>
              </a:rPr>
              <a:t>mediante</a:t>
            </a:r>
            <a:r>
              <a:rPr lang="en-GB" sz="2000" dirty="0">
                <a:solidFill>
                  <a:srgbClr val="1F826F"/>
                </a:solidFill>
                <a:latin typeface="Aileron Regular"/>
              </a:rPr>
              <a:t> </a:t>
            </a:r>
            <a:r>
              <a:rPr lang="en-GB" sz="2000" dirty="0" err="1">
                <a:solidFill>
                  <a:srgbClr val="1F826F"/>
                </a:solidFill>
                <a:latin typeface="Aileron Regular"/>
              </a:rPr>
              <a:t>eventos</a:t>
            </a:r>
            <a:r>
              <a:rPr lang="en-GB" sz="2000" dirty="0">
                <a:solidFill>
                  <a:srgbClr val="1F826F"/>
                </a:solidFill>
                <a:latin typeface="Aileron Regular"/>
              </a:rPr>
              <a:t> de </a:t>
            </a:r>
            <a:r>
              <a:rPr lang="en-GB" sz="2000" dirty="0" err="1">
                <a:solidFill>
                  <a:srgbClr val="1F826F"/>
                </a:solidFill>
                <a:latin typeface="Aileron Regular"/>
              </a:rPr>
              <a:t>arte</a:t>
            </a:r>
            <a:r>
              <a:rPr lang="en-GB" sz="2000" dirty="0">
                <a:solidFill>
                  <a:srgbClr val="1F826F"/>
                </a:solidFill>
                <a:latin typeface="Aileron Regular"/>
              </a:rPr>
              <a:t> social y </a:t>
            </a:r>
            <a:r>
              <a:rPr lang="en-GB" sz="2000" dirty="0" err="1">
                <a:solidFill>
                  <a:srgbClr val="1F826F"/>
                </a:solidFill>
                <a:latin typeface="Aileron Regular"/>
              </a:rPr>
              <a:t>participativo</a:t>
            </a:r>
            <a:r>
              <a:rPr lang="en-GB" sz="2000" dirty="0">
                <a:solidFill>
                  <a:srgbClr val="1F826F"/>
                </a:solidFill>
                <a:latin typeface="Aileron Regular"/>
              </a:rPr>
              <a:t> y 3) </a:t>
            </a:r>
            <a:r>
              <a:rPr lang="en-GB" sz="2000" dirty="0" err="1">
                <a:solidFill>
                  <a:srgbClr val="1F826F"/>
                </a:solidFill>
                <a:latin typeface="Aileron Regular"/>
              </a:rPr>
              <a:t>sensibilización</a:t>
            </a:r>
            <a:r>
              <a:rPr lang="en-GB" sz="2000" dirty="0">
                <a:solidFill>
                  <a:srgbClr val="1F826F"/>
                </a:solidFill>
                <a:latin typeface="Aileron Regular"/>
              </a:rPr>
              <a:t> y </a:t>
            </a:r>
            <a:r>
              <a:rPr lang="en-GB" sz="2000" dirty="0" err="1">
                <a:solidFill>
                  <a:srgbClr val="1F826F"/>
                </a:solidFill>
                <a:latin typeface="Aileron Regular"/>
              </a:rPr>
              <a:t>formación</a:t>
            </a:r>
            <a:r>
              <a:rPr lang="en-GB" sz="2000" dirty="0">
                <a:solidFill>
                  <a:srgbClr val="1F826F"/>
                </a:solidFill>
                <a:latin typeface="Aileron Regular"/>
              </a:rPr>
              <a:t> </a:t>
            </a:r>
            <a:endParaRPr lang="en-US" sz="2183" spc="163" dirty="0">
              <a:solidFill>
                <a:srgbClr val="000000"/>
              </a:solidFill>
              <a:latin typeface="Aileron Regular"/>
            </a:endParaRPr>
          </a:p>
        </p:txBody>
      </p:sp>
      <p:sp>
        <p:nvSpPr>
          <p:cNvPr id="5" name="TextBox 5"/>
          <p:cNvSpPr txBox="1"/>
          <p:nvPr/>
        </p:nvSpPr>
        <p:spPr>
          <a:xfrm>
            <a:off x="1450945" y="3377812"/>
            <a:ext cx="5223520" cy="466725"/>
          </a:xfrm>
          <a:prstGeom prst="rect">
            <a:avLst/>
          </a:prstGeom>
        </p:spPr>
        <p:txBody>
          <a:bodyPr lIns="0" tIns="0" rIns="0" bIns="0" rtlCol="0" anchor="t">
            <a:spAutoFit/>
          </a:bodyPr>
          <a:lstStyle/>
          <a:p>
            <a:pPr algn="l">
              <a:lnSpc>
                <a:spcPts val="3600"/>
              </a:lnSpc>
            </a:pPr>
            <a:r>
              <a:rPr lang="en-US" sz="3000" dirty="0" err="1">
                <a:solidFill>
                  <a:srgbClr val="4E7135">
                    <a:alpha val="66667"/>
                  </a:srgbClr>
                </a:solidFill>
                <a:latin typeface="Aileron Heavy"/>
              </a:rPr>
              <a:t>Introducción</a:t>
            </a:r>
            <a:endParaRPr lang="en-US" sz="3000" dirty="0">
              <a:solidFill>
                <a:srgbClr val="4E7135">
                  <a:alpha val="66667"/>
                </a:srgbClr>
              </a:solidFill>
              <a:latin typeface="Aileron Heavy"/>
            </a:endParaRPr>
          </a:p>
        </p:txBody>
      </p:sp>
      <p:pic>
        <p:nvPicPr>
          <p:cNvPr id="10" name="Picture 9">
            <a:extLst>
              <a:ext uri="{FF2B5EF4-FFF2-40B4-BE49-F238E27FC236}">
                <a16:creationId xmlns:a16="http://schemas.microsoft.com/office/drawing/2014/main" id="{C29AFCFD-C0CB-4ABD-8348-3376E1F48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746250"/>
            <a:ext cx="1460519" cy="11968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9"/>
          <p:cNvPicPr preferRelativeResize="0"/>
          <p:nvPr/>
        </p:nvPicPr>
        <p:blipFill rotWithShape="1">
          <a:blip r:embed="rId3">
            <a:alphaModFix/>
          </a:blip>
          <a:srcRect t="7834"/>
          <a:stretch/>
        </p:blipFill>
        <p:spPr>
          <a:xfrm>
            <a:off x="0" y="-269749"/>
            <a:ext cx="18288000" cy="10556746"/>
          </a:xfrm>
          <a:prstGeom prst="rect">
            <a:avLst/>
          </a:prstGeom>
          <a:noFill/>
          <a:ln>
            <a:noFill/>
          </a:ln>
        </p:spPr>
      </p:pic>
      <p:sp>
        <p:nvSpPr>
          <p:cNvPr id="140" name="Google Shape;140;p19"/>
          <p:cNvSpPr txBox="1">
            <a:spLocks noGrp="1"/>
          </p:cNvSpPr>
          <p:nvPr>
            <p:ph type="title"/>
          </p:nvPr>
        </p:nvSpPr>
        <p:spPr>
          <a:xfrm>
            <a:off x="0" y="-16150"/>
            <a:ext cx="12596400" cy="2047200"/>
          </a:xfrm>
          <a:prstGeom prst="rect">
            <a:avLst/>
          </a:prstGeom>
          <a:noFill/>
          <a:ln>
            <a:noFill/>
          </a:ln>
        </p:spPr>
        <p:txBody>
          <a:bodyPr spcFirstLastPara="1" vert="horz" wrap="square" lIns="182850" tIns="182850" rIns="182850" bIns="182850" rtlCol="0" anchor="t" anchorCtr="0">
            <a:normAutofit/>
          </a:bodyPr>
          <a:lstStyle/>
          <a:p>
            <a:pPr algn="l"/>
            <a:r>
              <a:rPr lang="en-GB">
                <a:solidFill>
                  <a:srgbClr val="FFFF00"/>
                </a:solidFill>
                <a:highlight>
                  <a:srgbClr val="1F826F"/>
                </a:highlight>
              </a:rPr>
              <a:t>Asociación La Bolina</a:t>
            </a:r>
            <a:endParaRPr>
              <a:solidFill>
                <a:srgbClr val="FFFF00"/>
              </a:solidFill>
              <a:highlight>
                <a:srgbClr val="1F826F"/>
              </a:highlight>
            </a:endParaRPr>
          </a:p>
          <a:p>
            <a:pPr algn="l"/>
            <a:endParaRPr>
              <a:solidFill>
                <a:srgbClr val="FFFF00"/>
              </a:solidFill>
              <a:highlight>
                <a:srgbClr val="1F826F"/>
              </a:highlight>
            </a:endParaRPr>
          </a:p>
        </p:txBody>
      </p:sp>
      <p:sp>
        <p:nvSpPr>
          <p:cNvPr id="141" name="Google Shape;141;p19"/>
          <p:cNvSpPr txBox="1"/>
          <p:nvPr/>
        </p:nvSpPr>
        <p:spPr>
          <a:xfrm>
            <a:off x="0" y="7662000"/>
            <a:ext cx="18288000" cy="3040800"/>
          </a:xfrm>
          <a:prstGeom prst="rect">
            <a:avLst/>
          </a:prstGeom>
          <a:noFill/>
          <a:ln>
            <a:noFill/>
          </a:ln>
        </p:spPr>
        <p:txBody>
          <a:bodyPr spcFirstLastPara="1" wrap="square" lIns="182850" tIns="182850" rIns="182850" bIns="182850" anchor="ctr" anchorCtr="0">
            <a:noAutofit/>
          </a:bodyPr>
          <a:lstStyle/>
          <a:p>
            <a:r>
              <a:rPr lang="en-GB" sz="3400">
                <a:solidFill>
                  <a:srgbClr val="FFFF00"/>
                </a:solidFill>
                <a:highlight>
                  <a:srgbClr val="1F826F"/>
                </a:highlight>
                <a:latin typeface="Raleway"/>
                <a:ea typeface="Raleway"/>
                <a:cs typeface="Raleway"/>
                <a:sym typeface="Raleway"/>
              </a:rPr>
              <a:t>Somos un colectivo de personas que venimos de diferentes partes de Europa, África y Oriente Medio. Nos asentamos en el Valle del Lecrín en Diciembre de 2017 </a:t>
            </a:r>
            <a:r>
              <a:rPr lang="en-GB" sz="3400" u="sng">
                <a:solidFill>
                  <a:srgbClr val="FFFF00"/>
                </a:solidFill>
                <a:highlight>
                  <a:srgbClr val="1F826F"/>
                </a:highlight>
                <a:latin typeface="Raleway"/>
                <a:ea typeface="Raleway"/>
                <a:cs typeface="Raleway"/>
                <a:sym typeface="Raleway"/>
                <a:hlinkClick r:id="rId4">
                  <a:extLst>
                    <a:ext uri="{A12FA001-AC4F-418D-AE19-62706E023703}">
                      <ahyp:hlinkClr xmlns:ahyp="http://schemas.microsoft.com/office/drawing/2018/hyperlinkcolor" val="tx"/>
                    </a:ext>
                  </a:extLst>
                </a:hlinkClick>
              </a:rPr>
              <a:t>(Video Orígenes La Bolina) </a:t>
            </a:r>
            <a:endParaRPr sz="360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0" descr="File_000.jpeg"/>
          <p:cNvPicPr preferRelativeResize="0"/>
          <p:nvPr/>
        </p:nvPicPr>
        <p:blipFill>
          <a:blip r:embed="rId3">
            <a:alphaModFix/>
          </a:blip>
          <a:stretch>
            <a:fillRect/>
          </a:stretch>
        </p:blipFill>
        <p:spPr>
          <a:xfrm>
            <a:off x="-2021050" y="-2721526"/>
            <a:ext cx="21055652" cy="15730052"/>
          </a:xfrm>
          <a:prstGeom prst="rect">
            <a:avLst/>
          </a:prstGeom>
          <a:noFill/>
          <a:ln>
            <a:noFill/>
          </a:ln>
        </p:spPr>
      </p:pic>
      <p:sp>
        <p:nvSpPr>
          <p:cNvPr id="147" name="Google Shape;147;p20"/>
          <p:cNvSpPr txBox="1">
            <a:spLocks noGrp="1"/>
          </p:cNvSpPr>
          <p:nvPr>
            <p:ph type="title"/>
          </p:nvPr>
        </p:nvSpPr>
        <p:spPr>
          <a:xfrm>
            <a:off x="71800" y="288650"/>
            <a:ext cx="14501400" cy="2047200"/>
          </a:xfrm>
          <a:prstGeom prst="rect">
            <a:avLst/>
          </a:prstGeom>
          <a:noFill/>
          <a:ln>
            <a:noFill/>
          </a:ln>
        </p:spPr>
        <p:txBody>
          <a:bodyPr spcFirstLastPara="1" vert="horz" wrap="square" lIns="182850" tIns="182850" rIns="182850" bIns="182850" rtlCol="0" anchor="t" anchorCtr="0">
            <a:normAutofit fontScale="90000"/>
          </a:bodyPr>
          <a:lstStyle/>
          <a:p>
            <a:pPr algn="l">
              <a:lnSpc>
                <a:spcPct val="115000"/>
              </a:lnSpc>
            </a:pPr>
            <a:r>
              <a:rPr lang="en-GB">
                <a:solidFill>
                  <a:srgbClr val="FFFF00"/>
                </a:solidFill>
                <a:highlight>
                  <a:srgbClr val="1F826F"/>
                </a:highlight>
              </a:rPr>
              <a:t>Problemáticas interconectadas de hoy en dia</a:t>
            </a:r>
            <a:r>
              <a:rPr lang="en-GB" sz="4800">
                <a:solidFill>
                  <a:srgbClr val="FFFF00"/>
                </a:solidFill>
                <a:highlight>
                  <a:srgbClr val="1F826F"/>
                </a:highlight>
              </a:rPr>
              <a:t>:</a:t>
            </a:r>
            <a:endParaRPr sz="4800">
              <a:solidFill>
                <a:srgbClr val="FFFF00"/>
              </a:solidFill>
              <a:highlight>
                <a:srgbClr val="1F826F"/>
              </a:highlight>
            </a:endParaRPr>
          </a:p>
          <a:p>
            <a:pPr algn="l">
              <a:spcBef>
                <a:spcPts val="3200"/>
              </a:spcBef>
            </a:pPr>
            <a:endParaRPr>
              <a:solidFill>
                <a:srgbClr val="FFFF00"/>
              </a:solidFill>
              <a:highlight>
                <a:srgbClr val="1F826F"/>
              </a:highlight>
            </a:endParaRPr>
          </a:p>
          <a:p>
            <a:pPr algn="l">
              <a:buClr>
                <a:schemeClr val="dk2"/>
              </a:buClr>
              <a:buSzPct val="55000"/>
            </a:pPr>
            <a:r>
              <a:rPr lang="en-GB" sz="4000">
                <a:solidFill>
                  <a:srgbClr val="FFFF00"/>
                </a:solidFill>
                <a:highlight>
                  <a:srgbClr val="1F826F"/>
                </a:highlight>
              </a:rPr>
              <a:t>Migración</a:t>
            </a:r>
            <a:endParaRPr sz="4000">
              <a:solidFill>
                <a:srgbClr val="FFFF00"/>
              </a:solidFill>
              <a:highlight>
                <a:srgbClr val="1F826F"/>
              </a:highlight>
            </a:endParaRPr>
          </a:p>
          <a:p>
            <a:pPr algn="l"/>
            <a:endParaRPr>
              <a:solidFill>
                <a:srgbClr val="FFFF00"/>
              </a:solidFill>
              <a:highlight>
                <a:srgbClr val="1F826F"/>
              </a:highlight>
            </a:endParaRPr>
          </a:p>
          <a:p>
            <a:pPr algn="l"/>
            <a:endParaRPr>
              <a:solidFill>
                <a:srgbClr val="FFFF00"/>
              </a:solidFill>
              <a:highlight>
                <a:srgbClr val="1F826F"/>
              </a:highlight>
            </a:endParaRPr>
          </a:p>
          <a:p>
            <a:pPr algn="l"/>
            <a:r>
              <a:rPr lang="en-GB" sz="4000">
                <a:solidFill>
                  <a:srgbClr val="FFFF00"/>
                </a:solidFill>
                <a:highlight>
                  <a:srgbClr val="1F826F"/>
                </a:highlight>
              </a:rPr>
              <a:t> Cambio climático</a:t>
            </a:r>
            <a:endParaRPr sz="4000">
              <a:solidFill>
                <a:srgbClr val="FFFF00"/>
              </a:solidFill>
              <a:highlight>
                <a:srgbClr val="1F826F"/>
              </a:highlight>
            </a:endParaRPr>
          </a:p>
          <a:p>
            <a:pPr algn="l"/>
            <a:endParaRPr>
              <a:solidFill>
                <a:srgbClr val="FFFFFF"/>
              </a:solidFill>
              <a:highlight>
                <a:srgbClr val="000000"/>
              </a:highlight>
            </a:endParaRPr>
          </a:p>
          <a:p>
            <a:pPr algn="l"/>
            <a:endParaRPr>
              <a:solidFill>
                <a:srgbClr val="FFFFFF"/>
              </a:solidFill>
              <a:highlight>
                <a:srgbClr val="000000"/>
              </a:highlight>
            </a:endParaRPr>
          </a:p>
        </p:txBody>
      </p:sp>
      <p:sp>
        <p:nvSpPr>
          <p:cNvPr id="148" name="Google Shape;148;p20"/>
          <p:cNvSpPr txBox="1"/>
          <p:nvPr/>
        </p:nvSpPr>
        <p:spPr>
          <a:xfrm>
            <a:off x="13131000" y="2436050"/>
            <a:ext cx="5157000" cy="1557600"/>
          </a:xfrm>
          <a:prstGeom prst="rect">
            <a:avLst/>
          </a:prstGeom>
          <a:noFill/>
          <a:ln>
            <a:noFill/>
          </a:ln>
        </p:spPr>
        <p:txBody>
          <a:bodyPr spcFirstLastPara="1" wrap="square" lIns="182850" tIns="182850" rIns="182850" bIns="182850" anchor="t" anchorCtr="0">
            <a:noAutofit/>
          </a:bodyPr>
          <a:lstStyle/>
          <a:p>
            <a:pPr>
              <a:buClr>
                <a:schemeClr val="dk2"/>
              </a:buClr>
              <a:buSzPts val="1100"/>
            </a:pPr>
            <a:r>
              <a:rPr lang="en-GB" sz="4000" b="1">
                <a:solidFill>
                  <a:srgbClr val="FFFF00"/>
                </a:solidFill>
                <a:highlight>
                  <a:srgbClr val="1F826F"/>
                </a:highlight>
                <a:latin typeface="Raleway"/>
                <a:ea typeface="Raleway"/>
                <a:cs typeface="Raleway"/>
                <a:sym typeface="Raleway"/>
              </a:rPr>
              <a:t>Perdida de biodiversidad</a:t>
            </a:r>
            <a:endParaRPr sz="4000" b="1">
              <a:solidFill>
                <a:srgbClr val="FFFF00"/>
              </a:solidFill>
              <a:highlight>
                <a:srgbClr val="1F826F"/>
              </a:highlight>
              <a:latin typeface="Raleway"/>
              <a:ea typeface="Raleway"/>
              <a:cs typeface="Raleway"/>
              <a:sym typeface="Raleway"/>
            </a:endParaRPr>
          </a:p>
        </p:txBody>
      </p:sp>
      <p:sp>
        <p:nvSpPr>
          <p:cNvPr id="149" name="Google Shape;149;p20"/>
          <p:cNvSpPr txBox="1"/>
          <p:nvPr/>
        </p:nvSpPr>
        <p:spPr>
          <a:xfrm>
            <a:off x="15003550" y="5267100"/>
            <a:ext cx="4394400" cy="915000"/>
          </a:xfrm>
          <a:prstGeom prst="rect">
            <a:avLst/>
          </a:prstGeom>
          <a:noFill/>
          <a:ln>
            <a:noFill/>
          </a:ln>
        </p:spPr>
        <p:txBody>
          <a:bodyPr spcFirstLastPara="1" wrap="square" lIns="182850" tIns="182850" rIns="182850" bIns="182850" anchor="t" anchorCtr="0">
            <a:noAutofit/>
          </a:bodyPr>
          <a:lstStyle/>
          <a:p>
            <a:pPr>
              <a:buClr>
                <a:schemeClr val="dk2"/>
              </a:buClr>
              <a:buSzPts val="1100"/>
            </a:pPr>
            <a:r>
              <a:rPr lang="en-GB" sz="4000" b="1">
                <a:solidFill>
                  <a:srgbClr val="FFFF00"/>
                </a:solidFill>
                <a:highlight>
                  <a:srgbClr val="1F826F"/>
                </a:highlight>
                <a:latin typeface="Raleway"/>
                <a:ea typeface="Raleway"/>
                <a:cs typeface="Raleway"/>
                <a:sym typeface="Raleway"/>
              </a:rPr>
              <a:t>Despoblación rural</a:t>
            </a:r>
            <a:endParaRPr sz="4000" b="1">
              <a:solidFill>
                <a:srgbClr val="FFFF00"/>
              </a:solidFill>
              <a:highlight>
                <a:srgbClr val="1F826F"/>
              </a:highlight>
              <a:latin typeface="Raleway"/>
              <a:ea typeface="Raleway"/>
              <a:cs typeface="Raleway"/>
              <a:sym typeface="Raleway"/>
            </a:endParaRPr>
          </a:p>
        </p:txBody>
      </p:sp>
      <p:sp>
        <p:nvSpPr>
          <p:cNvPr id="150" name="Google Shape;150;p20"/>
          <p:cNvSpPr txBox="1"/>
          <p:nvPr/>
        </p:nvSpPr>
        <p:spPr>
          <a:xfrm>
            <a:off x="1989600" y="8224900"/>
            <a:ext cx="5983800" cy="1854600"/>
          </a:xfrm>
          <a:prstGeom prst="rect">
            <a:avLst/>
          </a:prstGeom>
          <a:noFill/>
          <a:ln>
            <a:noFill/>
          </a:ln>
        </p:spPr>
        <p:txBody>
          <a:bodyPr spcFirstLastPara="1" wrap="square" lIns="182850" tIns="182850" rIns="182850" bIns="182850" anchor="t" anchorCtr="0">
            <a:noAutofit/>
          </a:bodyPr>
          <a:lstStyle/>
          <a:p>
            <a:r>
              <a:rPr lang="en-GB" sz="4000" b="1">
                <a:solidFill>
                  <a:srgbClr val="FFFF00"/>
                </a:solidFill>
                <a:highlight>
                  <a:srgbClr val="1F826F"/>
                </a:highlight>
                <a:latin typeface="Raleway"/>
                <a:ea typeface="Raleway"/>
                <a:cs typeface="Raleway"/>
                <a:sym typeface="Raleway"/>
              </a:rPr>
              <a:t>Economía destructiva y extractivista </a:t>
            </a:r>
            <a:endParaRPr sz="4000" b="1">
              <a:solidFill>
                <a:srgbClr val="FFFF00"/>
              </a:solidFill>
              <a:highlight>
                <a:srgbClr val="1F826F"/>
              </a:highlight>
              <a:latin typeface="Raleway"/>
              <a:ea typeface="Raleway"/>
              <a:cs typeface="Raleway"/>
              <a:sym typeface="Raleway"/>
            </a:endParaRPr>
          </a:p>
        </p:txBody>
      </p:sp>
      <p:sp>
        <p:nvSpPr>
          <p:cNvPr id="151" name="Google Shape;151;p20"/>
          <p:cNvSpPr txBox="1"/>
          <p:nvPr/>
        </p:nvSpPr>
        <p:spPr>
          <a:xfrm>
            <a:off x="11940750" y="7815600"/>
            <a:ext cx="5562000" cy="915000"/>
          </a:xfrm>
          <a:prstGeom prst="rect">
            <a:avLst/>
          </a:prstGeom>
          <a:noFill/>
          <a:ln>
            <a:noFill/>
          </a:ln>
        </p:spPr>
        <p:txBody>
          <a:bodyPr spcFirstLastPara="1" wrap="square" lIns="182850" tIns="182850" rIns="182850" bIns="182850" anchor="t" anchorCtr="0">
            <a:noAutofit/>
          </a:bodyPr>
          <a:lstStyle/>
          <a:p>
            <a:pPr>
              <a:buClr>
                <a:schemeClr val="dk2"/>
              </a:buClr>
              <a:buSzPts val="1100"/>
            </a:pPr>
            <a:r>
              <a:rPr lang="en-GB" sz="4000" b="1">
                <a:solidFill>
                  <a:srgbClr val="FFFF00"/>
                </a:solidFill>
                <a:highlight>
                  <a:srgbClr val="1F826F"/>
                </a:highlight>
                <a:latin typeface="Raleway"/>
                <a:ea typeface="Raleway"/>
                <a:cs typeface="Raleway"/>
                <a:sym typeface="Raleway"/>
              </a:rPr>
              <a:t>Falta de empleo / oportunidades en  los pueblos</a:t>
            </a:r>
            <a:endParaRPr sz="36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503103" y="1028700"/>
            <a:ext cx="3756197" cy="697211"/>
          </a:xfrm>
          <a:prstGeom prst="rect">
            <a:avLst/>
          </a:prstGeom>
        </p:spPr>
      </p:pic>
      <p:pic>
        <p:nvPicPr>
          <p:cNvPr id="7" name="Picture 6">
            <a:extLst>
              <a:ext uri="{FF2B5EF4-FFF2-40B4-BE49-F238E27FC236}">
                <a16:creationId xmlns:a16="http://schemas.microsoft.com/office/drawing/2014/main" id="{174E2F8A-7A5B-4FA3-83DF-D052FE3BF8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746250"/>
            <a:ext cx="1460519" cy="1196850"/>
          </a:xfrm>
          <a:prstGeom prst="rect">
            <a:avLst/>
          </a:prstGeom>
        </p:spPr>
      </p:pic>
      <p:pic>
        <p:nvPicPr>
          <p:cNvPr id="12" name="Espace réservé du contenu 3" descr="City.jpg">
            <a:extLst>
              <a:ext uri="{FF2B5EF4-FFF2-40B4-BE49-F238E27FC236}">
                <a16:creationId xmlns:a16="http://schemas.microsoft.com/office/drawing/2014/main" id="{3034EAA2-2CB0-446F-8AF6-F6D0B3E61EBE}"/>
              </a:ext>
            </a:extLst>
          </p:cNvPr>
          <p:cNvPicPr>
            <a:picLocks noChangeAspect="1"/>
          </p:cNvPicPr>
          <p:nvPr/>
        </p:nvPicPr>
        <p:blipFill>
          <a:blip r:embed="rId4"/>
          <a:stretch>
            <a:fillRect/>
          </a:stretch>
        </p:blipFill>
        <p:spPr>
          <a:xfrm>
            <a:off x="609600" y="2095500"/>
            <a:ext cx="5638800" cy="3994149"/>
          </a:xfrm>
          <a:prstGeom prst="rect">
            <a:avLst/>
          </a:prstGeom>
        </p:spPr>
      </p:pic>
      <p:pic>
        <p:nvPicPr>
          <p:cNvPr id="13" name="Image 5" descr="Elements of the team.jpg">
            <a:extLst>
              <a:ext uri="{FF2B5EF4-FFF2-40B4-BE49-F238E27FC236}">
                <a16:creationId xmlns:a16="http://schemas.microsoft.com/office/drawing/2014/main" id="{079866EB-5037-4C59-815F-8D7F25923102}"/>
              </a:ext>
            </a:extLst>
          </p:cNvPr>
          <p:cNvPicPr>
            <a:picLocks noChangeAspect="1"/>
          </p:cNvPicPr>
          <p:nvPr/>
        </p:nvPicPr>
        <p:blipFill>
          <a:blip r:embed="rId5"/>
          <a:stretch>
            <a:fillRect/>
          </a:stretch>
        </p:blipFill>
        <p:spPr>
          <a:xfrm>
            <a:off x="10934700" y="1934361"/>
            <a:ext cx="6324600" cy="4479925"/>
          </a:xfrm>
          <a:prstGeom prst="rect">
            <a:avLst/>
          </a:prstGeom>
        </p:spPr>
      </p:pic>
      <p:pic>
        <p:nvPicPr>
          <p:cNvPr id="14" name="Image 6" descr="Migrants.jpg">
            <a:extLst>
              <a:ext uri="{FF2B5EF4-FFF2-40B4-BE49-F238E27FC236}">
                <a16:creationId xmlns:a16="http://schemas.microsoft.com/office/drawing/2014/main" id="{4E7A514C-6B09-4CC8-A468-CF3F9E96519B}"/>
              </a:ext>
            </a:extLst>
          </p:cNvPr>
          <p:cNvPicPr>
            <a:picLocks noChangeAspect="1"/>
          </p:cNvPicPr>
          <p:nvPr/>
        </p:nvPicPr>
        <p:blipFill>
          <a:blip r:embed="rId6"/>
          <a:stretch>
            <a:fillRect/>
          </a:stretch>
        </p:blipFill>
        <p:spPr>
          <a:xfrm>
            <a:off x="5981700" y="6107111"/>
            <a:ext cx="5753100" cy="4075113"/>
          </a:xfrm>
          <a:prstGeom prst="rect">
            <a:avLst/>
          </a:prstGeom>
        </p:spPr>
      </p:pic>
    </p:spTree>
    <p:extLst>
      <p:ext uri="{BB962C8B-B14F-4D97-AF65-F5344CB8AC3E}">
        <p14:creationId xmlns:p14="http://schemas.microsoft.com/office/powerpoint/2010/main" val="3984940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5"/>
          <p:cNvPicPr preferRelativeResize="0"/>
          <p:nvPr/>
        </p:nvPicPr>
        <p:blipFill rotWithShape="1">
          <a:blip r:embed="rId3">
            <a:alphaModFix/>
          </a:blip>
          <a:srcRect t="10367" b="10367"/>
          <a:stretch/>
        </p:blipFill>
        <p:spPr>
          <a:xfrm>
            <a:off x="13650" y="0"/>
            <a:ext cx="18288000" cy="10287000"/>
          </a:xfrm>
          <a:prstGeom prst="rect">
            <a:avLst/>
          </a:prstGeom>
          <a:noFill/>
          <a:ln>
            <a:noFill/>
          </a:ln>
        </p:spPr>
      </p:pic>
      <p:sp>
        <p:nvSpPr>
          <p:cNvPr id="261" name="Google Shape;261;p25"/>
          <p:cNvSpPr txBox="1">
            <a:spLocks noGrp="1"/>
          </p:cNvSpPr>
          <p:nvPr>
            <p:ph type="title"/>
          </p:nvPr>
        </p:nvSpPr>
        <p:spPr>
          <a:xfrm>
            <a:off x="0" y="123650"/>
            <a:ext cx="18103800" cy="2043000"/>
          </a:xfrm>
          <a:prstGeom prst="rect">
            <a:avLst/>
          </a:prstGeom>
          <a:noFill/>
          <a:ln>
            <a:noFill/>
          </a:ln>
        </p:spPr>
        <p:txBody>
          <a:bodyPr spcFirstLastPara="1" vert="horz" wrap="square" lIns="182850" tIns="182850" rIns="182850" bIns="182850" rtlCol="0" anchor="t" anchorCtr="0">
            <a:normAutofit fontScale="90000"/>
          </a:bodyPr>
          <a:lstStyle/>
          <a:p>
            <a:pPr algn="l"/>
            <a:endParaRPr sz="2800">
              <a:solidFill>
                <a:srgbClr val="FFFF00"/>
              </a:solidFill>
              <a:highlight>
                <a:srgbClr val="666666"/>
              </a:highlight>
              <a:latin typeface="Arial"/>
              <a:ea typeface="Arial"/>
              <a:cs typeface="Arial"/>
              <a:sym typeface="Arial"/>
            </a:endParaRPr>
          </a:p>
          <a:p>
            <a:pPr algn="l"/>
            <a:endParaRPr sz="2800">
              <a:solidFill>
                <a:srgbClr val="FFFF00"/>
              </a:solidFill>
              <a:highlight>
                <a:srgbClr val="666666"/>
              </a:highlight>
              <a:latin typeface="Arial"/>
              <a:ea typeface="Arial"/>
              <a:cs typeface="Arial"/>
              <a:sym typeface="Arial"/>
            </a:endParaRPr>
          </a:p>
          <a:p>
            <a:pPr algn="l"/>
            <a:endParaRPr sz="2800">
              <a:solidFill>
                <a:srgbClr val="FFFF00"/>
              </a:solidFill>
              <a:highlight>
                <a:srgbClr val="666666"/>
              </a:highlight>
              <a:latin typeface="Arial"/>
              <a:ea typeface="Arial"/>
              <a:cs typeface="Arial"/>
              <a:sym typeface="Arial"/>
            </a:endParaRPr>
          </a:p>
          <a:p>
            <a:pPr algn="l"/>
            <a:endParaRPr sz="2800">
              <a:solidFill>
                <a:srgbClr val="FFFF00"/>
              </a:solidFill>
              <a:highlight>
                <a:srgbClr val="666666"/>
              </a:highlight>
              <a:latin typeface="Arial"/>
              <a:ea typeface="Arial"/>
              <a:cs typeface="Arial"/>
              <a:sym typeface="Arial"/>
            </a:endParaRPr>
          </a:p>
          <a:p>
            <a:pPr algn="l"/>
            <a:endParaRPr sz="2800">
              <a:solidFill>
                <a:srgbClr val="FFFF00"/>
              </a:solidFill>
              <a:highlight>
                <a:srgbClr val="666666"/>
              </a:highlight>
              <a:latin typeface="Arial"/>
              <a:ea typeface="Arial"/>
              <a:cs typeface="Arial"/>
              <a:sym typeface="Arial"/>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r>
              <a:rPr lang="en-GB" sz="4000">
                <a:highlight>
                  <a:srgbClr val="FFFFFF"/>
                </a:highlight>
              </a:rPr>
              <a:t>Programa de cestas Abiertas de La bolina: Cultivamos la tierra y vendemos localmente. </a:t>
            </a:r>
            <a:endParaRPr sz="4000">
              <a:solidFill>
                <a:srgbClr val="212121"/>
              </a:solidFill>
              <a:highlight>
                <a:srgbClr val="FFFFFF"/>
              </a:highlight>
            </a:endParaRPr>
          </a:p>
          <a:p>
            <a:pPr algn="l"/>
            <a:endParaRPr>
              <a:solidFill>
                <a:srgbClr val="FFFF00"/>
              </a:solidFill>
              <a:highlight>
                <a:srgbClr val="666666"/>
              </a:highlight>
            </a:endParaRPr>
          </a:p>
          <a:p>
            <a:pPr algn="l"/>
            <a:endParaRPr>
              <a:solidFill>
                <a:srgbClr val="FFFF00"/>
              </a:solidFill>
              <a:highlight>
                <a:srgbClr val="666666"/>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623400" y="890050"/>
            <a:ext cx="17041200" cy="1145400"/>
          </a:xfrm>
          <a:prstGeom prst="rect">
            <a:avLst/>
          </a:prstGeom>
        </p:spPr>
        <p:txBody>
          <a:bodyPr spcFirstLastPara="1" vert="horz" wrap="square" lIns="182850" tIns="182850" rIns="182850" bIns="182850" rtlCol="0" anchor="t" anchorCtr="0">
            <a:normAutofit/>
          </a:bodyPr>
          <a:lstStyle/>
          <a:p>
            <a:pPr algn="l"/>
            <a:endParaRPr/>
          </a:p>
        </p:txBody>
      </p:sp>
      <p:sp>
        <p:nvSpPr>
          <p:cNvPr id="289" name="Google Shape;289;p29"/>
          <p:cNvSpPr txBox="1">
            <a:spLocks noGrp="1"/>
          </p:cNvSpPr>
          <p:nvPr>
            <p:ph type="body" idx="1"/>
          </p:nvPr>
        </p:nvSpPr>
        <p:spPr>
          <a:xfrm>
            <a:off x="623400" y="2304950"/>
            <a:ext cx="17041200" cy="6832800"/>
          </a:xfrm>
          <a:prstGeom prst="rect">
            <a:avLst/>
          </a:prstGeom>
        </p:spPr>
        <p:txBody>
          <a:bodyPr spcFirstLastPara="1" vert="horz" wrap="square" lIns="182850" tIns="182850" rIns="182850" bIns="182850" rtlCol="0" anchor="t" anchorCtr="0">
            <a:normAutofit/>
          </a:bodyPr>
          <a:lstStyle/>
          <a:p>
            <a:pPr marL="0" indent="0">
              <a:spcAft>
                <a:spcPts val="2400"/>
              </a:spcAft>
              <a:buNone/>
            </a:pPr>
            <a:endParaRPr/>
          </a:p>
        </p:txBody>
      </p:sp>
      <p:pic>
        <p:nvPicPr>
          <p:cNvPr id="290" name="Google Shape;290;p29"/>
          <p:cNvPicPr preferRelativeResize="0"/>
          <p:nvPr/>
        </p:nvPicPr>
        <p:blipFill>
          <a:blip r:embed="rId3">
            <a:alphaModFix/>
          </a:blip>
          <a:stretch>
            <a:fillRect/>
          </a:stretch>
        </p:blipFill>
        <p:spPr>
          <a:xfrm>
            <a:off x="1377701" y="0"/>
            <a:ext cx="15343546" cy="10287000"/>
          </a:xfrm>
          <a:prstGeom prst="rect">
            <a:avLst/>
          </a:prstGeom>
          <a:noFill/>
          <a:ln>
            <a:noFill/>
          </a:ln>
        </p:spPr>
      </p:pic>
      <p:sp>
        <p:nvSpPr>
          <p:cNvPr id="291" name="Google Shape;291;p29"/>
          <p:cNvSpPr txBox="1">
            <a:spLocks noGrp="1"/>
          </p:cNvSpPr>
          <p:nvPr>
            <p:ph type="title"/>
          </p:nvPr>
        </p:nvSpPr>
        <p:spPr>
          <a:xfrm>
            <a:off x="0" y="123650"/>
            <a:ext cx="18103800" cy="2043000"/>
          </a:xfrm>
          <a:prstGeom prst="rect">
            <a:avLst/>
          </a:prstGeom>
          <a:noFill/>
          <a:ln>
            <a:noFill/>
          </a:ln>
        </p:spPr>
        <p:txBody>
          <a:bodyPr spcFirstLastPara="1" vert="horz" wrap="square" lIns="182850" tIns="182850" rIns="182850" bIns="182850" rtlCol="0" anchor="t" anchorCtr="0">
            <a:normAutofit/>
          </a:bodyPr>
          <a:lstStyle/>
          <a:p>
            <a:pPr algn="l"/>
            <a:r>
              <a:rPr lang="en-GB">
                <a:solidFill>
                  <a:srgbClr val="FFFF00"/>
                </a:solidFill>
                <a:highlight>
                  <a:srgbClr val="666666"/>
                </a:highlight>
              </a:rPr>
              <a:t>Trabajamos con productor@s locales </a:t>
            </a:r>
            <a:endParaRPr sz="2800">
              <a:solidFill>
                <a:srgbClr val="FFFF00"/>
              </a:solidFill>
              <a:highlight>
                <a:srgbClr val="666666"/>
              </a:highlight>
              <a:latin typeface="Arial"/>
              <a:ea typeface="Arial"/>
              <a:cs typeface="Arial"/>
              <a:sym typeface="Arial"/>
            </a:endParaRPr>
          </a:p>
          <a:p>
            <a:pPr algn="l"/>
            <a:endParaRPr sz="2800">
              <a:solidFill>
                <a:srgbClr val="FFFF00"/>
              </a:solidFill>
              <a:highlight>
                <a:srgbClr val="666666"/>
              </a:highlight>
              <a:latin typeface="Arial"/>
              <a:ea typeface="Arial"/>
              <a:cs typeface="Arial"/>
              <a:sym typeface="Arial"/>
            </a:endParaRPr>
          </a:p>
          <a:p>
            <a:pPr algn="l"/>
            <a:endParaRPr sz="2800">
              <a:solidFill>
                <a:srgbClr val="FFFF00"/>
              </a:solidFill>
              <a:highlight>
                <a:srgbClr val="666666"/>
              </a:highlight>
              <a:latin typeface="Arial"/>
              <a:ea typeface="Arial"/>
              <a:cs typeface="Arial"/>
              <a:sym typeface="Arial"/>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a:p>
            <a:pPr algn="l"/>
            <a:endParaRPr>
              <a:solidFill>
                <a:srgbClr val="FFFF00"/>
              </a:solidFill>
              <a:highlight>
                <a:srgbClr val="666666"/>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0"/>
          <p:cNvPicPr preferRelativeResize="0"/>
          <p:nvPr/>
        </p:nvPicPr>
        <p:blipFill>
          <a:blip r:embed="rId3">
            <a:alphaModFix/>
          </a:blip>
          <a:stretch>
            <a:fillRect/>
          </a:stretch>
        </p:blipFill>
        <p:spPr>
          <a:xfrm>
            <a:off x="-152400" y="0"/>
            <a:ext cx="18440400" cy="12115800"/>
          </a:xfrm>
          <a:prstGeom prst="rect">
            <a:avLst/>
          </a:prstGeom>
          <a:noFill/>
          <a:ln>
            <a:noFill/>
          </a:ln>
        </p:spPr>
      </p:pic>
      <p:sp>
        <p:nvSpPr>
          <p:cNvPr id="297" name="Google Shape;297;p30"/>
          <p:cNvSpPr txBox="1"/>
          <p:nvPr/>
        </p:nvSpPr>
        <p:spPr>
          <a:xfrm>
            <a:off x="6141500" y="124550"/>
            <a:ext cx="11115600" cy="2442000"/>
          </a:xfrm>
          <a:prstGeom prst="rect">
            <a:avLst/>
          </a:prstGeom>
          <a:noFill/>
          <a:ln>
            <a:noFill/>
          </a:ln>
        </p:spPr>
        <p:txBody>
          <a:bodyPr spcFirstLastPara="1" wrap="square" lIns="182850" tIns="182850" rIns="182850" bIns="182850" anchor="t" anchorCtr="0">
            <a:noAutofit/>
          </a:bodyPr>
          <a:lstStyle/>
          <a:p>
            <a:pPr algn="ctr"/>
            <a:r>
              <a:rPr lang="en-GB" sz="5800">
                <a:solidFill>
                  <a:srgbClr val="0000FF"/>
                </a:solidFill>
              </a:rPr>
              <a:t>Actividades en la escuela local</a:t>
            </a:r>
            <a:br>
              <a:rPr lang="en-GB" sz="2200">
                <a:solidFill>
                  <a:srgbClr val="FFFF00"/>
                </a:solidFill>
                <a:highlight>
                  <a:srgbClr val="666666"/>
                </a:highlight>
                <a:latin typeface="Arial"/>
                <a:ea typeface="Arial"/>
                <a:cs typeface="Arial"/>
                <a:sym typeface="Arial"/>
              </a:rPr>
            </a:br>
            <a:br>
              <a:rPr lang="en-GB" sz="2200">
                <a:solidFill>
                  <a:srgbClr val="FFFF00"/>
                </a:solidFill>
                <a:highlight>
                  <a:srgbClr val="666666"/>
                </a:highlight>
                <a:latin typeface="Arial"/>
                <a:ea typeface="Arial"/>
                <a:cs typeface="Arial"/>
                <a:sym typeface="Arial"/>
              </a:rPr>
            </a:br>
            <a:br>
              <a:rPr lang="en-GB" sz="2200">
                <a:solidFill>
                  <a:srgbClr val="FFFF00"/>
                </a:solidFill>
                <a:highlight>
                  <a:srgbClr val="666666"/>
                </a:highlight>
                <a:latin typeface="Arial"/>
                <a:ea typeface="Arial"/>
                <a:cs typeface="Arial"/>
                <a:sym typeface="Arial"/>
              </a:rPr>
            </a:br>
            <a:br>
              <a:rPr lang="en-GB" sz="2200">
                <a:solidFill>
                  <a:srgbClr val="FFFF00"/>
                </a:solidFill>
                <a:highlight>
                  <a:srgbClr val="666666"/>
                </a:highlight>
                <a:latin typeface="Arial"/>
                <a:ea typeface="Arial"/>
                <a:cs typeface="Arial"/>
                <a:sym typeface="Arial"/>
              </a:rPr>
            </a:br>
            <a:endParaRPr sz="5400" b="1">
              <a:solidFill>
                <a:srgbClr val="FFFF00"/>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1"/>
          <p:cNvPicPr preferRelativeResize="0"/>
          <p:nvPr/>
        </p:nvPicPr>
        <p:blipFill rotWithShape="1">
          <a:blip r:embed="rId3">
            <a:alphaModFix/>
          </a:blip>
          <a:srcRect r="3892"/>
          <a:stretch/>
        </p:blipFill>
        <p:spPr>
          <a:xfrm>
            <a:off x="8391200" y="4272450"/>
            <a:ext cx="9118500" cy="6325292"/>
          </a:xfrm>
          <a:prstGeom prst="rect">
            <a:avLst/>
          </a:prstGeom>
          <a:noFill/>
          <a:ln>
            <a:noFill/>
          </a:ln>
        </p:spPr>
      </p:pic>
      <p:pic>
        <p:nvPicPr>
          <p:cNvPr id="303" name="Google Shape;303;p31"/>
          <p:cNvPicPr preferRelativeResize="0"/>
          <p:nvPr/>
        </p:nvPicPr>
        <p:blipFill>
          <a:blip r:embed="rId4">
            <a:alphaModFix/>
          </a:blip>
          <a:stretch>
            <a:fillRect/>
          </a:stretch>
        </p:blipFill>
        <p:spPr>
          <a:xfrm>
            <a:off x="1219200" y="4885500"/>
            <a:ext cx="8155200" cy="5401496"/>
          </a:xfrm>
          <a:prstGeom prst="rect">
            <a:avLst/>
          </a:prstGeom>
          <a:noFill/>
          <a:ln>
            <a:noFill/>
          </a:ln>
        </p:spPr>
      </p:pic>
      <p:pic>
        <p:nvPicPr>
          <p:cNvPr id="304" name="Google Shape;304;p31"/>
          <p:cNvPicPr preferRelativeResize="0"/>
          <p:nvPr/>
        </p:nvPicPr>
        <p:blipFill>
          <a:blip r:embed="rId5">
            <a:alphaModFix/>
          </a:blip>
          <a:stretch>
            <a:fillRect/>
          </a:stretch>
        </p:blipFill>
        <p:spPr>
          <a:xfrm>
            <a:off x="1219200" y="-287597"/>
            <a:ext cx="8155192" cy="5436794"/>
          </a:xfrm>
          <a:prstGeom prst="rect">
            <a:avLst/>
          </a:prstGeom>
          <a:noFill/>
          <a:ln>
            <a:noFill/>
          </a:ln>
        </p:spPr>
      </p:pic>
      <p:pic>
        <p:nvPicPr>
          <p:cNvPr id="305" name="Google Shape;305;p31"/>
          <p:cNvPicPr preferRelativeResize="0"/>
          <p:nvPr/>
        </p:nvPicPr>
        <p:blipFill>
          <a:blip r:embed="rId6">
            <a:alphaModFix/>
          </a:blip>
          <a:stretch>
            <a:fillRect/>
          </a:stretch>
        </p:blipFill>
        <p:spPr>
          <a:xfrm>
            <a:off x="9354500" y="-304800"/>
            <a:ext cx="8155204" cy="543678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918</Words>
  <Application>Microsoft Office PowerPoint</Application>
  <PresentationFormat>Custom</PresentationFormat>
  <Paragraphs>86</Paragraphs>
  <Slides>15</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Aileron Heavy</vt:lpstr>
      <vt:lpstr>Arial</vt:lpstr>
      <vt:lpstr>Heebo Black</vt:lpstr>
      <vt:lpstr>Heebo Regular Bold</vt:lpstr>
      <vt:lpstr>Aileron Regular</vt:lpstr>
      <vt:lpstr>Raleway</vt:lpstr>
      <vt:lpstr>Calibri</vt:lpstr>
      <vt:lpstr>Times New Roman</vt:lpstr>
      <vt:lpstr>Office Theme</vt:lpstr>
      <vt:lpstr>PowerPoint Presentation</vt:lpstr>
      <vt:lpstr>PowerPoint Presentation</vt:lpstr>
      <vt:lpstr>Asociación La Bolina </vt:lpstr>
      <vt:lpstr>Problemáticas interconectadas de hoy en dia:  Migración    Cambio climático  </vt:lpstr>
      <vt:lpstr>PowerPoint Presentation</vt:lpstr>
      <vt:lpstr>           Programa de cestas Abiertas de La bolina: Cultivamos la tierra y vendemos localmente.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de identidad corporativa - accionadods</dc:title>
  <dc:creator>Ester</dc:creator>
  <cp:lastModifiedBy>Habiba Youssef</cp:lastModifiedBy>
  <cp:revision>14</cp:revision>
  <dcterms:created xsi:type="dcterms:W3CDTF">2006-08-16T00:00:00Z</dcterms:created>
  <dcterms:modified xsi:type="dcterms:W3CDTF">2021-10-19T09:36:11Z</dcterms:modified>
  <dc:identifier>DAEdiLSPbaw</dc:identifier>
</cp:coreProperties>
</file>