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70CC8-6AD7-492E-A7A7-1FD17878ACA3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A59A5-CC07-49C8-B90B-FD9C21D740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6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EADFD-8365-43AB-AD5D-B5201CE2D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6ED58F-3A1F-4332-9BE9-2D7C80CEF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FB8046-E2AD-4009-9525-71DA418C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6E86F7-E306-4F19-8AAF-A2CB2316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ABB8EF-7FF7-4631-9822-0661F1E6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02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937A6-7700-46D6-BB0B-6E080DC6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104F1D-6415-432A-99CB-6C8C1BA9A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46CC3-B6F9-4157-897A-3EB4A54A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FA88FC-892D-4F49-93B6-7EED474C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8224B-AE23-4313-A0E4-786C22B9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54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68C02A-51A5-4745-8296-C3BCF6A61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A0DDD-2F97-412A-8A73-31817EDD4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6FD629-78F0-4271-9445-C2CFA31A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0A0BA3-7685-4E1B-9691-1108E5A8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99169E-0670-47A6-B09B-EB66D152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97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47FFE-D7F2-4B30-9435-EDFD901E7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587DC6-65A6-4788-8549-BD59966D8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CCFE6D-76E3-4438-9578-808AEE85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61462E-3F14-481A-9432-50C7416F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DE53C3-4530-4535-A19F-834290C9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72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03185-EC4C-4B36-8F3A-55E85E88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F8416C-3278-4A8D-BE6D-D060FC38B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393A74-319E-441C-A9B1-F94BB998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BEB1C7-5117-47E9-A753-0416FAEF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4228E7-505D-40AF-BB0A-CA14267C7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05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A177C-C9C9-4938-9A8E-15D20935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8C0C1D-CB7C-47EB-B30E-82E688681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609A69-F0C3-49C2-9E9D-10C788D31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8597E4-6270-4701-B76B-4C230BEB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2ED23B-4C81-48DF-9112-19B5CF9C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101044-D6FC-4FFE-9914-1FB227694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93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F7B6A-E3CA-47AA-A49D-DE3F3064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D2F968-22BF-4C04-8326-57ADB86C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06705A-E2D0-49E0-BAAF-BBD53F902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D0F77C-D6AE-492F-9E84-EC4AA2792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E737AE-850D-414B-9AA7-9119855A5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82C219-2B54-4FED-86D0-590B4DB5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90490D-473D-46FD-8FB8-05CAC352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22BF11-0105-4845-817B-D1348DAFF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45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E8B09-3BE3-4071-9BB6-76C24C135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0316CB-D704-4F39-A535-71FC6B11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291673-CB1B-41F8-BB34-4BF73AB00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B8A6D8-D2D9-4098-AE56-D70A75CFD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81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48FB8F-5C67-4091-A235-9A4DB95B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9BFE1B-D8A2-4DD8-B1B3-54C8995E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D480A9-B889-49A3-BCA5-60D6707C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63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A6770-64D0-4B33-8AE4-71054845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E699CF-C962-4519-9846-1E61158B5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57B474-5C03-4679-A1BD-18DFE5116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3BD2C3-0706-4B4D-A729-0192A962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185CA6-21F2-4EA1-A597-7A4BD918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B9AC24-18C0-4BC6-B7E1-E34AAAA9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39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BEF61F-C68B-42D7-9A78-781145DC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AC1B3A-7418-4861-A357-76E0D64EA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CFF4D8-979B-4F9D-928A-B90BDF649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057C4B-96E5-46D2-AC5F-A0CC0932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6A5DC-F686-4E56-BF5E-9A886870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26AACE-35A5-4854-96DC-A2212BF5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09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48E9A8-E2B8-44E4-902D-5BF452086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D4894D-316F-499F-9C38-3B1E0A05E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5B80CC-B2AE-4CA5-848E-0D4A09B90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9495E-A9D2-47EB-B31B-A2EBA620B388}" type="datetimeFigureOut">
              <a:rPr lang="es-ES" smtClean="0"/>
              <a:pPr/>
              <a:t>24/11/2021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1A8A87-C198-4F79-A86C-2136BC15F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34E30E-FACB-4296-B40D-942CF0632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28E5-1B58-417A-88B3-E7451F6E33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39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17714-80FE-4487-8F81-2EA9A2C84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6128"/>
            <a:ext cx="9144000" cy="1664316"/>
          </a:xfrm>
        </p:spPr>
        <p:txBody>
          <a:bodyPr>
            <a:normAutofit/>
          </a:bodyPr>
          <a:lstStyle/>
          <a:p>
            <a:r>
              <a:rPr lang="es-ES" sz="5000" b="1" dirty="0">
                <a:solidFill>
                  <a:srgbClr val="339966"/>
                </a:solidFill>
                <a:latin typeface="Arial Narrow" panose="020B0606020202030204" pitchFamily="34" charset="0"/>
              </a:rPr>
              <a:t>Apresentação do Climáximo</a:t>
            </a:r>
            <a:br>
              <a:rPr lang="es-ES" sz="5000" b="1" dirty="0">
                <a:solidFill>
                  <a:srgbClr val="339966"/>
                </a:solidFill>
                <a:latin typeface="Arial Narrow" panose="020B0606020202030204" pitchFamily="34" charset="0"/>
              </a:rPr>
            </a:br>
            <a:endParaRPr lang="es-ES" sz="2700" b="1" dirty="0">
              <a:solidFill>
                <a:srgbClr val="9966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7A2987-1BE2-4AAB-B123-F130EAE9E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72428"/>
            <a:ext cx="9144000" cy="1885372"/>
          </a:xfrm>
        </p:spPr>
        <p:txBody>
          <a:bodyPr>
            <a:normAutofit/>
          </a:bodyPr>
          <a:lstStyle/>
          <a:p>
            <a:r>
              <a:rPr lang="es-ES" u="sng" dirty="0"/>
              <a:t>Ponente</a:t>
            </a:r>
            <a:r>
              <a:rPr lang="es-ES" dirty="0"/>
              <a:t>: Pedro Miguel Cardoso</a:t>
            </a:r>
          </a:p>
          <a:p>
            <a:r>
              <a:rPr lang="es-ES" u="sng" dirty="0"/>
              <a:t>Fecha</a:t>
            </a:r>
            <a:r>
              <a:rPr lang="es-ES" dirty="0"/>
              <a:t>: 06-10-2021</a:t>
            </a:r>
          </a:p>
          <a:p>
            <a:r>
              <a:rPr lang="es-ES" u="sng" dirty="0"/>
              <a:t>Horario</a:t>
            </a:r>
            <a:r>
              <a:rPr lang="es-ES" dirty="0"/>
              <a:t>: De 16:30 a 18:30 (España)</a:t>
            </a:r>
          </a:p>
          <a:p>
            <a:r>
              <a:rPr lang="es-ES" dirty="0"/>
              <a:t>                  De 15:30 a 17:30 (Portugal)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FD4A581-A9EA-4D57-ACA5-287350F69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374" y="5543550"/>
            <a:ext cx="66389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7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85490-25D8-4294-838A-F4CA7CBE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996600"/>
                </a:solidFill>
                <a:latin typeface="Arial Narrow" panose="020B0606020202030204" pitchFamily="34" charset="0"/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6176BC-D86D-4D40-9FD7-E6028E618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z="3600" b="1" dirty="0">
                <a:solidFill>
                  <a:srgbClr val="339966"/>
                </a:solidFill>
              </a:rPr>
              <a:t>1. </a:t>
            </a:r>
            <a:r>
              <a:rPr lang="pt-PT" sz="3600" b="1" dirty="0">
                <a:solidFill>
                  <a:srgbClr val="339966"/>
                </a:solidFill>
                <a:latin typeface="Arial Narrow" panose="020B0606020202030204" pitchFamily="34" charset="0"/>
              </a:rPr>
              <a:t>Breve descrição de </a:t>
            </a:r>
            <a:r>
              <a:rPr lang="pt-PT" sz="3600" b="1" dirty="0" err="1">
                <a:solidFill>
                  <a:srgbClr val="339966"/>
                </a:solidFill>
                <a:latin typeface="Arial Narrow" panose="020B0606020202030204" pitchFamily="34" charset="0"/>
              </a:rPr>
              <a:t>Climáximo</a:t>
            </a:r>
            <a:r>
              <a:rPr lang="pt-PT" sz="3600" b="1" dirty="0">
                <a:solidFill>
                  <a:srgbClr val="339966"/>
                </a:solidFill>
                <a:latin typeface="Arial Narrow" panose="020B0606020202030204" pitchFamily="34" charset="0"/>
              </a:rPr>
              <a:t>;</a:t>
            </a:r>
          </a:p>
          <a:p>
            <a:pPr marL="0" indent="0">
              <a:buNone/>
            </a:pPr>
            <a:r>
              <a:rPr lang="pt-PT" sz="3600" b="1" dirty="0">
                <a:solidFill>
                  <a:srgbClr val="339966"/>
                </a:solidFill>
                <a:latin typeface="Arial Narrow" panose="020B0606020202030204" pitchFamily="34" charset="0"/>
              </a:rPr>
              <a:t>2. Aprendizagem relevante;</a:t>
            </a:r>
          </a:p>
          <a:p>
            <a:pPr marL="0" indent="0">
              <a:buNone/>
            </a:pPr>
            <a:r>
              <a:rPr lang="pt-PT" sz="3600" b="1" dirty="0">
                <a:solidFill>
                  <a:srgbClr val="339966"/>
                </a:solidFill>
                <a:latin typeface="Arial Narrow" panose="020B0606020202030204" pitchFamily="34" charset="0"/>
              </a:rPr>
              <a:t>3. Ferramentas / recursos de ensino;</a:t>
            </a:r>
          </a:p>
          <a:p>
            <a:pPr marL="0" indent="0">
              <a:buNone/>
            </a:pPr>
            <a:r>
              <a:rPr lang="pt-PT" sz="3600" b="1" dirty="0">
                <a:solidFill>
                  <a:srgbClr val="339966"/>
                </a:solidFill>
                <a:latin typeface="Arial Narrow" panose="020B0606020202030204" pitchFamily="34" charset="0"/>
              </a:rPr>
              <a:t>4. Principais desafios</a:t>
            </a:r>
          </a:p>
          <a:p>
            <a:pPr marL="0" indent="0">
              <a:buNone/>
            </a:pPr>
            <a:endParaRPr lang="es-ES" b="1" dirty="0">
              <a:solidFill>
                <a:srgbClr val="339966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052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D177A-5BDB-4FF0-B575-F7BEF434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9966"/>
                </a:solidFill>
                <a:latin typeface="Arial Narrow" panose="020B0606020202030204" pitchFamily="34" charset="0"/>
              </a:rPr>
              <a:t>1.</a:t>
            </a:r>
            <a:r>
              <a:rPr lang="en-US" b="1">
                <a:solidFill>
                  <a:srgbClr val="339966"/>
                </a:solidFill>
                <a:latin typeface="Arial Narrow" panose="020B0606020202030204" pitchFamily="34" charset="0"/>
              </a:rPr>
              <a:t>Breve descrição</a:t>
            </a:r>
            <a:endParaRPr lang="es-ES" b="1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2A2107-61F2-4E24-800F-C35C48D3D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48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sz="3027" dirty="0"/>
              <a:t>Somos um colectivo aberto, horizontal e anti-capitalista. </a:t>
            </a:r>
          </a:p>
          <a:p>
            <a:pPr>
              <a:buNone/>
            </a:pPr>
            <a:endParaRPr lang="pt-PT" sz="3027" dirty="0"/>
          </a:p>
          <a:p>
            <a:pPr>
              <a:buNone/>
            </a:pPr>
            <a:r>
              <a:rPr lang="pt-PT" sz="3027" dirty="0" err="1"/>
              <a:t>Conceitos-chave</a:t>
            </a:r>
            <a:r>
              <a:rPr lang="pt-PT" sz="3027" dirty="0"/>
              <a:t>:</a:t>
            </a:r>
          </a:p>
          <a:p>
            <a:pPr>
              <a:buNone/>
            </a:pPr>
            <a:endParaRPr lang="pt-PT" sz="3027" dirty="0"/>
          </a:p>
          <a:p>
            <a:r>
              <a:rPr lang="pt-PT" sz="3027" dirty="0"/>
              <a:t>Urgência climática</a:t>
            </a:r>
          </a:p>
          <a:p>
            <a:r>
              <a:rPr lang="pt-PT" sz="3027" dirty="0"/>
              <a:t>Justiça climática</a:t>
            </a:r>
          </a:p>
          <a:p>
            <a:r>
              <a:rPr lang="pt-PT" sz="3027" dirty="0" err="1"/>
              <a:t>Extrativismo</a:t>
            </a:r>
            <a:endParaRPr lang="pt-PT" sz="3027" dirty="0"/>
          </a:p>
          <a:p>
            <a:r>
              <a:rPr lang="pt-PT" sz="3027" dirty="0"/>
              <a:t>Democracia energética</a:t>
            </a:r>
          </a:p>
          <a:p>
            <a:r>
              <a:rPr lang="pt-PT" sz="3027" dirty="0"/>
              <a:t>Três </a:t>
            </a:r>
            <a:r>
              <a:rPr lang="pt-PT" sz="3027" dirty="0" err="1"/>
              <a:t>números-chave</a:t>
            </a:r>
            <a:r>
              <a:rPr lang="pt-PT" sz="3027" dirty="0"/>
              <a:t>: 80, 0, Zero </a:t>
            </a:r>
          </a:p>
          <a:p>
            <a:r>
              <a:rPr lang="pt-PT" sz="3027" dirty="0" err="1"/>
              <a:t>Açãodireta</a:t>
            </a:r>
            <a:endParaRPr lang="pt-PT" sz="3027" dirty="0"/>
          </a:p>
          <a:p>
            <a:r>
              <a:rPr lang="pt-PT" sz="3027" dirty="0"/>
              <a:t>Desobediência civil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317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D177A-5BDB-4FF0-B575-F7BEF434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9966"/>
                </a:solidFill>
                <a:latin typeface="Arial Narrow" panose="020B0606020202030204" pitchFamily="34" charset="0"/>
              </a:rPr>
              <a:t>2. </a:t>
            </a:r>
            <a:r>
              <a:rPr lang="en-US" b="1" dirty="0" err="1">
                <a:solidFill>
                  <a:srgbClr val="339966"/>
                </a:solidFill>
                <a:latin typeface="Arial Narrow" panose="020B0606020202030204" pitchFamily="34" charset="0"/>
              </a:rPr>
              <a:t>Aprendizagemrelevante</a:t>
            </a:r>
            <a:endParaRPr lang="es-ES" b="1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2A2107-61F2-4E24-800F-C35C48D3D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716"/>
            <a:ext cx="10515600" cy="52082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dirty="0"/>
              <a:t>	Reunimos todas as semanas, e as nossas reuniões são públicas. Algumas delas são especialmente dirigidas a novas pessoas.</a:t>
            </a:r>
          </a:p>
          <a:p>
            <a:pPr>
              <a:buNone/>
            </a:pPr>
            <a:endParaRPr lang="pt-PT" dirty="0"/>
          </a:p>
          <a:p>
            <a:r>
              <a:rPr lang="pt-PT" dirty="0"/>
              <a:t>Campanhas: Acordo de Glasgow, Empregos para o clima, ATERRA, Gás É Andar para Trás;</a:t>
            </a:r>
          </a:p>
          <a:p>
            <a:pPr>
              <a:buNone/>
            </a:pPr>
            <a:endParaRPr lang="pt-PT" dirty="0"/>
          </a:p>
          <a:p>
            <a:r>
              <a:rPr lang="pt-PT" dirty="0" err="1"/>
              <a:t>Ações</a:t>
            </a:r>
            <a:r>
              <a:rPr lang="pt-PT" dirty="0"/>
              <a:t>: Marchas, acções directas, concentrações, petições;</a:t>
            </a:r>
          </a:p>
          <a:p>
            <a:endParaRPr lang="pt-PT" dirty="0"/>
          </a:p>
          <a:p>
            <a:r>
              <a:rPr lang="pt-PT" dirty="0"/>
              <a:t>Eventos: Sessões públicas, encontros e assembleias, formações;</a:t>
            </a:r>
          </a:p>
          <a:p>
            <a:endParaRPr lang="pt-PT" dirty="0"/>
          </a:p>
          <a:p>
            <a:r>
              <a:rPr lang="pt-PT" dirty="0"/>
              <a:t>A mesma luta!</a:t>
            </a:r>
          </a:p>
          <a:p>
            <a:endParaRPr lang="pt-PT" dirty="0"/>
          </a:p>
          <a:p>
            <a:r>
              <a:rPr lang="pt-PT" dirty="0"/>
              <a:t>Internacional.</a:t>
            </a:r>
          </a:p>
          <a:p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317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D177A-5BDB-4FF0-B575-F7BEF434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9966"/>
                </a:solidFill>
                <a:latin typeface="Arial Narrow" panose="020B0606020202030204" pitchFamily="34" charset="0"/>
              </a:rPr>
              <a:t>3. </a:t>
            </a:r>
            <a:r>
              <a:rPr lang="en-US" b="1" dirty="0" err="1">
                <a:solidFill>
                  <a:srgbClr val="339966"/>
                </a:solidFill>
                <a:latin typeface="Arial Narrow" panose="020B0606020202030204" pitchFamily="34" charset="0"/>
              </a:rPr>
              <a:t>Ferramentas</a:t>
            </a:r>
            <a:r>
              <a:rPr lang="en-US" b="1" dirty="0">
                <a:solidFill>
                  <a:srgbClr val="339966"/>
                </a:solidFill>
                <a:latin typeface="Arial Narrow" panose="020B0606020202030204" pitchFamily="34" charset="0"/>
              </a:rPr>
              <a:t> / </a:t>
            </a:r>
            <a:r>
              <a:rPr lang="en-US" b="1" dirty="0" err="1">
                <a:solidFill>
                  <a:srgbClr val="339966"/>
                </a:solidFill>
                <a:latin typeface="Arial Narrow" panose="020B0606020202030204" pitchFamily="34" charset="0"/>
              </a:rPr>
              <a:t>recursos</a:t>
            </a:r>
            <a:r>
              <a:rPr lang="en-US" b="1" dirty="0">
                <a:solidFill>
                  <a:srgbClr val="339966"/>
                </a:solidFill>
                <a:latin typeface="Arial Narrow" panose="020B0606020202030204" pitchFamily="34" charset="0"/>
              </a:rPr>
              <a:t> de </a:t>
            </a:r>
            <a:r>
              <a:rPr lang="en-US" b="1" dirty="0" err="1">
                <a:solidFill>
                  <a:srgbClr val="339966"/>
                </a:solidFill>
                <a:latin typeface="Arial Narrow" panose="020B0606020202030204" pitchFamily="34" charset="0"/>
              </a:rPr>
              <a:t>ensino</a:t>
            </a:r>
            <a:endParaRPr lang="es-ES" b="1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2A2107-61F2-4E24-800F-C35C48D3D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Slides de apresentações: Ciência Climática, Campanhas, Combustíveis Fósseis, Activismo.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Formações para organizadoras: Activismo climático; Facilitação de Reuniões; Justiça Global e Solidariedade; Comunicação Activista; Teorias de Mudança e Escalamento de Conflito; Ciência climática; Capitalismo e Clima; Soluções falsas e soluções verdadeiras; Justiça climática; Campanha Empregos para o Clima; Desobediência Civil.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317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D177A-5BDB-4FF0-B575-F7BEF434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9966"/>
                </a:solidFill>
                <a:latin typeface="Arial Narrow" panose="020B0606020202030204" pitchFamily="34" charset="0"/>
              </a:rPr>
              <a:t>4. Principais desafios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2A2107-61F2-4E24-800F-C35C48D3D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Envolvimento cidadão e revolucionário! </a:t>
            </a:r>
          </a:p>
        </p:txBody>
      </p:sp>
    </p:spTree>
    <p:extLst>
      <p:ext uri="{BB962C8B-B14F-4D97-AF65-F5344CB8AC3E}">
        <p14:creationId xmlns:p14="http://schemas.microsoft.com/office/powerpoint/2010/main" val="229317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77AE37-1909-488C-8E44-C714CBB3D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406"/>
            <a:ext cx="10515600" cy="3440309"/>
          </a:xfrm>
          <a:ln w="28575">
            <a:solidFill>
              <a:srgbClr val="339966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s-ES" sz="4800" b="1" dirty="0">
                <a:solidFill>
                  <a:srgbClr val="339966"/>
                </a:solidFill>
                <a:latin typeface="Arial Narrow" panose="020B0606020202030204" pitchFamily="34" charset="0"/>
              </a:rPr>
              <a:t>MUCHAS GRACIAS</a:t>
            </a:r>
          </a:p>
          <a:p>
            <a:pPr marL="0" indent="0" algn="ctr">
              <a:buNone/>
            </a:pPr>
            <a:r>
              <a:rPr lang="es-ES" sz="1800" b="1" dirty="0">
                <a:solidFill>
                  <a:srgbClr val="996600"/>
                </a:solidFill>
                <a:latin typeface="Arial Narrow" panose="020B0606020202030204" pitchFamily="34" charset="0"/>
              </a:rPr>
              <a:t>Datos de contacto del/la ponente</a:t>
            </a:r>
          </a:p>
          <a:p>
            <a:pPr marL="0" indent="0" algn="ctr">
              <a:buNone/>
            </a:pPr>
            <a:r>
              <a:rPr lang="es-ES" sz="1800" dirty="0">
                <a:latin typeface="Arial Narrow" panose="020B0606020202030204" pitchFamily="34" charset="0"/>
              </a:rPr>
              <a:t>Nombre y apellidos: Pedro Miguel Cardoso</a:t>
            </a:r>
          </a:p>
          <a:p>
            <a:pPr marL="0" indent="0" algn="ctr">
              <a:buNone/>
            </a:pPr>
            <a:r>
              <a:rPr lang="es-ES" sz="1800" dirty="0">
                <a:latin typeface="Arial Narrow" panose="020B0606020202030204" pitchFamily="34" charset="0"/>
              </a:rPr>
              <a:t>Coordenadas sociales: </a:t>
            </a:r>
            <a:r>
              <a:rPr lang="en-US" sz="1800" dirty="0">
                <a:latin typeface="Arial Narrow" panose="020B0606020202030204" pitchFamily="34" charset="0"/>
              </a:rPr>
              <a:t>https://</a:t>
            </a:r>
            <a:r>
              <a:rPr lang="en-US" sz="1800" dirty="0" err="1">
                <a:latin typeface="Arial Narrow" panose="020B0606020202030204" pitchFamily="34" charset="0"/>
              </a:rPr>
              <a:t>www.climaximo.pt</a:t>
            </a:r>
            <a:endParaRPr lang="es-ES" sz="1800" dirty="0">
              <a:latin typeface="Arial Narrow" panose="020B0606020202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D35DF29-212E-4C0D-AA48-2DAC34D29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374" y="5543550"/>
            <a:ext cx="66389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60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267</Words>
  <Application>Microsoft Office PowerPoint</Application>
  <PresentationFormat>Panorámica</PresentationFormat>
  <Paragraphs>45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Tema de Office</vt:lpstr>
      <vt:lpstr>Apresentação do Climáximo </vt:lpstr>
      <vt:lpstr>ÍNDICE</vt:lpstr>
      <vt:lpstr>1.Breve descrição</vt:lpstr>
      <vt:lpstr>2. Aprendizagemrelevante</vt:lpstr>
      <vt:lpstr>3. Ferramentas / recursos de ensino</vt:lpstr>
      <vt:lpstr>4. Principais desafios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1- Cómo construir municipios sostenibles Itinerario formativo 1 – Consumo sostenible Proyecto Accionad ODS</dc:title>
  <dc:creator>maria paz hernández pacheco</dc:creator>
  <cp:lastModifiedBy>carmarcar6@alum.us.es</cp:lastModifiedBy>
  <cp:revision>9</cp:revision>
  <dcterms:created xsi:type="dcterms:W3CDTF">2021-10-06T00:22:43Z</dcterms:created>
  <dcterms:modified xsi:type="dcterms:W3CDTF">2021-11-24T12:07:25Z</dcterms:modified>
</cp:coreProperties>
</file>