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56" r:id="rId2"/>
    <p:sldId id="464" r:id="rId3"/>
    <p:sldId id="467" r:id="rId4"/>
    <p:sldId id="469" r:id="rId5"/>
    <p:sldId id="470" r:id="rId6"/>
    <p:sldId id="468" r:id="rId7"/>
    <p:sldId id="471" r:id="rId8"/>
    <p:sldId id="472" r:id="rId9"/>
    <p:sldId id="473" r:id="rId10"/>
    <p:sldId id="474" r:id="rId11"/>
    <p:sldId id="475" r:id="rId12"/>
    <p:sldId id="477" r:id="rId13"/>
    <p:sldId id="476" r:id="rId14"/>
    <p:sldId id="478" r:id="rId15"/>
    <p:sldId id="479" r:id="rId16"/>
    <p:sldId id="480" r:id="rId17"/>
    <p:sldId id="481" r:id="rId18"/>
    <p:sldId id="482" r:id="rId19"/>
    <p:sldId id="483" r:id="rId20"/>
    <p:sldId id="484" r:id="rId21"/>
    <p:sldId id="485" r:id="rId22"/>
    <p:sldId id="486" r:id="rId23"/>
    <p:sldId id="487" r:id="rId24"/>
    <p:sldId id="488" r:id="rId25"/>
    <p:sldId id="489" r:id="rId26"/>
    <p:sldId id="490" r:id="rId27"/>
    <p:sldId id="491" r:id="rId28"/>
  </p:sldIdLst>
  <p:sldSz cx="18288000" cy="10287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Heebo Black" pitchFamily="2" charset="-79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22" autoAdjust="0"/>
  </p:normalViewPr>
  <p:slideViewPr>
    <p:cSldViewPr>
      <p:cViewPr>
        <p:scale>
          <a:sx n="40" d="100"/>
          <a:sy n="40" d="100"/>
        </p:scale>
        <p:origin x="1068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EB82C-A980-46C0-9360-184E66425EAF}" type="datetimeFigureOut">
              <a:rPr lang="pt-PT" smtClean="0"/>
              <a:t>09/11/2021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F6D56-2795-4A07-A803-B6034757B91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0717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1433" r="34273" b="437"/>
          <a:stretch>
            <a:fillRect/>
          </a:stretch>
        </p:blipFill>
        <p:spPr>
          <a:xfrm>
            <a:off x="5712863" y="-665401"/>
            <a:ext cx="12564625" cy="86283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0800000">
            <a:off x="0" y="7065308"/>
            <a:ext cx="3221692" cy="322169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8100000">
            <a:off x="-3711694" y="1988168"/>
            <a:ext cx="19571613" cy="9308399"/>
            <a:chOff x="0" y="0"/>
            <a:chExt cx="35276568" cy="1465625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276569" cy="14656259"/>
            </a:xfrm>
            <a:custGeom>
              <a:avLst/>
              <a:gdLst/>
              <a:ahLst/>
              <a:cxnLst/>
              <a:rect l="l" t="t" r="r" b="b"/>
              <a:pathLst>
                <a:path w="35276569" h="14656259">
                  <a:moveTo>
                    <a:pt x="0" y="0"/>
                  </a:moveTo>
                  <a:lnTo>
                    <a:pt x="35276569" y="0"/>
                  </a:lnTo>
                  <a:lnTo>
                    <a:pt x="35276569" y="14656259"/>
                  </a:lnTo>
                  <a:lnTo>
                    <a:pt x="0" y="1465625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762000" y="4860762"/>
            <a:ext cx="10119112" cy="10492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01"/>
              </a:lnSpc>
            </a:pPr>
            <a:r>
              <a:rPr lang="en-US" sz="7524" dirty="0">
                <a:solidFill>
                  <a:srgbClr val="4E7135"/>
                </a:solidFill>
                <a:latin typeface="Heebo Black" pitchFamily="2" charset="-79"/>
                <a:cs typeface="Heebo Black" pitchFamily="2" charset="-79"/>
              </a:rPr>
              <a:t>Workshop | Taller 7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74516" y="7337294"/>
            <a:ext cx="2662995" cy="62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pc="36" dirty="0" err="1">
                <a:solidFill>
                  <a:srgbClr val="192954"/>
                </a:solidFill>
                <a:latin typeface="Aileron Regular"/>
              </a:rPr>
              <a:t>Itinerário</a:t>
            </a:r>
            <a:r>
              <a:rPr lang="en-US" spc="36" dirty="0">
                <a:solidFill>
                  <a:srgbClr val="192954"/>
                </a:solidFill>
                <a:latin typeface="Aileron Regular"/>
              </a:rPr>
              <a:t> </a:t>
            </a:r>
            <a:r>
              <a:rPr lang="en-US" spc="36" dirty="0" err="1">
                <a:solidFill>
                  <a:srgbClr val="192954"/>
                </a:solidFill>
                <a:latin typeface="Aileron Regular"/>
              </a:rPr>
              <a:t>Formativo</a:t>
            </a:r>
            <a:r>
              <a:rPr lang="en-US" spc="36" dirty="0">
                <a:solidFill>
                  <a:srgbClr val="192954"/>
                </a:solidFill>
                <a:latin typeface="Aileron Regular"/>
              </a:rPr>
              <a:t> 2</a:t>
            </a:r>
          </a:p>
          <a:p>
            <a:pPr>
              <a:lnSpc>
                <a:spcPts val="2520"/>
              </a:lnSpc>
            </a:pPr>
            <a:r>
              <a:rPr lang="en-US" sz="1800" spc="36" dirty="0" err="1">
                <a:solidFill>
                  <a:srgbClr val="192954"/>
                </a:solidFill>
                <a:latin typeface="Aileron Regular"/>
              </a:rPr>
              <a:t>Produção</a:t>
            </a:r>
            <a:r>
              <a:rPr lang="en-US" sz="1800" spc="36" dirty="0">
                <a:solidFill>
                  <a:srgbClr val="192954"/>
                </a:solidFill>
                <a:latin typeface="Aileron Regular"/>
              </a:rPr>
              <a:t> </a:t>
            </a:r>
            <a:r>
              <a:rPr lang="en-US" sz="1800" spc="36" dirty="0" err="1">
                <a:solidFill>
                  <a:srgbClr val="192954"/>
                </a:solidFill>
                <a:latin typeface="Aileron Regular"/>
              </a:rPr>
              <a:t>S</a:t>
            </a:r>
            <a:r>
              <a:rPr lang="en-US" spc="36" dirty="0" err="1">
                <a:solidFill>
                  <a:srgbClr val="192954"/>
                </a:solidFill>
                <a:latin typeface="Aileron Regular"/>
              </a:rPr>
              <a:t>ustentável</a:t>
            </a:r>
            <a:endParaRPr lang="en-US" sz="1800" spc="36" dirty="0">
              <a:solidFill>
                <a:srgbClr val="192954"/>
              </a:solidFill>
              <a:latin typeface="Aileron Regul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867175" y="7337294"/>
            <a:ext cx="2941099" cy="62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pc="36" dirty="0">
                <a:solidFill>
                  <a:srgbClr val="192954"/>
                </a:solidFill>
                <a:latin typeface="Aileron Regular"/>
              </a:rPr>
              <a:t>Hora das </a:t>
            </a:r>
            <a:r>
              <a:rPr lang="en-US" spc="36" dirty="0" err="1">
                <a:solidFill>
                  <a:srgbClr val="192954"/>
                </a:solidFill>
                <a:latin typeface="Aileron Regular"/>
              </a:rPr>
              <a:t>Palavras</a:t>
            </a:r>
            <a:r>
              <a:rPr lang="en-US" spc="36" dirty="0">
                <a:solidFill>
                  <a:srgbClr val="192954"/>
                </a:solidFill>
                <a:latin typeface="Aileron Regular"/>
              </a:rPr>
              <a:t> e</a:t>
            </a:r>
          </a:p>
          <a:p>
            <a:pPr>
              <a:lnSpc>
                <a:spcPts val="2520"/>
              </a:lnSpc>
            </a:pPr>
            <a:r>
              <a:rPr lang="en-US" spc="36" dirty="0">
                <a:solidFill>
                  <a:srgbClr val="192954"/>
                </a:solidFill>
                <a:latin typeface="Aileron Regular"/>
              </a:rPr>
              <a:t> Maria Luísa Silva (</a:t>
            </a:r>
            <a:r>
              <a:rPr lang="en-US" spc="36" dirty="0" err="1">
                <a:solidFill>
                  <a:srgbClr val="192954"/>
                </a:solidFill>
                <a:latin typeface="Aileron Regular"/>
              </a:rPr>
              <a:t>BeforeQ</a:t>
            </a:r>
            <a:r>
              <a:rPr lang="en-US" spc="36" dirty="0">
                <a:solidFill>
                  <a:srgbClr val="192954"/>
                </a:solidFill>
                <a:latin typeface="Aileron Regular"/>
              </a:rPr>
              <a:t>)</a:t>
            </a:r>
            <a:r>
              <a:rPr lang="en-US" sz="1800" spc="36" dirty="0">
                <a:solidFill>
                  <a:srgbClr val="192954"/>
                </a:solidFill>
                <a:latin typeface="Aileron Regular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746050" y="7337294"/>
            <a:ext cx="3533399" cy="621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en-US" spc="36" dirty="0">
                <a:solidFill>
                  <a:srgbClr val="192954"/>
                </a:solidFill>
                <a:latin typeface="Aileron Regular"/>
              </a:rPr>
              <a:t>10/11/2021</a:t>
            </a:r>
          </a:p>
          <a:p>
            <a:pPr>
              <a:lnSpc>
                <a:spcPts val="2520"/>
              </a:lnSpc>
            </a:pPr>
            <a:r>
              <a:rPr lang="en-US" sz="1800" spc="36" dirty="0">
                <a:solidFill>
                  <a:srgbClr val="192954"/>
                </a:solidFill>
                <a:latin typeface="Aileron Regular"/>
              </a:rPr>
              <a:t>15h30 (PT) | 16h30 (ES)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03873" y="1028700"/>
            <a:ext cx="5945470" cy="110357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alphaModFix amt="19999"/>
          </a:blip>
          <a:srcRect l="4446" t="90388" r="2362" b="3169"/>
          <a:stretch>
            <a:fillRect/>
          </a:stretch>
        </p:blipFill>
        <p:spPr>
          <a:xfrm>
            <a:off x="3006013" y="9411450"/>
            <a:ext cx="8787615" cy="87555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400000">
            <a:off x="11136547" y="3135547"/>
            <a:ext cx="7151453" cy="7151453"/>
          </a:xfrm>
          <a:prstGeom prst="rect">
            <a:avLst/>
          </a:prstGeom>
        </p:spPr>
      </p:pic>
      <p:sp>
        <p:nvSpPr>
          <p:cNvPr id="14" name="TextBox 5">
            <a:extLst>
              <a:ext uri="{FF2B5EF4-FFF2-40B4-BE49-F238E27FC236}">
                <a16:creationId xmlns:a16="http://schemas.microsoft.com/office/drawing/2014/main" id="{F9C75272-2BA7-4BD1-8CD2-A95DE9AA74CB}"/>
              </a:ext>
            </a:extLst>
          </p:cNvPr>
          <p:cNvSpPr txBox="1"/>
          <p:nvPr/>
        </p:nvSpPr>
        <p:spPr>
          <a:xfrm>
            <a:off x="762000" y="5760189"/>
            <a:ext cx="11031628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1" dirty="0">
                <a:solidFill>
                  <a:schemeClr val="tx1">
                    <a:alpha val="66667"/>
                  </a:schemeClr>
                </a:solidFill>
                <a:latin typeface="Aileron Heavy"/>
              </a:rPr>
              <a:t>De </a:t>
            </a:r>
            <a:r>
              <a:rPr lang="en-US" sz="3000" b="1" dirty="0" err="1">
                <a:solidFill>
                  <a:schemeClr val="tx1">
                    <a:alpha val="66667"/>
                  </a:schemeClr>
                </a:solidFill>
                <a:latin typeface="Aileron Heavy"/>
              </a:rPr>
              <a:t>resíduos</a:t>
            </a:r>
            <a:r>
              <a:rPr lang="en-US" sz="3000" b="1" dirty="0">
                <a:solidFill>
                  <a:schemeClr val="tx1">
                    <a:alpha val="66667"/>
                  </a:schemeClr>
                </a:solidFill>
                <a:latin typeface="Aileron Heavy"/>
              </a:rPr>
              <a:t> a </a:t>
            </a:r>
            <a:r>
              <a:rPr lang="en-US" sz="3000" b="1" dirty="0" err="1">
                <a:solidFill>
                  <a:schemeClr val="tx1">
                    <a:alpha val="66667"/>
                  </a:schemeClr>
                </a:solidFill>
                <a:latin typeface="Aileron Heavy"/>
              </a:rPr>
              <a:t>subprodutos</a:t>
            </a:r>
            <a:r>
              <a:rPr lang="en-US" sz="3000" b="1" dirty="0">
                <a:solidFill>
                  <a:schemeClr val="tx1">
                    <a:alpha val="66667"/>
                  </a:schemeClr>
                </a:solidFill>
                <a:latin typeface="Aileron Heavy"/>
              </a:rPr>
              <a:t>: </a:t>
            </a:r>
            <a:r>
              <a:rPr lang="en-US" sz="3000" b="1" dirty="0" err="1">
                <a:solidFill>
                  <a:schemeClr val="tx1">
                    <a:alpha val="66667"/>
                  </a:schemeClr>
                </a:solidFill>
                <a:latin typeface="Aileron Heavy"/>
              </a:rPr>
              <a:t>como</a:t>
            </a:r>
            <a:r>
              <a:rPr lang="en-US" sz="3000" b="1" dirty="0">
                <a:solidFill>
                  <a:schemeClr val="tx1">
                    <a:alpha val="66667"/>
                  </a:schemeClr>
                </a:solidFill>
                <a:latin typeface="Aileron Heavy"/>
              </a:rPr>
              <a:t> </a:t>
            </a:r>
            <a:r>
              <a:rPr lang="en-US" sz="3000" b="1" dirty="0" err="1">
                <a:solidFill>
                  <a:schemeClr val="tx1">
                    <a:alpha val="66667"/>
                  </a:schemeClr>
                </a:solidFill>
                <a:latin typeface="Aileron Heavy"/>
              </a:rPr>
              <a:t>fechar</a:t>
            </a:r>
            <a:r>
              <a:rPr lang="en-US" sz="3000" b="1" dirty="0">
                <a:solidFill>
                  <a:schemeClr val="tx1">
                    <a:alpha val="66667"/>
                  </a:schemeClr>
                </a:solidFill>
                <a:latin typeface="Aileron Heavy"/>
              </a:rPr>
              <a:t> o </a:t>
            </a:r>
            <a:r>
              <a:rPr lang="en-US" sz="3000" b="1" dirty="0" err="1">
                <a:solidFill>
                  <a:schemeClr val="tx1">
                    <a:alpha val="66667"/>
                  </a:schemeClr>
                </a:solidFill>
                <a:latin typeface="Aileron Heavy"/>
              </a:rPr>
              <a:t>círculo</a:t>
            </a:r>
            <a:r>
              <a:rPr lang="en-US" sz="3000" b="1" dirty="0">
                <a:solidFill>
                  <a:schemeClr val="tx1">
                    <a:alpha val="66667"/>
                  </a:schemeClr>
                </a:solidFill>
                <a:latin typeface="Aileron Heavy"/>
              </a:rPr>
              <a:t> da </a:t>
            </a:r>
            <a:r>
              <a:rPr lang="en-US" sz="3000" b="1" dirty="0" err="1">
                <a:solidFill>
                  <a:schemeClr val="tx1">
                    <a:alpha val="66667"/>
                  </a:schemeClr>
                </a:solidFill>
                <a:latin typeface="Aileron Heavy"/>
              </a:rPr>
              <a:t>economia</a:t>
            </a:r>
            <a:r>
              <a:rPr lang="en-US" sz="3000" b="1" dirty="0">
                <a:solidFill>
                  <a:schemeClr val="tx1">
                    <a:alpha val="66667"/>
                  </a:schemeClr>
                </a:solidFill>
                <a:latin typeface="Aileron Heavy"/>
              </a:rPr>
              <a:t>? </a:t>
            </a:r>
          </a:p>
          <a:p>
            <a:pPr algn="l">
              <a:lnSpc>
                <a:spcPts val="3600"/>
              </a:lnSpc>
            </a:pPr>
            <a:r>
              <a:rPr lang="en-US" sz="3000" b="1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De </a:t>
            </a:r>
            <a:r>
              <a:rPr lang="en-US" sz="3000" b="1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residuos</a:t>
            </a:r>
            <a:r>
              <a:rPr lang="en-US" sz="3000" b="1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a </a:t>
            </a:r>
            <a:r>
              <a:rPr lang="en-US" sz="3000" b="1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subproductos</a:t>
            </a:r>
            <a:r>
              <a:rPr lang="en-US" sz="3000" b="1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: ¿</a:t>
            </a:r>
            <a:r>
              <a:rPr lang="en-US" sz="3000" b="1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cómo</a:t>
            </a:r>
            <a:r>
              <a:rPr lang="en-US" sz="3000" b="1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3000" b="1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cerrar</a:t>
            </a:r>
            <a:r>
              <a:rPr lang="en-US" sz="3000" b="1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3000" b="1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el</a:t>
            </a:r>
            <a:r>
              <a:rPr lang="en-US" sz="3000" b="1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3000" b="1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círculo</a:t>
            </a:r>
            <a:r>
              <a:rPr lang="en-US" sz="3000" b="1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de la </a:t>
            </a:r>
            <a:r>
              <a:rPr lang="en-US" sz="3000" b="1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economía</a:t>
            </a:r>
            <a:r>
              <a:rPr lang="en-US" sz="3000" b="1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03103" y="1028700"/>
            <a:ext cx="3756197" cy="69721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572000" y="1208480"/>
            <a:ext cx="3298663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Produção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Sustentável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Producción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Sustentable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503687" y="1175740"/>
            <a:ext cx="4586707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Workshop 7</a:t>
            </a:r>
          </a:p>
          <a:p>
            <a:pPr algn="l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Taller 7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175740"/>
            <a:ext cx="3298663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Itinerário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2</a:t>
            </a:r>
          </a:p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Itinerario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2</a:t>
            </a:r>
          </a:p>
          <a:p>
            <a:pPr algn="l">
              <a:lnSpc>
                <a:spcPts val="3030"/>
              </a:lnSpc>
            </a:pPr>
            <a:endParaRPr lang="en-US" sz="2525" dirty="0">
              <a:solidFill>
                <a:srgbClr val="4E7135">
                  <a:alpha val="66667"/>
                </a:srgbClr>
              </a:solidFill>
              <a:latin typeface="Aileron Heavy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B86A439-49B1-4490-AE35-DFDA7917E6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928"/>
          <a:stretch/>
        </p:blipFill>
        <p:spPr>
          <a:xfrm>
            <a:off x="1028700" y="2552701"/>
            <a:ext cx="3543300" cy="343775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750EA6E0-7C27-4923-ABEC-EC2873595334}"/>
              </a:ext>
            </a:extLst>
          </p:cNvPr>
          <p:cNvSpPr txBox="1"/>
          <p:nvPr/>
        </p:nvSpPr>
        <p:spPr>
          <a:xfrm>
            <a:off x="5981700" y="4433742"/>
            <a:ext cx="112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/>
              <a:t>Menos doenças causadas por despesas e queimadas a céu aberto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C994D6F-52E0-4337-98F9-370952ECDABE}"/>
              </a:ext>
            </a:extLst>
          </p:cNvPr>
          <p:cNvSpPr txBox="1"/>
          <p:nvPr/>
        </p:nvSpPr>
        <p:spPr>
          <a:xfrm>
            <a:off x="6000750" y="5990451"/>
            <a:ext cx="112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Menos enfermidades causadas por los vertidos y las 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quemas</a:t>
            </a:r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 al aire libre</a:t>
            </a:r>
          </a:p>
        </p:txBody>
      </p:sp>
    </p:spTree>
    <p:extLst>
      <p:ext uri="{BB962C8B-B14F-4D97-AF65-F5344CB8AC3E}">
        <p14:creationId xmlns:p14="http://schemas.microsoft.com/office/powerpoint/2010/main" val="3595122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03103" y="1028700"/>
            <a:ext cx="3756197" cy="69721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572000" y="1208480"/>
            <a:ext cx="3298663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Produção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Sustentável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Producción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Sustentable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503687" y="1175740"/>
            <a:ext cx="4586707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Workshop 7</a:t>
            </a:r>
          </a:p>
          <a:p>
            <a:pPr algn="l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Taller 7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175740"/>
            <a:ext cx="3298663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Itinerário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2</a:t>
            </a:r>
          </a:p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Itinerario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2</a:t>
            </a:r>
          </a:p>
          <a:p>
            <a:pPr algn="l">
              <a:lnSpc>
                <a:spcPts val="3030"/>
              </a:lnSpc>
            </a:pPr>
            <a:endParaRPr lang="en-US" sz="2525" dirty="0">
              <a:solidFill>
                <a:srgbClr val="4E7135">
                  <a:alpha val="66667"/>
                </a:srgbClr>
              </a:solidFill>
              <a:latin typeface="Aileron Heavy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FC82DF4-F5FC-48F7-BC59-ABA594AC16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896"/>
          <a:stretch/>
        </p:blipFill>
        <p:spPr>
          <a:xfrm>
            <a:off x="1009651" y="2552701"/>
            <a:ext cx="3562349" cy="327659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0B77DB0-ADAD-422F-87B1-2BF3128DAC0C}"/>
              </a:ext>
            </a:extLst>
          </p:cNvPr>
          <p:cNvSpPr txBox="1"/>
          <p:nvPr/>
        </p:nvSpPr>
        <p:spPr>
          <a:xfrm>
            <a:off x="6115050" y="6819900"/>
            <a:ext cx="1127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La 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formación</a:t>
            </a:r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 y la 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conscienciación</a:t>
            </a:r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 sobre la 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gestión</a:t>
            </a:r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 de los resíduos 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son</a:t>
            </a:r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fundamentales</a:t>
            </a:r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, tanto para el medio ambiente como para la 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salud</a:t>
            </a:r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 humana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27B23C8-08A8-4AE9-892D-270DBA0F2C2A}"/>
              </a:ext>
            </a:extLst>
          </p:cNvPr>
          <p:cNvSpPr txBox="1"/>
          <p:nvPr/>
        </p:nvSpPr>
        <p:spPr>
          <a:xfrm>
            <a:off x="6134100" y="4586142"/>
            <a:ext cx="1127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/>
              <a:t>Formação e consciencialização sobre gestão de resíduos é fundamental para uma melhoria do ambiente e da saúde humana</a:t>
            </a:r>
          </a:p>
        </p:txBody>
      </p:sp>
    </p:spTree>
    <p:extLst>
      <p:ext uri="{BB962C8B-B14F-4D97-AF65-F5344CB8AC3E}">
        <p14:creationId xmlns:p14="http://schemas.microsoft.com/office/powerpoint/2010/main" val="2026687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03103" y="1028700"/>
            <a:ext cx="3756197" cy="69721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572000" y="1208480"/>
            <a:ext cx="3298663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Produção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Sustentável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Producción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Sustentable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503687" y="1175740"/>
            <a:ext cx="4586707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Workshop 7</a:t>
            </a:r>
          </a:p>
          <a:p>
            <a:pPr algn="l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Taller 7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175740"/>
            <a:ext cx="3298663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Itinerário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2</a:t>
            </a:r>
          </a:p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Itinerario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2</a:t>
            </a:r>
          </a:p>
          <a:p>
            <a:pPr algn="l">
              <a:lnSpc>
                <a:spcPts val="3030"/>
              </a:lnSpc>
            </a:pPr>
            <a:endParaRPr lang="en-US" sz="2525" dirty="0">
              <a:solidFill>
                <a:srgbClr val="4E7135">
                  <a:alpha val="66667"/>
                </a:srgbClr>
              </a:solidFill>
              <a:latin typeface="Aileron Heavy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C941F60-F79D-44CE-8ED5-7A5BC6EA04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150"/>
          <a:stretch/>
        </p:blipFill>
        <p:spPr>
          <a:xfrm>
            <a:off x="1031713" y="2628901"/>
            <a:ext cx="3528319" cy="335279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D4984EE-F4F1-4EA2-ACED-0FE24D738267}"/>
              </a:ext>
            </a:extLst>
          </p:cNvPr>
          <p:cNvSpPr txBox="1"/>
          <p:nvPr/>
        </p:nvSpPr>
        <p:spPr>
          <a:xfrm>
            <a:off x="6134100" y="4586142"/>
            <a:ext cx="112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/>
              <a:t>As mulheres geralmente suportam a maior parte do impacto da gestão de resíduos prejudiciais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173B6BB-E036-45F7-9D7C-CEB7B7D56D36}"/>
              </a:ext>
            </a:extLst>
          </p:cNvPr>
          <p:cNvSpPr txBox="1"/>
          <p:nvPr/>
        </p:nvSpPr>
        <p:spPr>
          <a:xfrm>
            <a:off x="6115050" y="6210300"/>
            <a:ext cx="112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Por lo general, las 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mujeres</a:t>
            </a:r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soportan</a:t>
            </a:r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 la mayor parte 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del</a:t>
            </a:r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 impacto de la 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gestión</a:t>
            </a:r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 de resíduos nocivos</a:t>
            </a:r>
          </a:p>
        </p:txBody>
      </p:sp>
    </p:spTree>
    <p:extLst>
      <p:ext uri="{BB962C8B-B14F-4D97-AF65-F5344CB8AC3E}">
        <p14:creationId xmlns:p14="http://schemas.microsoft.com/office/powerpoint/2010/main" val="3925591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03103" y="1028700"/>
            <a:ext cx="3756197" cy="69721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572000" y="1208480"/>
            <a:ext cx="3298663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Produção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Sustentável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Producción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Sustentable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503687" y="1175740"/>
            <a:ext cx="4586707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Workshop 7</a:t>
            </a:r>
          </a:p>
          <a:p>
            <a:pPr algn="l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Taller 7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175740"/>
            <a:ext cx="3298663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Itinerário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2</a:t>
            </a:r>
          </a:p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Itinerario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2</a:t>
            </a:r>
          </a:p>
          <a:p>
            <a:pPr algn="l">
              <a:lnSpc>
                <a:spcPts val="3030"/>
              </a:lnSpc>
            </a:pPr>
            <a:endParaRPr lang="en-US" sz="2525" dirty="0">
              <a:solidFill>
                <a:srgbClr val="4E7135">
                  <a:alpha val="66667"/>
                </a:srgbClr>
              </a:solidFill>
              <a:latin typeface="Aileron Heavy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635CE83-95AE-46DC-B835-983D704E1F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634"/>
          <a:stretch/>
        </p:blipFill>
        <p:spPr>
          <a:xfrm>
            <a:off x="1009650" y="2628901"/>
            <a:ext cx="3562350" cy="3429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07FEF72-0ACC-4FE9-8728-8E934B283C75}"/>
              </a:ext>
            </a:extLst>
          </p:cNvPr>
          <p:cNvSpPr txBox="1"/>
          <p:nvPr/>
        </p:nvSpPr>
        <p:spPr>
          <a:xfrm>
            <a:off x="6134100" y="4586142"/>
            <a:ext cx="112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/>
              <a:t>Uma melhor gestão de resíduos sólidos é essencial para combater a escassez de água potável.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83A7926-8895-490E-A4F9-E381D20A5A9E}"/>
              </a:ext>
            </a:extLst>
          </p:cNvPr>
          <p:cNvSpPr txBox="1"/>
          <p:nvPr/>
        </p:nvSpPr>
        <p:spPr>
          <a:xfrm>
            <a:off x="6134100" y="6286500"/>
            <a:ext cx="112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Uma 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mejor</a:t>
            </a:r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gestión</a:t>
            </a:r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 de los resíduos sólidos 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es</a:t>
            </a:r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 essencial para 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combatir</a:t>
            </a:r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 la escassez de agua 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potable</a:t>
            </a:r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6830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03103" y="1028700"/>
            <a:ext cx="3756197" cy="69721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572000" y="1208480"/>
            <a:ext cx="3298663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Produção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Sustentável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Producción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Sustentable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503687" y="1175740"/>
            <a:ext cx="4586707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Workshop 7</a:t>
            </a:r>
          </a:p>
          <a:p>
            <a:pPr algn="l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Taller 7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175740"/>
            <a:ext cx="3298663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Itinerário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2</a:t>
            </a:r>
          </a:p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Itinerario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2</a:t>
            </a:r>
          </a:p>
          <a:p>
            <a:pPr algn="l">
              <a:lnSpc>
                <a:spcPts val="3030"/>
              </a:lnSpc>
            </a:pPr>
            <a:endParaRPr lang="en-US" sz="2525" dirty="0">
              <a:solidFill>
                <a:srgbClr val="4E7135">
                  <a:alpha val="66667"/>
                </a:srgbClr>
              </a:solidFill>
              <a:latin typeface="Aileron Heavy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6D923C1-BDDA-4C6E-8D16-A4661FA589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834"/>
          <a:stretch/>
        </p:blipFill>
        <p:spPr>
          <a:xfrm>
            <a:off x="1028700" y="2628901"/>
            <a:ext cx="3464559" cy="335279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EF7EAEF-8214-4422-A87B-D99F4FFB4D25}"/>
              </a:ext>
            </a:extLst>
          </p:cNvPr>
          <p:cNvSpPr txBox="1"/>
          <p:nvPr/>
        </p:nvSpPr>
        <p:spPr>
          <a:xfrm>
            <a:off x="6134100" y="4586142"/>
            <a:ext cx="112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/>
              <a:t>Oportunidades de bioenergia a partir de resíduos orgânicos.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9116F18-51AF-4D19-B0A3-6F9640EE3133}"/>
              </a:ext>
            </a:extLst>
          </p:cNvPr>
          <p:cNvSpPr txBox="1"/>
          <p:nvPr/>
        </p:nvSpPr>
        <p:spPr>
          <a:xfrm>
            <a:off x="6240381" y="6286500"/>
            <a:ext cx="112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Oportunidades para la bioenergia a partir de resíduos 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orgánicos</a:t>
            </a:r>
            <a:endParaRPr lang="pt-PT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735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03103" y="1028700"/>
            <a:ext cx="3756197" cy="69721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572000" y="1208480"/>
            <a:ext cx="3298663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Produção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Sustentável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Producción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Sustentable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503687" y="1175740"/>
            <a:ext cx="4586707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Workshop 7</a:t>
            </a:r>
          </a:p>
          <a:p>
            <a:pPr algn="l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Taller 7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175740"/>
            <a:ext cx="3298663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Itinerário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2</a:t>
            </a:r>
          </a:p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Itinerario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2</a:t>
            </a:r>
          </a:p>
          <a:p>
            <a:pPr algn="l">
              <a:lnSpc>
                <a:spcPts val="3030"/>
              </a:lnSpc>
            </a:pPr>
            <a:endParaRPr lang="en-US" sz="2525" dirty="0">
              <a:solidFill>
                <a:srgbClr val="4E7135">
                  <a:alpha val="66667"/>
                </a:srgbClr>
              </a:solidFill>
              <a:latin typeface="Aileron Heavy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126A111-C9B6-4FAF-A1D1-942C07AEB5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347"/>
          <a:stretch/>
        </p:blipFill>
        <p:spPr>
          <a:xfrm>
            <a:off x="1028700" y="2628900"/>
            <a:ext cx="3589734" cy="3429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3E4EAE9-71A9-478F-AF87-D27171420934}"/>
              </a:ext>
            </a:extLst>
          </p:cNvPr>
          <p:cNvSpPr txBox="1"/>
          <p:nvPr/>
        </p:nvSpPr>
        <p:spPr>
          <a:xfrm>
            <a:off x="6134100" y="4586142"/>
            <a:ext cx="1127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/>
              <a:t>A gestão de resíduos é a maior indústria do mundo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0C94B72-F373-4D15-85E9-7EA6CEF27549}"/>
              </a:ext>
            </a:extLst>
          </p:cNvPr>
          <p:cNvSpPr txBox="1"/>
          <p:nvPr/>
        </p:nvSpPr>
        <p:spPr>
          <a:xfrm>
            <a:off x="6134100" y="5703957"/>
            <a:ext cx="112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La 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gestión</a:t>
            </a:r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 de resíduos 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es</a:t>
            </a:r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 la mayor industria 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del</a:t>
            </a:r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 mundo.</a:t>
            </a:r>
          </a:p>
        </p:txBody>
      </p:sp>
    </p:spTree>
    <p:extLst>
      <p:ext uri="{BB962C8B-B14F-4D97-AF65-F5344CB8AC3E}">
        <p14:creationId xmlns:p14="http://schemas.microsoft.com/office/powerpoint/2010/main" val="945488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03103" y="1028700"/>
            <a:ext cx="3756197" cy="69721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572000" y="1208480"/>
            <a:ext cx="3298663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Produção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Sustentável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Producción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Sustentable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503687" y="1175740"/>
            <a:ext cx="4586707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Workshop 7</a:t>
            </a:r>
          </a:p>
          <a:p>
            <a:pPr algn="l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Taller 7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175740"/>
            <a:ext cx="3298663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Itinerário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2</a:t>
            </a:r>
          </a:p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Itinerario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2</a:t>
            </a:r>
          </a:p>
          <a:p>
            <a:pPr algn="l">
              <a:lnSpc>
                <a:spcPts val="3030"/>
              </a:lnSpc>
            </a:pPr>
            <a:endParaRPr lang="en-US" sz="2525" dirty="0">
              <a:solidFill>
                <a:srgbClr val="4E7135">
                  <a:alpha val="66667"/>
                </a:srgbClr>
              </a:solidFill>
              <a:latin typeface="Aileron Heavy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5DE9B59-B165-4FF4-A732-51968F4F9C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052"/>
          <a:stretch/>
        </p:blipFill>
        <p:spPr>
          <a:xfrm>
            <a:off x="1066800" y="2628900"/>
            <a:ext cx="3505200" cy="341220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E6906162-AA8D-4DAA-92DA-3D6F8627E5E2}"/>
              </a:ext>
            </a:extLst>
          </p:cNvPr>
          <p:cNvSpPr txBox="1"/>
          <p:nvPr/>
        </p:nvSpPr>
        <p:spPr>
          <a:xfrm>
            <a:off x="6134100" y="4586142"/>
            <a:ext cx="1127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/>
              <a:t>A inovação na reciclagem é crescente e escalável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E2F9442-42FA-41AD-8839-0D23484358F6}"/>
              </a:ext>
            </a:extLst>
          </p:cNvPr>
          <p:cNvSpPr txBox="1"/>
          <p:nvPr/>
        </p:nvSpPr>
        <p:spPr>
          <a:xfrm>
            <a:off x="6134100" y="5687158"/>
            <a:ext cx="112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La 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innovación</a:t>
            </a:r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en</a:t>
            </a:r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 el âmbito 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del</a:t>
            </a:r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reciclaje</a:t>
            </a:r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 está 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cresciendo</a:t>
            </a:r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 y se 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puede</a:t>
            </a:r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 ampliar</a:t>
            </a:r>
          </a:p>
        </p:txBody>
      </p:sp>
    </p:spTree>
    <p:extLst>
      <p:ext uri="{BB962C8B-B14F-4D97-AF65-F5344CB8AC3E}">
        <p14:creationId xmlns:p14="http://schemas.microsoft.com/office/powerpoint/2010/main" val="1849525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03103" y="1028700"/>
            <a:ext cx="3756197" cy="69721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572000" y="1208480"/>
            <a:ext cx="3298663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Produção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Sustentável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Producción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Sustentable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503687" y="1175740"/>
            <a:ext cx="4586707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Workshop 7</a:t>
            </a:r>
          </a:p>
          <a:p>
            <a:pPr algn="l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Taller 7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175740"/>
            <a:ext cx="3298663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Itinerário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2</a:t>
            </a:r>
          </a:p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Itinerario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2</a:t>
            </a:r>
          </a:p>
          <a:p>
            <a:pPr algn="l">
              <a:lnSpc>
                <a:spcPts val="3030"/>
              </a:lnSpc>
            </a:pPr>
            <a:endParaRPr lang="en-US" sz="2525" dirty="0">
              <a:solidFill>
                <a:srgbClr val="4E7135">
                  <a:alpha val="66667"/>
                </a:srgbClr>
              </a:solidFill>
              <a:latin typeface="Aileron Heavy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A0028EA-9A22-41A0-8E20-5B6D0387A7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180"/>
          <a:stretch/>
        </p:blipFill>
        <p:spPr>
          <a:xfrm>
            <a:off x="1028700" y="2368003"/>
            <a:ext cx="3543300" cy="346129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EB8A91D-960E-4BAD-9950-5323B74C9850}"/>
              </a:ext>
            </a:extLst>
          </p:cNvPr>
          <p:cNvSpPr txBox="1"/>
          <p:nvPr/>
        </p:nvSpPr>
        <p:spPr>
          <a:xfrm>
            <a:off x="5981700" y="4610100"/>
            <a:ext cx="112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/>
              <a:t>Os mais pobres são os mais prejudicados pela fraca gestão de resíduos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B5A4E27-A291-4687-84BD-755D08EBDB23}"/>
              </a:ext>
            </a:extLst>
          </p:cNvPr>
          <p:cNvSpPr txBox="1"/>
          <p:nvPr/>
        </p:nvSpPr>
        <p:spPr>
          <a:xfrm>
            <a:off x="5981700" y="6057900"/>
            <a:ext cx="112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Los más pobres 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son</a:t>
            </a:r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 los que más 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sufren</a:t>
            </a:r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 la mala 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gestión</a:t>
            </a:r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 de los 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residuos</a:t>
            </a:r>
            <a:endParaRPr lang="pt-PT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582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03103" y="1028700"/>
            <a:ext cx="3756197" cy="69721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572000" y="1208480"/>
            <a:ext cx="3298663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Produção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Sustentável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Producción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Sustentable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503687" y="1175740"/>
            <a:ext cx="4586707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Workshop 7</a:t>
            </a:r>
          </a:p>
          <a:p>
            <a:pPr algn="l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Taller 7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175740"/>
            <a:ext cx="3298663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Itinerário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2</a:t>
            </a:r>
          </a:p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Itinerario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2</a:t>
            </a:r>
          </a:p>
          <a:p>
            <a:pPr algn="l">
              <a:lnSpc>
                <a:spcPts val="3030"/>
              </a:lnSpc>
            </a:pPr>
            <a:endParaRPr lang="en-US" sz="2525" dirty="0">
              <a:solidFill>
                <a:srgbClr val="4E7135">
                  <a:alpha val="66667"/>
                </a:srgbClr>
              </a:solidFill>
              <a:latin typeface="Aileron Heavy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2ACAED0-EF7C-48D8-BC78-809F257AA1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338"/>
          <a:stretch/>
        </p:blipFill>
        <p:spPr>
          <a:xfrm>
            <a:off x="1009650" y="2824163"/>
            <a:ext cx="3465907" cy="330993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DC72AC9-0671-4BF6-A8B0-5B1A082AF38C}"/>
              </a:ext>
            </a:extLst>
          </p:cNvPr>
          <p:cNvSpPr txBox="1"/>
          <p:nvPr/>
        </p:nvSpPr>
        <p:spPr>
          <a:xfrm>
            <a:off x="5981700" y="4610100"/>
            <a:ext cx="112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/>
              <a:t>Uma melhor gestão de resíduos é vital para comunidades saudáveis e resilientes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1F6324F-BC5B-462B-857E-93F627833885}"/>
              </a:ext>
            </a:extLst>
          </p:cNvPr>
          <p:cNvSpPr txBox="1"/>
          <p:nvPr/>
        </p:nvSpPr>
        <p:spPr>
          <a:xfrm>
            <a:off x="6019800" y="6134101"/>
            <a:ext cx="112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Una 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mejor</a:t>
            </a:r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gestión</a:t>
            </a:r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 de los resíduos 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es</a:t>
            </a:r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 vital para que las comunidades 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sean</a:t>
            </a:r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 sanas y resistentes</a:t>
            </a:r>
          </a:p>
        </p:txBody>
      </p:sp>
    </p:spTree>
    <p:extLst>
      <p:ext uri="{BB962C8B-B14F-4D97-AF65-F5344CB8AC3E}">
        <p14:creationId xmlns:p14="http://schemas.microsoft.com/office/powerpoint/2010/main" val="4253176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03103" y="1028700"/>
            <a:ext cx="3756197" cy="69721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572000" y="1208480"/>
            <a:ext cx="3298663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Produção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Sustentável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Producción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Sustentable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503687" y="1175740"/>
            <a:ext cx="4586707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Workshop 7</a:t>
            </a:r>
          </a:p>
          <a:p>
            <a:pPr algn="l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Taller 7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175740"/>
            <a:ext cx="3298663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Itinerário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2</a:t>
            </a:r>
          </a:p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Itinerario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2</a:t>
            </a:r>
          </a:p>
          <a:p>
            <a:pPr algn="l">
              <a:lnSpc>
                <a:spcPts val="3030"/>
              </a:lnSpc>
            </a:pPr>
            <a:endParaRPr lang="en-US" sz="2525" dirty="0">
              <a:solidFill>
                <a:srgbClr val="4E7135">
                  <a:alpha val="66667"/>
                </a:srgbClr>
              </a:solidFill>
              <a:latin typeface="Aileron Heavy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326EA9D-F7C8-4AEA-86BD-B8C363B354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303"/>
          <a:stretch/>
        </p:blipFill>
        <p:spPr>
          <a:xfrm>
            <a:off x="1028701" y="2476501"/>
            <a:ext cx="3593855" cy="342899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C5DA3BC0-22CE-40F9-ACE0-85913678428F}"/>
              </a:ext>
            </a:extLst>
          </p:cNvPr>
          <p:cNvSpPr txBox="1"/>
          <p:nvPr/>
        </p:nvSpPr>
        <p:spPr>
          <a:xfrm>
            <a:off x="5981700" y="4610100"/>
            <a:ext cx="112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/>
              <a:t>Necessidade de mudança de paradigma de “gestão de resíduos” para “gestão de recursos”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8A07247-ECCA-49F7-8230-0D973AC150D9}"/>
              </a:ext>
            </a:extLst>
          </p:cNvPr>
          <p:cNvSpPr txBox="1"/>
          <p:nvPr/>
        </p:nvSpPr>
        <p:spPr>
          <a:xfrm>
            <a:off x="5981700" y="6134100"/>
            <a:ext cx="112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Necessidad</a:t>
            </a:r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 de 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un</a:t>
            </a:r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 cambio  de paradigma de la  “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gestión</a:t>
            </a:r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 de resíduos” a la  “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gestión</a:t>
            </a:r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 de recursos”</a:t>
            </a:r>
          </a:p>
        </p:txBody>
      </p:sp>
    </p:spTree>
    <p:extLst>
      <p:ext uri="{BB962C8B-B14F-4D97-AF65-F5344CB8AC3E}">
        <p14:creationId xmlns:p14="http://schemas.microsoft.com/office/powerpoint/2010/main" val="3868985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03103" y="1028700"/>
            <a:ext cx="3756197" cy="69721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53554" y="2709831"/>
            <a:ext cx="1550026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b="1" dirty="0">
                <a:solidFill>
                  <a:schemeClr val="tx1">
                    <a:alpha val="66667"/>
                  </a:schemeClr>
                </a:solidFill>
                <a:latin typeface="Aileron Heavy"/>
              </a:rPr>
              <a:t>De </a:t>
            </a:r>
            <a:r>
              <a:rPr lang="en-US" sz="3000" b="1" dirty="0" err="1">
                <a:solidFill>
                  <a:schemeClr val="tx1">
                    <a:alpha val="66667"/>
                  </a:schemeClr>
                </a:solidFill>
                <a:latin typeface="Aileron Heavy"/>
              </a:rPr>
              <a:t>resíduos</a:t>
            </a:r>
            <a:r>
              <a:rPr lang="en-US" sz="3000" b="1" dirty="0">
                <a:solidFill>
                  <a:schemeClr val="tx1">
                    <a:alpha val="66667"/>
                  </a:schemeClr>
                </a:solidFill>
                <a:latin typeface="Aileron Heavy"/>
              </a:rPr>
              <a:t> a </a:t>
            </a:r>
            <a:r>
              <a:rPr lang="en-US" sz="3000" b="1" dirty="0" err="1">
                <a:solidFill>
                  <a:schemeClr val="tx1">
                    <a:alpha val="66667"/>
                  </a:schemeClr>
                </a:solidFill>
                <a:latin typeface="Aileron Heavy"/>
              </a:rPr>
              <a:t>subprodutos</a:t>
            </a:r>
            <a:r>
              <a:rPr lang="en-US" sz="3000" b="1" dirty="0">
                <a:solidFill>
                  <a:schemeClr val="tx1">
                    <a:alpha val="66667"/>
                  </a:schemeClr>
                </a:solidFill>
                <a:latin typeface="Aileron Heavy"/>
              </a:rPr>
              <a:t>: </a:t>
            </a:r>
            <a:r>
              <a:rPr lang="en-US" sz="3000" b="1" dirty="0" err="1">
                <a:solidFill>
                  <a:schemeClr val="tx1">
                    <a:alpha val="66667"/>
                  </a:schemeClr>
                </a:solidFill>
                <a:latin typeface="Aileron Heavy"/>
              </a:rPr>
              <a:t>como</a:t>
            </a:r>
            <a:r>
              <a:rPr lang="en-US" sz="3000" b="1" dirty="0">
                <a:solidFill>
                  <a:schemeClr val="tx1">
                    <a:alpha val="66667"/>
                  </a:schemeClr>
                </a:solidFill>
                <a:latin typeface="Aileron Heavy"/>
              </a:rPr>
              <a:t> </a:t>
            </a:r>
            <a:r>
              <a:rPr lang="en-US" sz="3000" b="1" dirty="0" err="1">
                <a:solidFill>
                  <a:schemeClr val="tx1">
                    <a:alpha val="66667"/>
                  </a:schemeClr>
                </a:solidFill>
                <a:latin typeface="Aileron Heavy"/>
              </a:rPr>
              <a:t>fechar</a:t>
            </a:r>
            <a:r>
              <a:rPr lang="en-US" sz="3000" b="1" dirty="0">
                <a:solidFill>
                  <a:schemeClr val="tx1">
                    <a:alpha val="66667"/>
                  </a:schemeClr>
                </a:solidFill>
                <a:latin typeface="Aileron Heavy"/>
              </a:rPr>
              <a:t> o </a:t>
            </a:r>
            <a:r>
              <a:rPr lang="en-US" sz="3000" b="1" dirty="0" err="1">
                <a:solidFill>
                  <a:schemeClr val="tx1">
                    <a:alpha val="66667"/>
                  </a:schemeClr>
                </a:solidFill>
                <a:latin typeface="Aileron Heavy"/>
              </a:rPr>
              <a:t>círculo</a:t>
            </a:r>
            <a:r>
              <a:rPr lang="en-US" sz="3000" b="1" dirty="0">
                <a:solidFill>
                  <a:schemeClr val="tx1">
                    <a:alpha val="66667"/>
                  </a:schemeClr>
                </a:solidFill>
                <a:latin typeface="Aileron Heavy"/>
              </a:rPr>
              <a:t> da </a:t>
            </a:r>
            <a:r>
              <a:rPr lang="en-US" sz="3000" b="1" dirty="0" err="1">
                <a:solidFill>
                  <a:schemeClr val="tx1">
                    <a:alpha val="66667"/>
                  </a:schemeClr>
                </a:solidFill>
                <a:latin typeface="Aileron Heavy"/>
              </a:rPr>
              <a:t>economia</a:t>
            </a:r>
            <a:r>
              <a:rPr lang="en-US" sz="3000" b="1" dirty="0">
                <a:solidFill>
                  <a:schemeClr val="tx1">
                    <a:alpha val="66667"/>
                  </a:schemeClr>
                </a:solidFill>
                <a:latin typeface="Aileron Heavy"/>
              </a:rPr>
              <a:t>? </a:t>
            </a:r>
          </a:p>
          <a:p>
            <a:pPr>
              <a:lnSpc>
                <a:spcPts val="3600"/>
              </a:lnSpc>
            </a:pPr>
            <a:r>
              <a:rPr lang="en-US" sz="3000" b="1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De </a:t>
            </a:r>
            <a:r>
              <a:rPr lang="en-US" sz="3000" b="1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residuos</a:t>
            </a:r>
            <a:r>
              <a:rPr lang="en-US" sz="3000" b="1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a </a:t>
            </a:r>
            <a:r>
              <a:rPr lang="en-US" sz="3000" b="1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subproductos</a:t>
            </a:r>
            <a:r>
              <a:rPr lang="en-US" sz="3000" b="1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: ¿</a:t>
            </a:r>
            <a:r>
              <a:rPr lang="en-US" sz="3000" b="1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cómo</a:t>
            </a:r>
            <a:r>
              <a:rPr lang="en-US" sz="3000" b="1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3000" b="1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cerrar</a:t>
            </a:r>
            <a:r>
              <a:rPr lang="en-US" sz="3000" b="1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3000" b="1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el</a:t>
            </a:r>
            <a:r>
              <a:rPr lang="en-US" sz="3000" b="1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3000" b="1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círculo</a:t>
            </a:r>
            <a:r>
              <a:rPr lang="en-US" sz="3000" b="1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de la </a:t>
            </a:r>
            <a:r>
              <a:rPr lang="en-US" sz="3000" b="1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economía</a:t>
            </a:r>
            <a:r>
              <a:rPr lang="en-US" sz="3000" b="1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?</a:t>
            </a:r>
            <a:endParaRPr lang="en-US" sz="3000" dirty="0">
              <a:solidFill>
                <a:srgbClr val="4E7135">
                  <a:alpha val="66667"/>
                </a:srgbClr>
              </a:solidFill>
              <a:latin typeface="Aileron Heavy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572000" y="1208480"/>
            <a:ext cx="3298663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Produção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Sustentável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Producción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sustentable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503687" y="1175740"/>
            <a:ext cx="4586707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Workshop 7</a:t>
            </a:r>
          </a:p>
          <a:p>
            <a:pPr algn="l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Taller 7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175740"/>
            <a:ext cx="3298663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Itinerário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2</a:t>
            </a:r>
          </a:p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Itinerario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2</a:t>
            </a:r>
          </a:p>
          <a:p>
            <a:pPr algn="l">
              <a:lnSpc>
                <a:spcPts val="3030"/>
              </a:lnSpc>
            </a:pPr>
            <a:endParaRPr lang="en-US" sz="2525" dirty="0">
              <a:solidFill>
                <a:srgbClr val="4E7135">
                  <a:alpha val="66667"/>
                </a:srgbClr>
              </a:solidFill>
              <a:latin typeface="Aileron Heavy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E399CD2-B0EF-4974-9E8B-BA7861792BC9}"/>
              </a:ext>
            </a:extLst>
          </p:cNvPr>
          <p:cNvSpPr txBox="1"/>
          <p:nvPr/>
        </p:nvSpPr>
        <p:spPr>
          <a:xfrm>
            <a:off x="522169" y="5143500"/>
            <a:ext cx="129618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5400" b="1" dirty="0">
                <a:latin typeface="Aileron Regular"/>
              </a:rPr>
              <a:t>Porque estamos a falar disto hoje?</a:t>
            </a:r>
          </a:p>
          <a:p>
            <a:r>
              <a:rPr lang="es-ES" sz="5400" b="1" dirty="0">
                <a:solidFill>
                  <a:schemeClr val="accent3">
                    <a:lumMod val="50000"/>
                  </a:schemeClr>
                </a:solidFill>
                <a:latin typeface="Aileron Regular"/>
              </a:rPr>
              <a:t>¿Por qué estamos hablando de esto hoy?</a:t>
            </a:r>
            <a:endParaRPr lang="pt-PT" sz="5400" b="1" dirty="0">
              <a:solidFill>
                <a:schemeClr val="accent3">
                  <a:lumMod val="50000"/>
                </a:schemeClr>
              </a:solidFill>
              <a:latin typeface="Aileron Regular"/>
            </a:endParaRPr>
          </a:p>
          <a:p>
            <a:endParaRPr lang="pt-PT" sz="3600" b="1" dirty="0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8AEF781D-CEDB-4BC0-9AB4-0E5D586752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126"/>
          <a:stretch/>
        </p:blipFill>
        <p:spPr>
          <a:xfrm>
            <a:off x="13342884" y="2329902"/>
            <a:ext cx="4366073" cy="767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09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03103" y="1028700"/>
            <a:ext cx="3756197" cy="69721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572000" y="1208480"/>
            <a:ext cx="3298663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Produção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Sustentável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Producción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Sustentable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503687" y="1175740"/>
            <a:ext cx="4586707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Workshop 7</a:t>
            </a:r>
          </a:p>
          <a:p>
            <a:pPr algn="l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Taller 7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175740"/>
            <a:ext cx="3298663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Itinerário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2</a:t>
            </a:r>
          </a:p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Itinerario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2</a:t>
            </a:r>
          </a:p>
          <a:p>
            <a:pPr algn="l">
              <a:lnSpc>
                <a:spcPts val="3030"/>
              </a:lnSpc>
            </a:pPr>
            <a:endParaRPr lang="en-US" sz="2525" dirty="0">
              <a:solidFill>
                <a:srgbClr val="4E7135">
                  <a:alpha val="66667"/>
                </a:srgbClr>
              </a:solidFill>
              <a:latin typeface="Aileron Heavy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671EF2E-5409-4247-8C68-6BAB7641BB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234"/>
          <a:stretch/>
        </p:blipFill>
        <p:spPr>
          <a:xfrm>
            <a:off x="1028701" y="2628901"/>
            <a:ext cx="3600449" cy="342899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91431DF-D204-435A-97BA-E460BB30DD0F}"/>
              </a:ext>
            </a:extLst>
          </p:cNvPr>
          <p:cNvSpPr txBox="1"/>
          <p:nvPr/>
        </p:nvSpPr>
        <p:spPr>
          <a:xfrm>
            <a:off x="5981700" y="4610100"/>
            <a:ext cx="112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/>
              <a:t>Necessidade de redução de metano e CO2 por despejo e queimadas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523CC04-EB62-4CB8-A639-F26AEF418F1D}"/>
              </a:ext>
            </a:extLst>
          </p:cNvPr>
          <p:cNvSpPr txBox="1"/>
          <p:nvPr/>
        </p:nvSpPr>
        <p:spPr>
          <a:xfrm>
            <a:off x="5981700" y="6210300"/>
            <a:ext cx="112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Necessidad</a:t>
            </a:r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 de 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reducir</a:t>
            </a:r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 el metano y el CO2 de los vertidos y de las 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quemas</a:t>
            </a:r>
            <a:endParaRPr lang="pt-PT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9251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03103" y="1028700"/>
            <a:ext cx="3756197" cy="69721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572000" y="1208480"/>
            <a:ext cx="3298663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Produção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Sustentável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Producción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Sustentable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503687" y="1175740"/>
            <a:ext cx="4586707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Workshop 7</a:t>
            </a:r>
          </a:p>
          <a:p>
            <a:pPr algn="l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Taller 7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175740"/>
            <a:ext cx="3298663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Itinerário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2</a:t>
            </a:r>
          </a:p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Itinerario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2</a:t>
            </a:r>
          </a:p>
          <a:p>
            <a:pPr algn="l">
              <a:lnSpc>
                <a:spcPts val="3030"/>
              </a:lnSpc>
            </a:pPr>
            <a:endParaRPr lang="en-US" sz="2525" dirty="0">
              <a:solidFill>
                <a:srgbClr val="4E7135">
                  <a:alpha val="66667"/>
                </a:srgbClr>
              </a:solidFill>
              <a:latin typeface="Aileron Heavy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A804B35-B8D6-406C-8347-F24525C1BC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641"/>
          <a:stretch/>
        </p:blipFill>
        <p:spPr>
          <a:xfrm>
            <a:off x="1028700" y="2368002"/>
            <a:ext cx="3771900" cy="363145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113F16B4-E19F-417E-BB85-93D2ECEEB088}"/>
              </a:ext>
            </a:extLst>
          </p:cNvPr>
          <p:cNvSpPr txBox="1"/>
          <p:nvPr/>
        </p:nvSpPr>
        <p:spPr>
          <a:xfrm>
            <a:off x="6134100" y="6286500"/>
            <a:ext cx="112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Uma menor 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contaminación</a:t>
            </a:r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 por plástico 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en</a:t>
            </a:r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 los 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océanos</a:t>
            </a:r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ayuda</a:t>
            </a:r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 a proteger la vida marina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D9B8E64-CC25-4ADE-9722-86FBDAB6E020}"/>
              </a:ext>
            </a:extLst>
          </p:cNvPr>
          <p:cNvSpPr txBox="1"/>
          <p:nvPr/>
        </p:nvSpPr>
        <p:spPr>
          <a:xfrm>
            <a:off x="6134100" y="4762500"/>
            <a:ext cx="112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/>
              <a:t>Menos poluição de plástico nos oceanos ajuda a proteger a vida marinha</a:t>
            </a:r>
          </a:p>
        </p:txBody>
      </p:sp>
    </p:spTree>
    <p:extLst>
      <p:ext uri="{BB962C8B-B14F-4D97-AF65-F5344CB8AC3E}">
        <p14:creationId xmlns:p14="http://schemas.microsoft.com/office/powerpoint/2010/main" val="3561688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03103" y="1028700"/>
            <a:ext cx="3756197" cy="69721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572000" y="1208480"/>
            <a:ext cx="3298663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Produção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Sustentável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Producción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Sustentable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503687" y="1175740"/>
            <a:ext cx="4586707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Workshop 7</a:t>
            </a:r>
          </a:p>
          <a:p>
            <a:pPr algn="l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Taller 7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175740"/>
            <a:ext cx="3298663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Itinerário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2</a:t>
            </a:r>
          </a:p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Itinerario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2</a:t>
            </a:r>
          </a:p>
          <a:p>
            <a:pPr algn="l">
              <a:lnSpc>
                <a:spcPts val="3030"/>
              </a:lnSpc>
            </a:pPr>
            <a:endParaRPr lang="en-US" sz="2525" dirty="0">
              <a:solidFill>
                <a:srgbClr val="4E7135">
                  <a:alpha val="66667"/>
                </a:srgbClr>
              </a:solidFill>
              <a:latin typeface="Aileron Heavy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84B52F8-C12F-4FEF-9D36-3356BB672F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885"/>
          <a:stretch/>
        </p:blipFill>
        <p:spPr>
          <a:xfrm>
            <a:off x="1028700" y="2628901"/>
            <a:ext cx="3459803" cy="335279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EBA2F04-41E5-4C6E-B447-855F6E6974F4}"/>
              </a:ext>
            </a:extLst>
          </p:cNvPr>
          <p:cNvSpPr txBox="1"/>
          <p:nvPr/>
        </p:nvSpPr>
        <p:spPr>
          <a:xfrm>
            <a:off x="6134100" y="6591300"/>
            <a:ext cx="112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Menos 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contaminación</a:t>
            </a:r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del</a:t>
            </a:r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suelo</a:t>
            </a:r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, para entornos más 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saludables</a:t>
            </a:r>
            <a:endParaRPr lang="pt-PT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58C0DFA-79AC-42F2-9479-A281DC431398}"/>
              </a:ext>
            </a:extLst>
          </p:cNvPr>
          <p:cNvSpPr txBox="1"/>
          <p:nvPr/>
        </p:nvSpPr>
        <p:spPr>
          <a:xfrm>
            <a:off x="6134100" y="4762500"/>
            <a:ext cx="112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/>
              <a:t>Menos poluição de solo para ambientes mais saudáveis</a:t>
            </a:r>
          </a:p>
        </p:txBody>
      </p:sp>
    </p:spTree>
    <p:extLst>
      <p:ext uri="{BB962C8B-B14F-4D97-AF65-F5344CB8AC3E}">
        <p14:creationId xmlns:p14="http://schemas.microsoft.com/office/powerpoint/2010/main" val="903209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03103" y="1028700"/>
            <a:ext cx="3756197" cy="69721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572000" y="1208480"/>
            <a:ext cx="3298663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Produção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Sustentável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Producción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Sustentable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503687" y="1175740"/>
            <a:ext cx="4586707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Workshop 7</a:t>
            </a:r>
          </a:p>
          <a:p>
            <a:pPr algn="l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Taller 7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175740"/>
            <a:ext cx="3298663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Itinerário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2</a:t>
            </a:r>
          </a:p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Itinerario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2</a:t>
            </a:r>
          </a:p>
          <a:p>
            <a:pPr algn="l">
              <a:lnSpc>
                <a:spcPts val="3030"/>
              </a:lnSpc>
            </a:pPr>
            <a:endParaRPr lang="en-US" sz="2525" dirty="0">
              <a:solidFill>
                <a:srgbClr val="4E7135">
                  <a:alpha val="66667"/>
                </a:srgbClr>
              </a:solidFill>
              <a:latin typeface="Aileron Heavy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14C9DAE-22BF-4B23-9691-579F251591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485"/>
          <a:stretch/>
        </p:blipFill>
        <p:spPr>
          <a:xfrm>
            <a:off x="1095375" y="2530879"/>
            <a:ext cx="3476625" cy="3333232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9CEA74D-9906-491B-8CD7-6F3E2907AF18}"/>
              </a:ext>
            </a:extLst>
          </p:cNvPr>
          <p:cNvSpPr txBox="1"/>
          <p:nvPr/>
        </p:nvSpPr>
        <p:spPr>
          <a:xfrm>
            <a:off x="5981700" y="4610100"/>
            <a:ext cx="112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/>
              <a:t>Promover um maior nível de responsabilidade dos produtores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62C054F-D094-40F0-A026-5BAFC8742553}"/>
              </a:ext>
            </a:extLst>
          </p:cNvPr>
          <p:cNvSpPr txBox="1"/>
          <p:nvPr/>
        </p:nvSpPr>
        <p:spPr>
          <a:xfrm>
            <a:off x="5981700" y="6286500"/>
            <a:ext cx="112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Promover uma maior responsabilidade de dos 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productores</a:t>
            </a:r>
            <a:endParaRPr lang="pt-PT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960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03103" y="1028700"/>
            <a:ext cx="3756197" cy="69721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572000" y="1208480"/>
            <a:ext cx="3298663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Produção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Sustentável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Producción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Sustentable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503687" y="1175740"/>
            <a:ext cx="4586707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Workshop 7</a:t>
            </a:r>
          </a:p>
          <a:p>
            <a:pPr algn="l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Taller 7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175740"/>
            <a:ext cx="3298663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Itinerário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2</a:t>
            </a:r>
          </a:p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Itinerario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2</a:t>
            </a:r>
          </a:p>
          <a:p>
            <a:pPr algn="l">
              <a:lnSpc>
                <a:spcPts val="3030"/>
              </a:lnSpc>
            </a:pPr>
            <a:endParaRPr lang="en-US" sz="2525" dirty="0">
              <a:solidFill>
                <a:srgbClr val="4E7135">
                  <a:alpha val="66667"/>
                </a:srgbClr>
              </a:solidFill>
              <a:latin typeface="Aileron Heavy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214C893-BA25-4ECC-B3BA-F0D7E7F8E2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363"/>
          <a:stretch/>
        </p:blipFill>
        <p:spPr>
          <a:xfrm>
            <a:off x="1028701" y="2824163"/>
            <a:ext cx="3543300" cy="338613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194C0AC-0FC8-4091-ABF4-9E19AA04DB35}"/>
              </a:ext>
            </a:extLst>
          </p:cNvPr>
          <p:cNvSpPr txBox="1"/>
          <p:nvPr/>
        </p:nvSpPr>
        <p:spPr>
          <a:xfrm>
            <a:off x="5981700" y="4610100"/>
            <a:ext cx="1127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/>
              <a:t>O trabalho em parceria é fundamental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97CFB86-1232-4751-A406-6CC0B328A17C}"/>
              </a:ext>
            </a:extLst>
          </p:cNvPr>
          <p:cNvSpPr txBox="1"/>
          <p:nvPr/>
        </p:nvSpPr>
        <p:spPr>
          <a:xfrm>
            <a:off x="5981699" y="5856358"/>
            <a:ext cx="1127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La 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colaboración</a:t>
            </a:r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es</a:t>
            </a:r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 fundamental</a:t>
            </a:r>
          </a:p>
        </p:txBody>
      </p:sp>
    </p:spTree>
    <p:extLst>
      <p:ext uri="{BB962C8B-B14F-4D97-AF65-F5344CB8AC3E}">
        <p14:creationId xmlns:p14="http://schemas.microsoft.com/office/powerpoint/2010/main" val="186261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03103" y="1028700"/>
            <a:ext cx="3756197" cy="69721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572000" y="1208480"/>
            <a:ext cx="3298663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Produção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Sustentável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Producción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Sustentable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503687" y="1175740"/>
            <a:ext cx="4586707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Workshop 7</a:t>
            </a:r>
          </a:p>
          <a:p>
            <a:pPr algn="l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Taller 7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175740"/>
            <a:ext cx="3298663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Itinerário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2</a:t>
            </a:r>
          </a:p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Itinerario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2</a:t>
            </a:r>
          </a:p>
          <a:p>
            <a:pPr algn="l">
              <a:lnSpc>
                <a:spcPts val="3030"/>
              </a:lnSpc>
            </a:pPr>
            <a:endParaRPr lang="en-US" sz="2525" dirty="0">
              <a:solidFill>
                <a:srgbClr val="4E7135">
                  <a:alpha val="66667"/>
                </a:srgbClr>
              </a:solidFill>
              <a:latin typeface="Aileron Heavy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0C46E5C-A95F-4B97-836C-E28EAADC1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406102"/>
            <a:ext cx="7581900" cy="758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2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03103" y="1028700"/>
            <a:ext cx="3756197" cy="69721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572000" y="1208480"/>
            <a:ext cx="3298663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Produção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Sustentável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Producción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Sustentable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503687" y="1175740"/>
            <a:ext cx="4586707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Workshop 7</a:t>
            </a:r>
          </a:p>
          <a:p>
            <a:pPr algn="l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Taller 7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175740"/>
            <a:ext cx="3298663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Itinerário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2</a:t>
            </a:r>
          </a:p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Itinerario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2</a:t>
            </a:r>
          </a:p>
          <a:p>
            <a:pPr algn="l">
              <a:lnSpc>
                <a:spcPts val="3030"/>
              </a:lnSpc>
            </a:pPr>
            <a:endParaRPr lang="en-US" sz="2525" dirty="0">
              <a:solidFill>
                <a:srgbClr val="4E7135">
                  <a:alpha val="66667"/>
                </a:srgbClr>
              </a:solidFill>
              <a:latin typeface="Aileron Heavy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0E74606-E8CF-4D32-9904-A3ABF1978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081" y="2781300"/>
            <a:ext cx="13631837" cy="5511262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7C73211-18C1-437E-B934-AD580E2B9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1898" y="8590797"/>
            <a:ext cx="8138865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92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03103" y="1028700"/>
            <a:ext cx="3756197" cy="69721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572000" y="1208480"/>
            <a:ext cx="3298663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Produção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Sustentável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Producción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Sustentable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503687" y="1175740"/>
            <a:ext cx="4586707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Workshop 7</a:t>
            </a:r>
          </a:p>
          <a:p>
            <a:pPr algn="l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Taller 7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175740"/>
            <a:ext cx="3298663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Itinerário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2</a:t>
            </a:r>
          </a:p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Itinerario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2</a:t>
            </a:r>
          </a:p>
          <a:p>
            <a:pPr algn="l">
              <a:lnSpc>
                <a:spcPts val="3030"/>
              </a:lnSpc>
            </a:pPr>
            <a:endParaRPr lang="en-US" sz="2525" dirty="0">
              <a:solidFill>
                <a:srgbClr val="4E7135">
                  <a:alpha val="66667"/>
                </a:srgbClr>
              </a:solidFill>
              <a:latin typeface="Aileron Heavy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C7FB0D9-8E51-46E3-A5E3-B6D6C4AA6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566" y="6515100"/>
            <a:ext cx="926672" cy="226790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A9272A4-1DF4-4484-B0F3-37D3E2967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3686" y="6124923"/>
            <a:ext cx="9260627" cy="2658086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24D9A149-AB2B-4D9F-93AC-836216E529EC}"/>
              </a:ext>
            </a:extLst>
          </p:cNvPr>
          <p:cNvSpPr txBox="1"/>
          <p:nvPr/>
        </p:nvSpPr>
        <p:spPr>
          <a:xfrm>
            <a:off x="3274983" y="3771900"/>
            <a:ext cx="9815411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4400" dirty="0">
                <a:latin typeface="Aileron Regular"/>
              </a:rPr>
              <a:t>Muito Obrigada!    </a:t>
            </a:r>
            <a:r>
              <a:rPr lang="pt-PT" sz="4400" dirty="0">
                <a:solidFill>
                  <a:schemeClr val="accent3">
                    <a:lumMod val="50000"/>
                  </a:schemeClr>
                </a:solidFill>
                <a:latin typeface="Aileron Regular"/>
              </a:rPr>
              <a:t>|    ¡Muchas Gracias!</a:t>
            </a:r>
          </a:p>
          <a:p>
            <a:endParaRPr lang="pt-PT" sz="4400" dirty="0">
              <a:solidFill>
                <a:schemeClr val="accent3">
                  <a:lumMod val="50000"/>
                </a:schemeClr>
              </a:solidFill>
              <a:latin typeface="Aileron Regular"/>
            </a:endParaRPr>
          </a:p>
          <a:p>
            <a:r>
              <a:rPr lang="pt-PT" sz="3600" i="1" dirty="0">
                <a:solidFill>
                  <a:schemeClr val="accent3">
                    <a:lumMod val="50000"/>
                  </a:schemeClr>
                </a:solidFill>
                <a:latin typeface="Aileron Regular"/>
              </a:rPr>
              <a:t>Maria Luísa Silva</a:t>
            </a:r>
          </a:p>
        </p:txBody>
      </p:sp>
    </p:spTree>
    <p:extLst>
      <p:ext uri="{BB962C8B-B14F-4D97-AF65-F5344CB8AC3E}">
        <p14:creationId xmlns:p14="http://schemas.microsoft.com/office/powerpoint/2010/main" val="365867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03103" y="1028700"/>
            <a:ext cx="3756197" cy="69721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572000" y="1208480"/>
            <a:ext cx="3298663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Produção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Sustentável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Producción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Sustentable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503687" y="1175740"/>
            <a:ext cx="4586707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Workshop 7</a:t>
            </a:r>
          </a:p>
          <a:p>
            <a:pPr algn="l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Taller 7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175740"/>
            <a:ext cx="3298663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Itinerário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2</a:t>
            </a:r>
          </a:p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Itinerario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2</a:t>
            </a:r>
          </a:p>
          <a:p>
            <a:pPr algn="l">
              <a:lnSpc>
                <a:spcPts val="3030"/>
              </a:lnSpc>
            </a:pPr>
            <a:endParaRPr lang="en-US" sz="2525" dirty="0">
              <a:solidFill>
                <a:srgbClr val="4E7135">
                  <a:alpha val="66667"/>
                </a:srgbClr>
              </a:solidFill>
              <a:latin typeface="Aileron Heavy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E399CD2-B0EF-4974-9E8B-BA7861792BC9}"/>
              </a:ext>
            </a:extLst>
          </p:cNvPr>
          <p:cNvSpPr txBox="1"/>
          <p:nvPr/>
        </p:nvSpPr>
        <p:spPr>
          <a:xfrm>
            <a:off x="1028700" y="5014136"/>
            <a:ext cx="1296188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5400" b="1" dirty="0">
                <a:latin typeface="Aileron Regular"/>
              </a:rPr>
              <a:t>Resíduos</a:t>
            </a:r>
          </a:p>
          <a:p>
            <a:endParaRPr lang="pt-PT" sz="5400" b="1" dirty="0">
              <a:solidFill>
                <a:schemeClr val="accent3">
                  <a:lumMod val="50000"/>
                </a:schemeClr>
              </a:solidFill>
              <a:latin typeface="Aileron Regular"/>
            </a:endParaRPr>
          </a:p>
          <a:p>
            <a:r>
              <a:rPr lang="pt-PT" sz="5400" b="1" dirty="0">
                <a:solidFill>
                  <a:schemeClr val="accent3">
                    <a:lumMod val="50000"/>
                  </a:schemeClr>
                </a:solidFill>
                <a:latin typeface="Aileron Regular"/>
              </a:rPr>
              <a:t>Resíduos</a:t>
            </a:r>
          </a:p>
          <a:p>
            <a:endParaRPr lang="pt-PT" sz="5400" b="1" dirty="0">
              <a:solidFill>
                <a:schemeClr val="accent3">
                  <a:lumMod val="50000"/>
                </a:schemeClr>
              </a:solidFill>
              <a:latin typeface="Aileron Regular"/>
            </a:endParaRPr>
          </a:p>
          <a:p>
            <a:endParaRPr lang="pt-PT" sz="5400" b="1" dirty="0">
              <a:solidFill>
                <a:schemeClr val="accent3">
                  <a:lumMod val="50000"/>
                </a:schemeClr>
              </a:solidFill>
              <a:latin typeface="Aileron Regular"/>
            </a:endParaRPr>
          </a:p>
          <a:p>
            <a:endParaRPr lang="pt-PT" sz="3600" b="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76513C5-6836-4351-9C41-3B74C5673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199" y="3390900"/>
            <a:ext cx="976636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59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03103" y="1028700"/>
            <a:ext cx="3756197" cy="69721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572000" y="1208480"/>
            <a:ext cx="3298663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Produção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Sustentável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Producción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Sustentable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503687" y="1175740"/>
            <a:ext cx="4586707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Workshop 7</a:t>
            </a:r>
          </a:p>
          <a:p>
            <a:pPr algn="l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Taller 7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175740"/>
            <a:ext cx="3298663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Itinerário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2</a:t>
            </a:r>
          </a:p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Itinerario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2</a:t>
            </a:r>
          </a:p>
          <a:p>
            <a:pPr algn="l">
              <a:lnSpc>
                <a:spcPts val="3030"/>
              </a:lnSpc>
            </a:pPr>
            <a:endParaRPr lang="en-US" sz="2525" dirty="0">
              <a:solidFill>
                <a:srgbClr val="4E7135">
                  <a:alpha val="66667"/>
                </a:srgbClr>
              </a:solidFill>
              <a:latin typeface="Aileron Heavy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E399CD2-B0EF-4974-9E8B-BA7861792BC9}"/>
              </a:ext>
            </a:extLst>
          </p:cNvPr>
          <p:cNvSpPr txBox="1"/>
          <p:nvPr/>
        </p:nvSpPr>
        <p:spPr>
          <a:xfrm>
            <a:off x="1028700" y="5014136"/>
            <a:ext cx="1296188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5400" b="1" dirty="0">
                <a:latin typeface="Aileron Regular"/>
              </a:rPr>
              <a:t>Subproduto</a:t>
            </a:r>
          </a:p>
          <a:p>
            <a:endParaRPr lang="pt-PT" sz="5400" b="1" dirty="0">
              <a:solidFill>
                <a:schemeClr val="accent3">
                  <a:lumMod val="50000"/>
                </a:schemeClr>
              </a:solidFill>
              <a:latin typeface="Aileron Regular"/>
            </a:endParaRPr>
          </a:p>
          <a:p>
            <a:r>
              <a:rPr lang="pt-PT" sz="5400" b="1" dirty="0" err="1">
                <a:solidFill>
                  <a:schemeClr val="accent3">
                    <a:lumMod val="50000"/>
                  </a:schemeClr>
                </a:solidFill>
                <a:latin typeface="Aileron Regular"/>
              </a:rPr>
              <a:t>Subproducto</a:t>
            </a:r>
            <a:endParaRPr lang="pt-PT" sz="5400" b="1" dirty="0">
              <a:solidFill>
                <a:schemeClr val="accent3">
                  <a:lumMod val="50000"/>
                </a:schemeClr>
              </a:solidFill>
              <a:latin typeface="Aileron Regular"/>
            </a:endParaRPr>
          </a:p>
          <a:p>
            <a:endParaRPr lang="pt-PT" sz="5400" b="1" dirty="0">
              <a:solidFill>
                <a:schemeClr val="accent3">
                  <a:lumMod val="50000"/>
                </a:schemeClr>
              </a:solidFill>
              <a:latin typeface="Aileron Regular"/>
            </a:endParaRPr>
          </a:p>
          <a:p>
            <a:endParaRPr lang="pt-PT" sz="5400" b="1" dirty="0">
              <a:solidFill>
                <a:schemeClr val="accent3">
                  <a:lumMod val="50000"/>
                </a:schemeClr>
              </a:solidFill>
              <a:latin typeface="Aileron Regular"/>
            </a:endParaRPr>
          </a:p>
          <a:p>
            <a:endParaRPr lang="pt-PT" sz="3600" b="1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367F6DD-46AB-46CD-A6A0-290465300E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572" b="18286"/>
          <a:stretch/>
        </p:blipFill>
        <p:spPr>
          <a:xfrm>
            <a:off x="7390150" y="3599736"/>
            <a:ext cx="9869150" cy="563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59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03103" y="1028700"/>
            <a:ext cx="3756197" cy="69721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572000" y="1208480"/>
            <a:ext cx="3298663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Produção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Sustentável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Producción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Sustentable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503687" y="1175740"/>
            <a:ext cx="4586707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Workshop 7</a:t>
            </a:r>
          </a:p>
          <a:p>
            <a:pPr algn="l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Taller 7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175740"/>
            <a:ext cx="3298663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Itinerário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2</a:t>
            </a:r>
          </a:p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Itinerario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2</a:t>
            </a:r>
          </a:p>
          <a:p>
            <a:pPr algn="l">
              <a:lnSpc>
                <a:spcPts val="3030"/>
              </a:lnSpc>
            </a:pPr>
            <a:endParaRPr lang="en-US" sz="2525" dirty="0">
              <a:solidFill>
                <a:srgbClr val="4E7135">
                  <a:alpha val="66667"/>
                </a:srgbClr>
              </a:solidFill>
              <a:latin typeface="Aileron Heavy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E399CD2-B0EF-4974-9E8B-BA7861792BC9}"/>
              </a:ext>
            </a:extLst>
          </p:cNvPr>
          <p:cNvSpPr txBox="1"/>
          <p:nvPr/>
        </p:nvSpPr>
        <p:spPr>
          <a:xfrm>
            <a:off x="1028700" y="5143500"/>
            <a:ext cx="1296188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5400" b="1" dirty="0">
                <a:latin typeface="Aileron Regular"/>
              </a:rPr>
              <a:t>Gestão de resíduos</a:t>
            </a:r>
          </a:p>
          <a:p>
            <a:endParaRPr lang="pt-PT" sz="5400" b="1" dirty="0">
              <a:solidFill>
                <a:schemeClr val="accent3">
                  <a:lumMod val="50000"/>
                </a:schemeClr>
              </a:solidFill>
              <a:latin typeface="Aileron Regular"/>
            </a:endParaRPr>
          </a:p>
          <a:p>
            <a:r>
              <a:rPr lang="pt-PT" sz="5400" b="1" dirty="0" err="1">
                <a:solidFill>
                  <a:schemeClr val="accent3">
                    <a:lumMod val="50000"/>
                  </a:schemeClr>
                </a:solidFill>
                <a:latin typeface="Aileron Regular"/>
              </a:rPr>
              <a:t>Gestión</a:t>
            </a:r>
            <a:r>
              <a:rPr lang="pt-PT" sz="5400" b="1" dirty="0">
                <a:solidFill>
                  <a:schemeClr val="accent3">
                    <a:lumMod val="50000"/>
                  </a:schemeClr>
                </a:solidFill>
                <a:latin typeface="Aileron Regular"/>
              </a:rPr>
              <a:t> de </a:t>
            </a:r>
            <a:r>
              <a:rPr lang="pt-PT" sz="5400" b="1" dirty="0" err="1">
                <a:solidFill>
                  <a:schemeClr val="accent3">
                    <a:lumMod val="50000"/>
                  </a:schemeClr>
                </a:solidFill>
                <a:latin typeface="Aileron Regular"/>
              </a:rPr>
              <a:t>Residuos</a:t>
            </a:r>
            <a:endParaRPr lang="pt-PT" sz="5400" b="1" dirty="0">
              <a:solidFill>
                <a:schemeClr val="accent3">
                  <a:lumMod val="50000"/>
                </a:schemeClr>
              </a:solidFill>
              <a:latin typeface="Aileron Regular"/>
            </a:endParaRPr>
          </a:p>
          <a:p>
            <a:endParaRPr lang="pt-PT" sz="5400" b="1" dirty="0">
              <a:solidFill>
                <a:schemeClr val="accent3">
                  <a:lumMod val="50000"/>
                </a:schemeClr>
              </a:solidFill>
              <a:latin typeface="Aileron Regular"/>
            </a:endParaRPr>
          </a:p>
          <a:p>
            <a:endParaRPr lang="pt-PT" sz="3600" b="1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E72EC73-F239-4642-9206-347F963C6C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63"/>
          <a:stretch/>
        </p:blipFill>
        <p:spPr>
          <a:xfrm>
            <a:off x="8555187" y="3009900"/>
            <a:ext cx="8704113" cy="697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99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03103" y="1028700"/>
            <a:ext cx="3756197" cy="69721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572000" y="1208480"/>
            <a:ext cx="3298663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Produção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Sustentável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Producción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Sustentable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503687" y="1175740"/>
            <a:ext cx="4586707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Workshop 7</a:t>
            </a:r>
          </a:p>
          <a:p>
            <a:pPr algn="l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Taller 7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175740"/>
            <a:ext cx="3298663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Itinerário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2</a:t>
            </a:r>
          </a:p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Itinerario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2</a:t>
            </a:r>
          </a:p>
          <a:p>
            <a:pPr algn="l">
              <a:lnSpc>
                <a:spcPts val="3030"/>
              </a:lnSpc>
            </a:pPr>
            <a:endParaRPr lang="en-US" sz="2525" dirty="0">
              <a:solidFill>
                <a:srgbClr val="4E7135">
                  <a:alpha val="66667"/>
                </a:srgbClr>
              </a:solidFill>
              <a:latin typeface="Aileron Heavy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E399CD2-B0EF-4974-9E8B-BA7861792BC9}"/>
              </a:ext>
            </a:extLst>
          </p:cNvPr>
          <p:cNvSpPr txBox="1"/>
          <p:nvPr/>
        </p:nvSpPr>
        <p:spPr>
          <a:xfrm>
            <a:off x="457200" y="4229100"/>
            <a:ext cx="10949148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5400" b="1" dirty="0">
                <a:latin typeface="Aileron Regular"/>
              </a:rPr>
              <a:t>Podemos contribuir para o cumprimento dos objetivos da Agenda 2030</a:t>
            </a:r>
            <a:r>
              <a:rPr lang="es-ES" sz="5400" b="1" dirty="0">
                <a:latin typeface="Aileron Regular"/>
              </a:rPr>
              <a:t>?</a:t>
            </a:r>
          </a:p>
          <a:p>
            <a:endParaRPr lang="es-ES" sz="5400" b="1" dirty="0">
              <a:solidFill>
                <a:schemeClr val="accent3">
                  <a:lumMod val="50000"/>
                </a:schemeClr>
              </a:solidFill>
              <a:latin typeface="Aileron Regular"/>
            </a:endParaRPr>
          </a:p>
          <a:p>
            <a:r>
              <a:rPr lang="es-ES" sz="5400" b="1" dirty="0">
                <a:solidFill>
                  <a:schemeClr val="accent3">
                    <a:lumMod val="50000"/>
                  </a:schemeClr>
                </a:solidFill>
                <a:latin typeface="Aileron Regular"/>
              </a:rPr>
              <a:t>¿Podemos contribuir al logro de los objetivos de la Agenda 2030?</a:t>
            </a:r>
          </a:p>
          <a:p>
            <a:endParaRPr lang="es-ES" sz="5400" b="1" dirty="0">
              <a:solidFill>
                <a:schemeClr val="accent3">
                  <a:lumMod val="50000"/>
                </a:schemeClr>
              </a:solidFill>
              <a:latin typeface="Aileron Regular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FCD410F-A4B1-433B-8AB2-1834A8A15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62" t="14152" r="17422" b="13613"/>
          <a:stretch/>
        </p:blipFill>
        <p:spPr>
          <a:xfrm>
            <a:off x="10058400" y="2329903"/>
            <a:ext cx="8001000" cy="780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73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03103" y="1028700"/>
            <a:ext cx="3756197" cy="69721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572000" y="1208480"/>
            <a:ext cx="3298663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Produção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Sustentável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Producción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Sustentable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503687" y="1175740"/>
            <a:ext cx="4586707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Workshop 7</a:t>
            </a:r>
          </a:p>
          <a:p>
            <a:pPr algn="l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Taller 7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175740"/>
            <a:ext cx="3298663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Itinerário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2</a:t>
            </a:r>
          </a:p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Itinerario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2</a:t>
            </a:r>
          </a:p>
          <a:p>
            <a:pPr algn="l">
              <a:lnSpc>
                <a:spcPts val="3030"/>
              </a:lnSpc>
            </a:pPr>
            <a:endParaRPr lang="en-US" sz="2525" dirty="0">
              <a:solidFill>
                <a:srgbClr val="4E7135">
                  <a:alpha val="66667"/>
                </a:srgbClr>
              </a:solidFill>
              <a:latin typeface="Aileron Heavy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E399CD2-B0EF-4974-9E8B-BA7861792BC9}"/>
              </a:ext>
            </a:extLst>
          </p:cNvPr>
          <p:cNvSpPr txBox="1"/>
          <p:nvPr/>
        </p:nvSpPr>
        <p:spPr>
          <a:xfrm>
            <a:off x="811131" y="5361178"/>
            <a:ext cx="54102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5400" b="1" dirty="0">
                <a:solidFill>
                  <a:schemeClr val="accent3">
                    <a:lumMod val="50000"/>
                  </a:schemeClr>
                </a:solidFill>
                <a:latin typeface="Aileron Regular"/>
              </a:rPr>
              <a:t>Agenda 2030</a:t>
            </a:r>
            <a:endParaRPr lang="es-ES" sz="5400" b="1" dirty="0">
              <a:solidFill>
                <a:schemeClr val="accent3">
                  <a:lumMod val="50000"/>
                </a:schemeClr>
              </a:solidFill>
              <a:latin typeface="Aileron Regular"/>
            </a:endParaRPr>
          </a:p>
          <a:p>
            <a:endParaRPr lang="es-ES" sz="5400" b="1" dirty="0">
              <a:solidFill>
                <a:schemeClr val="accent3">
                  <a:lumMod val="50000"/>
                </a:schemeClr>
              </a:solidFill>
              <a:latin typeface="Aileron Regular"/>
            </a:endParaRPr>
          </a:p>
          <a:p>
            <a:endParaRPr lang="es-ES" sz="5400" b="1" dirty="0">
              <a:solidFill>
                <a:schemeClr val="accent3">
                  <a:lumMod val="50000"/>
                </a:schemeClr>
              </a:solidFill>
              <a:latin typeface="Aileron Regular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5277154-8B95-4C30-B106-19DE94CD1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4013090"/>
            <a:ext cx="10342692" cy="580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26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03103" y="1028700"/>
            <a:ext cx="3756197" cy="69721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572000" y="1208480"/>
            <a:ext cx="3298663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Produção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Sustentável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Producción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Sustentable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503687" y="1175740"/>
            <a:ext cx="4586707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Workshop 7</a:t>
            </a:r>
          </a:p>
          <a:p>
            <a:pPr algn="l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Taller 7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175740"/>
            <a:ext cx="3298663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Itinerário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2</a:t>
            </a:r>
          </a:p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Itinerario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2</a:t>
            </a:r>
          </a:p>
          <a:p>
            <a:pPr algn="l">
              <a:lnSpc>
                <a:spcPts val="3030"/>
              </a:lnSpc>
            </a:pPr>
            <a:endParaRPr lang="en-US" sz="2525" dirty="0">
              <a:solidFill>
                <a:srgbClr val="4E7135">
                  <a:alpha val="66667"/>
                </a:srgbClr>
              </a:solidFill>
              <a:latin typeface="Aileron Heavy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8CBBFAC-C431-43E3-93CA-2B7AE682D7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298"/>
          <a:stretch/>
        </p:blipFill>
        <p:spPr>
          <a:xfrm>
            <a:off x="1028700" y="2628900"/>
            <a:ext cx="3543300" cy="3380291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8238B573-97D3-4F44-B7F1-F03A81445FAE}"/>
              </a:ext>
            </a:extLst>
          </p:cNvPr>
          <p:cNvSpPr txBox="1"/>
          <p:nvPr/>
        </p:nvSpPr>
        <p:spPr>
          <a:xfrm>
            <a:off x="5981700" y="4433742"/>
            <a:ext cx="112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/>
              <a:t>Oportunidade de novos postos de trabalho na recolha, tratamento e reciclagem de resíduos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6C9500B-4B29-4E3F-B6FA-4E05C617037D}"/>
              </a:ext>
            </a:extLst>
          </p:cNvPr>
          <p:cNvSpPr txBox="1"/>
          <p:nvPr/>
        </p:nvSpPr>
        <p:spPr>
          <a:xfrm>
            <a:off x="5981700" y="6009191"/>
            <a:ext cx="1127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Oportunidad</a:t>
            </a:r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 de 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nuevos</a:t>
            </a:r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empleos</a:t>
            </a:r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en</a:t>
            </a:r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 la 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recogida</a:t>
            </a:r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, tratamento y reciclagem de 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residuos</a:t>
            </a:r>
            <a:endParaRPr lang="pt-PT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96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03103" y="1028700"/>
            <a:ext cx="3756197" cy="69721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572000" y="1208480"/>
            <a:ext cx="3298663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Produção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Sustentável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Producción</a:t>
            </a: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DA973E">
                    <a:alpha val="66667"/>
                  </a:srgbClr>
                </a:solidFill>
                <a:latin typeface="Aileron Heavy"/>
              </a:rPr>
              <a:t>Sustentable</a:t>
            </a:r>
            <a:endParaRPr lang="en-US" sz="2525" dirty="0">
              <a:solidFill>
                <a:srgbClr val="DA973E">
                  <a:alpha val="66667"/>
                </a:srgbClr>
              </a:solidFill>
              <a:latin typeface="Aileron Heavy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503687" y="1175740"/>
            <a:ext cx="4586707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Workshop 7</a:t>
            </a:r>
          </a:p>
          <a:p>
            <a:pPr algn="l">
              <a:lnSpc>
                <a:spcPts val="3030"/>
              </a:lnSpc>
            </a:pPr>
            <a:r>
              <a:rPr lang="en-US" sz="2525" dirty="0">
                <a:solidFill>
                  <a:srgbClr val="DA973E">
                    <a:alpha val="66667"/>
                  </a:srgbClr>
                </a:solidFill>
                <a:latin typeface="Aileron Heavy"/>
              </a:rPr>
              <a:t>Taller 7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1175740"/>
            <a:ext cx="3298663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Itinerário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2</a:t>
            </a:r>
          </a:p>
          <a:p>
            <a:pPr algn="l">
              <a:lnSpc>
                <a:spcPts val="3030"/>
              </a:lnSpc>
            </a:pP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Itinerario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</a:t>
            </a:r>
            <a:r>
              <a:rPr lang="en-US" sz="2525" dirty="0" err="1">
                <a:solidFill>
                  <a:srgbClr val="4E7135">
                    <a:alpha val="66667"/>
                  </a:srgbClr>
                </a:solidFill>
                <a:latin typeface="Aileron Heavy"/>
              </a:rPr>
              <a:t>Formativo</a:t>
            </a:r>
            <a:r>
              <a:rPr lang="en-US" sz="2525" dirty="0">
                <a:solidFill>
                  <a:srgbClr val="4E7135">
                    <a:alpha val="66667"/>
                  </a:srgbClr>
                </a:solidFill>
                <a:latin typeface="Aileron Heavy"/>
              </a:rPr>
              <a:t> 2</a:t>
            </a:r>
          </a:p>
          <a:p>
            <a:pPr algn="l">
              <a:lnSpc>
                <a:spcPts val="3030"/>
              </a:lnSpc>
            </a:pPr>
            <a:endParaRPr lang="en-US" sz="2525" dirty="0">
              <a:solidFill>
                <a:srgbClr val="4E7135">
                  <a:alpha val="66667"/>
                </a:srgbClr>
              </a:solidFill>
              <a:latin typeface="Aileron Heavy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1D6C70D-671E-420E-B38C-FA0AED6E47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078"/>
          <a:stretch/>
        </p:blipFill>
        <p:spPr>
          <a:xfrm>
            <a:off x="1028701" y="2552702"/>
            <a:ext cx="3543299" cy="336065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B02B5F6-DB22-41C8-992E-D1E21895FBC4}"/>
              </a:ext>
            </a:extLst>
          </p:cNvPr>
          <p:cNvSpPr txBox="1"/>
          <p:nvPr/>
        </p:nvSpPr>
        <p:spPr>
          <a:xfrm>
            <a:off x="5981700" y="4433742"/>
            <a:ext cx="11277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/>
              <a:t>Redução de desperdício alimentar, através de maior uso de alimentos e mais tratamentos para lixo orgânico</a:t>
            </a:r>
          </a:p>
          <a:p>
            <a:endParaRPr lang="pt-PT" sz="40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pt-PT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8E2F15D-3EB9-48A9-935C-99EE75D0E106}"/>
              </a:ext>
            </a:extLst>
          </p:cNvPr>
          <p:cNvSpPr txBox="1"/>
          <p:nvPr/>
        </p:nvSpPr>
        <p:spPr>
          <a:xfrm>
            <a:off x="5981700" y="6515100"/>
            <a:ext cx="1127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Reducir</a:t>
            </a:r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 el desperdício de alimentos mediante um mayor uso de los 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mismos</a:t>
            </a:r>
            <a:r>
              <a:rPr lang="pt-PT" sz="4000" dirty="0">
                <a:solidFill>
                  <a:schemeClr val="accent3">
                    <a:lumMod val="50000"/>
                  </a:schemeClr>
                </a:solidFill>
              </a:rPr>
              <a:t> y más tratamentos para los resíduos </a:t>
            </a:r>
            <a:r>
              <a:rPr lang="pt-PT" sz="4000" dirty="0" err="1">
                <a:solidFill>
                  <a:schemeClr val="accent3">
                    <a:lumMod val="50000"/>
                  </a:schemeClr>
                </a:solidFill>
              </a:rPr>
              <a:t>orgánicos</a:t>
            </a:r>
            <a:endParaRPr lang="pt-PT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363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946</Words>
  <Application>Microsoft Office PowerPoint</Application>
  <PresentationFormat>Personalizados</PresentationFormat>
  <Paragraphs>221</Paragraphs>
  <Slides>27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27</vt:i4>
      </vt:variant>
    </vt:vector>
  </HeadingPairs>
  <TitlesOfParts>
    <vt:vector size="33" baseType="lpstr">
      <vt:lpstr>Calibri</vt:lpstr>
      <vt:lpstr>Heebo Black</vt:lpstr>
      <vt:lpstr>Aileron Regular</vt:lpstr>
      <vt:lpstr>Aileron Heavy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de identidade corporativo</dc:title>
  <dc:creator>Ester</dc:creator>
  <cp:lastModifiedBy>Maria Luísa Fernandes De Carvalho E Silva</cp:lastModifiedBy>
  <cp:revision>11</cp:revision>
  <dcterms:created xsi:type="dcterms:W3CDTF">2006-08-16T00:00:00Z</dcterms:created>
  <dcterms:modified xsi:type="dcterms:W3CDTF">2021-11-09T16:18:05Z</dcterms:modified>
  <dc:identifier>DAEhenWST_U</dc:identifier>
</cp:coreProperties>
</file>